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74" r:id="rId2"/>
    <p:sldId id="275" r:id="rId3"/>
    <p:sldId id="266" r:id="rId4"/>
    <p:sldId id="270" r:id="rId5"/>
    <p:sldId id="267" r:id="rId6"/>
    <p:sldId id="271" r:id="rId7"/>
    <p:sldId id="272" r:id="rId8"/>
    <p:sldId id="273" r:id="rId9"/>
    <p:sldId id="256" r:id="rId10"/>
    <p:sldId id="258" r:id="rId11"/>
    <p:sldId id="259" r:id="rId12"/>
    <p:sldId id="260" r:id="rId13"/>
    <p:sldId id="261" r:id="rId14"/>
    <p:sldId id="262" r:id="rId15"/>
    <p:sldId id="263" r:id="rId16"/>
    <p:sldId id="264" r:id="rId17"/>
    <p:sldId id="265"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F20A8-C1D2-4C07-AA6B-0844D19EAEEA}" v="4" dt="2025-05-15T11:11:44.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549" autoAdjust="0"/>
  </p:normalViewPr>
  <p:slideViewPr>
    <p:cSldViewPr snapToGrid="0">
      <p:cViewPr varScale="1">
        <p:scale>
          <a:sx n="63" d="100"/>
          <a:sy n="63" d="100"/>
        </p:scale>
        <p:origin x="13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GB" sz="1100" i="1" dirty="0">
                <a:effectLst/>
                <a:latin typeface="Aptos" panose="020B0004020202020204" pitchFamily="34" charset="0"/>
                <a:ea typeface="Aptos" panose="020B0004020202020204" pitchFamily="34" charset="0"/>
                <a:cs typeface="Aptos" panose="020B0004020202020204" pitchFamily="34" charset="0"/>
              </a:rPr>
              <a:t>Creating Careers in the Curriculum project supporting Benchmark 4 between University of Liverpool Maths School and Avalanche Studios.</a:t>
            </a:r>
            <a:endParaRPr lang="en-GB" sz="11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100" i="1" dirty="0">
                <a:effectLst/>
                <a:latin typeface="Aptos" panose="020B0004020202020204" pitchFamily="34" charset="0"/>
                <a:ea typeface="Aptos" panose="020B0004020202020204" pitchFamily="34" charset="0"/>
                <a:cs typeface="Aptos" panose="020B0004020202020204" pitchFamily="34" charset="0"/>
              </a:rPr>
              <a:t> </a:t>
            </a:r>
            <a:endParaRPr lang="en-GB" sz="11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100" i="1" dirty="0">
                <a:effectLst/>
                <a:latin typeface="Aptos" panose="020B0004020202020204" pitchFamily="34" charset="0"/>
                <a:ea typeface="Aptos" panose="020B0004020202020204" pitchFamily="34" charset="0"/>
                <a:cs typeface="Aptos" panose="020B0004020202020204" pitchFamily="34" charset="0"/>
              </a:rPr>
              <a:t>Computer Science, A Level</a:t>
            </a:r>
            <a:endParaRPr lang="en-GB" sz="11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100" i="1" dirty="0">
                <a:effectLst/>
                <a:latin typeface="Aptos" panose="020B0004020202020204" pitchFamily="34" charset="0"/>
                <a:ea typeface="Aptos" panose="020B0004020202020204" pitchFamily="34" charset="0"/>
                <a:cs typeface="Aptos" panose="020B0004020202020204" pitchFamily="34" charset="0"/>
              </a:rPr>
              <a:t> </a:t>
            </a:r>
            <a:endParaRPr lang="en-GB" sz="11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100" b="1" i="1" dirty="0">
                <a:effectLst/>
                <a:latin typeface="Arial" panose="020B0604020202020204" pitchFamily="34" charset="0"/>
                <a:ea typeface="Aptos" panose="020B0004020202020204" pitchFamily="34" charset="0"/>
                <a:cs typeface="Aptos" panose="020B0004020202020204" pitchFamily="34" charset="0"/>
              </a:rPr>
              <a:t>Lesson Objectives/Learning Intentions</a:t>
            </a:r>
            <a:r>
              <a:rPr lang="en-GB" sz="1100" i="1" dirty="0">
                <a:effectLst/>
                <a:latin typeface="Arial" panose="020B0604020202020204" pitchFamily="34" charset="0"/>
                <a:ea typeface="Aptos" panose="020B0004020202020204" pitchFamily="34" charset="0"/>
                <a:cs typeface="Aptos" panose="020B0004020202020204" pitchFamily="34" charset="0"/>
              </a:rPr>
              <a:t>: </a:t>
            </a:r>
            <a:endParaRPr lang="en-GB" sz="11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100" i="1" dirty="0">
                <a:effectLst/>
                <a:latin typeface="Arial" panose="020B0604020202020204" pitchFamily="34" charset="0"/>
                <a:ea typeface="Times New Roman" panose="02020603050405020304" pitchFamily="18" charset="0"/>
                <a:cs typeface="Symbol" panose="05050102010706020507" pitchFamily="18" charset="2"/>
              </a:rPr>
              <a:t>To understand the differences between the CPU and the GPU particularly parallelism.</a:t>
            </a:r>
            <a:endParaRPr lang="en-GB" sz="1100" dirty="0">
              <a:effectLst/>
              <a:latin typeface="Aptos" panose="020B0004020202020204" pitchFamily="34" charset="0"/>
              <a:ea typeface="Aptos" panose="020B0004020202020204" pitchFamily="34" charset="0"/>
              <a:cs typeface="Symbol" panose="05050102010706020507" pitchFamily="18" charset="2"/>
            </a:endParaRPr>
          </a:p>
          <a:p>
            <a:pPr marL="342900" lvl="0" indent="-342900">
              <a:buFont typeface="Symbol" panose="05050102010706020507" pitchFamily="18" charset="2"/>
              <a:buChar char=""/>
            </a:pPr>
            <a:r>
              <a:rPr lang="en-GB" sz="1100" i="1" dirty="0">
                <a:effectLst/>
                <a:latin typeface="Arial" panose="020B0604020202020204" pitchFamily="34" charset="0"/>
                <a:ea typeface="Times New Roman" panose="02020603050405020304" pitchFamily="18" charset="0"/>
                <a:cs typeface="Symbol" panose="05050102010706020507" pitchFamily="18" charset="2"/>
              </a:rPr>
              <a:t>Be able to give examples of uses for GPUs</a:t>
            </a:r>
            <a:endParaRPr lang="en-GB" sz="1100" dirty="0">
              <a:effectLst/>
              <a:latin typeface="Aptos" panose="020B0004020202020204" pitchFamily="34" charset="0"/>
              <a:ea typeface="Aptos" panose="020B0004020202020204" pitchFamily="34" charset="0"/>
              <a:cs typeface="Symbol" panose="05050102010706020507" pitchFamily="18" charset="2"/>
            </a:endParaRPr>
          </a:p>
          <a:p>
            <a:pPr>
              <a:buNone/>
            </a:pPr>
            <a:r>
              <a:rPr lang="en-GB" sz="1100" i="1" dirty="0">
                <a:effectLst/>
                <a:latin typeface="Arial" panose="020B0604020202020204" pitchFamily="34" charset="0"/>
                <a:ea typeface="Aptos" panose="020B0004020202020204" pitchFamily="34" charset="0"/>
                <a:cs typeface="Aptos" panose="020B0004020202020204" pitchFamily="34" charset="0"/>
              </a:rPr>
              <a:t>To demonstrate the use of GPUs through a programming example.</a:t>
            </a:r>
            <a:endParaRPr lang="en-GB" sz="11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100" i="1" dirty="0">
                <a:effectLst/>
                <a:latin typeface="Arial" panose="020B0604020202020204" pitchFamily="34" charset="0"/>
                <a:ea typeface="Aptos" panose="020B0004020202020204" pitchFamily="34" charset="0"/>
                <a:cs typeface="Aptos" panose="020B0004020202020204" pitchFamily="34" charset="0"/>
              </a:rPr>
              <a:t> </a:t>
            </a:r>
            <a:endParaRPr lang="en-GB" sz="11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100" i="1" dirty="0">
                <a:effectLst/>
                <a:latin typeface="Aptos" panose="020B0004020202020204" pitchFamily="34" charset="0"/>
                <a:ea typeface="Aptos" panose="020B0004020202020204" pitchFamily="34" charset="0"/>
                <a:cs typeface="Aptos" panose="020B0004020202020204" pitchFamily="34" charset="0"/>
              </a:rPr>
              <a:t> </a:t>
            </a:r>
            <a:endParaRPr lang="en-GB" sz="11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100" b="1" i="1" dirty="0">
                <a:effectLst/>
                <a:latin typeface="Arial" panose="020B0604020202020204" pitchFamily="34" charset="0"/>
                <a:ea typeface="Aptos" panose="020B0004020202020204" pitchFamily="34" charset="0"/>
                <a:cs typeface="Aptos" panose="020B0004020202020204" pitchFamily="34" charset="0"/>
              </a:rPr>
              <a:t>Learning Outcomes</a:t>
            </a:r>
            <a:r>
              <a:rPr lang="en-GB" sz="1100" i="1" dirty="0">
                <a:effectLst/>
                <a:latin typeface="Arial" panose="020B0604020202020204" pitchFamily="34" charset="0"/>
                <a:ea typeface="Aptos" panose="020B0004020202020204" pitchFamily="34" charset="0"/>
                <a:cs typeface="Aptos" panose="020B0004020202020204" pitchFamily="34" charset="0"/>
              </a:rPr>
              <a:t>:</a:t>
            </a:r>
            <a:endParaRPr lang="en-GB" sz="11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100" i="1" dirty="0">
                <a:effectLst/>
                <a:latin typeface="Arial" panose="020B0604020202020204" pitchFamily="34" charset="0"/>
                <a:ea typeface="Times New Roman" panose="02020603050405020304" pitchFamily="18" charset="0"/>
                <a:cs typeface="Symbol" panose="05050102010706020507" pitchFamily="18" charset="2"/>
              </a:rPr>
              <a:t>Students have documented a summary of the GPU</a:t>
            </a:r>
            <a:endParaRPr lang="en-GB" sz="1100" dirty="0">
              <a:effectLst/>
              <a:latin typeface="Aptos" panose="020B0004020202020204" pitchFamily="34" charset="0"/>
              <a:ea typeface="Aptos" panose="020B0004020202020204" pitchFamily="34" charset="0"/>
              <a:cs typeface="Symbol" panose="05050102010706020507" pitchFamily="18" charset="2"/>
            </a:endParaRPr>
          </a:p>
          <a:p>
            <a:pPr marL="342900" lvl="0" indent="-342900">
              <a:buFont typeface="Symbol" panose="05050102010706020507" pitchFamily="18" charset="2"/>
              <a:buChar char=""/>
            </a:pPr>
            <a:r>
              <a:rPr lang="en-GB" sz="1100" i="1" dirty="0">
                <a:effectLst/>
                <a:latin typeface="Arial" panose="020B0604020202020204" pitchFamily="34" charset="0"/>
                <a:ea typeface="Times New Roman" panose="02020603050405020304" pitchFamily="18" charset="0"/>
                <a:cs typeface="Symbol" panose="05050102010706020507" pitchFamily="18" charset="2"/>
              </a:rPr>
              <a:t>Students have done a practical activity making use of the GPU and how its parallel power is far superior to the a multicore CPU.</a:t>
            </a:r>
            <a:endParaRPr lang="en-GB" sz="1100" dirty="0">
              <a:effectLst/>
              <a:latin typeface="Aptos" panose="020B0004020202020204" pitchFamily="34" charset="0"/>
              <a:ea typeface="Aptos" panose="020B0004020202020204" pitchFamily="34" charset="0"/>
              <a:cs typeface="Symbol" panose="05050102010706020507" pitchFamily="18" charset="2"/>
            </a:endParaRPr>
          </a:p>
          <a:p>
            <a:r>
              <a:rPr lang="en-GB" sz="1100" i="1" dirty="0">
                <a:effectLst/>
                <a:latin typeface="Arial" panose="020B0604020202020204" pitchFamily="34" charset="0"/>
                <a:ea typeface="Aptos" panose="020B0004020202020204" pitchFamily="34" charset="0"/>
                <a:cs typeface="Aptos" panose="020B0004020202020204" pitchFamily="34" charset="0"/>
              </a:rPr>
              <a:t>Students can offer examples of other uses of the GPU outside of graphics.</a:t>
            </a:r>
            <a:endParaRPr lang="en-GB" sz="11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Tree>
    <p:extLst>
      <p:ext uri="{BB962C8B-B14F-4D97-AF65-F5344CB8AC3E}">
        <p14:creationId xmlns:p14="http://schemas.microsoft.com/office/powerpoint/2010/main" val="699285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878e07db20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878e07db2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89ec2e06e7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89ec2e06e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878e07db20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878e07db2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e4f137f27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e4f137f2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e4f137f277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e4f137f27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89ec2e06e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89ec2e06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The GameChangers Pledge brings together games studios, skills providers, charities and other organisations to develop new pathways and opportunities in the games industry in the LCR. Funded by the LCR Careers Hub, a part of the LCR Combined Authority. </a:t>
            </a:r>
          </a:p>
          <a:p>
            <a:endParaRPr lang="en-GB" dirty="0"/>
          </a:p>
        </p:txBody>
      </p:sp>
    </p:spTree>
    <p:extLst>
      <p:ext uri="{BB962C8B-B14F-4D97-AF65-F5344CB8AC3E}">
        <p14:creationId xmlns:p14="http://schemas.microsoft.com/office/powerpoint/2010/main" val="2209905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The average salary in the Games Industry is over £50,000. For mid-level positions, this is around £38,000. Graduates can expect to earn approx. £25,000. </a:t>
            </a:r>
          </a:p>
          <a:p>
            <a:pPr marL="0" lvl="0" indent="0" algn="l" rtl="0">
              <a:spcBef>
                <a:spcPts val="0"/>
              </a:spcBef>
              <a:spcAft>
                <a:spcPts val="0"/>
              </a:spcAft>
              <a:buNone/>
            </a:pPr>
            <a:r>
              <a:rPr lang="en-GB" dirty="0"/>
              <a:t>82% of people working in games have at least a bachelor's degree (with 22% of those having a Masters). However, not all those degrees are games specific, with STEM Degrees topping the table and arts degrees a close third. </a:t>
            </a:r>
          </a:p>
          <a:p>
            <a:pPr marL="0" lvl="0" indent="0" algn="l" rtl="0">
              <a:spcBef>
                <a:spcPts val="0"/>
              </a:spcBef>
              <a:spcAft>
                <a:spcPts val="0"/>
              </a:spcAft>
              <a:buNone/>
            </a:pPr>
            <a:r>
              <a:rPr lang="en-GB" dirty="0"/>
              <a:t>The industry is neurodiverse, with 18% of us having some form of neurodevelopmental condition. This is above the UK average population figure of 16%.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err="1"/>
              <a:t>Skillsearch</a:t>
            </a:r>
            <a:r>
              <a:rPr lang="en-GB" dirty="0"/>
              <a:t> 2023</a:t>
            </a:r>
          </a:p>
          <a:p>
            <a:pPr marL="0" marR="0" lvl="0" indent="0" algn="l" rtl="0">
              <a:lnSpc>
                <a:spcPct val="100000"/>
              </a:lnSpc>
              <a:spcBef>
                <a:spcPts val="0"/>
              </a:spcBef>
              <a:spcAft>
                <a:spcPts val="0"/>
              </a:spcAft>
              <a:buClr>
                <a:schemeClr val="dk1"/>
              </a:buClr>
              <a:buSzPts val="1200"/>
              <a:buFont typeface="Arial"/>
              <a:buNone/>
            </a:pPr>
            <a:r>
              <a:rPr lang="en-GB" dirty="0"/>
              <a:t>UKIE Diversity Census 2022</a:t>
            </a:r>
          </a:p>
          <a:p>
            <a:endParaRPr lang="en-GB" dirty="0"/>
          </a:p>
        </p:txBody>
      </p:sp>
    </p:spTree>
    <p:extLst>
      <p:ext uri="{BB962C8B-B14F-4D97-AF65-F5344CB8AC3E}">
        <p14:creationId xmlns:p14="http://schemas.microsoft.com/office/powerpoint/2010/main" val="330644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lt1"/>
              </a:buClr>
              <a:buSzPts val="1200"/>
              <a:buFont typeface="Arial"/>
              <a:buNone/>
            </a:pPr>
            <a:r>
              <a:rPr lang="en-GB" dirty="0">
                <a:solidFill>
                  <a:schemeClr val="dk1"/>
                </a:solidFill>
              </a:rPr>
              <a:t>The North West is one of the biggest games clusters in the UK. Dating back to the 1980s, the industry has continued to grow in the LCR with over 45 Games Studios (including publishers) operating. </a:t>
            </a:r>
          </a:p>
          <a:p>
            <a:pPr marL="0" marR="0" lvl="0" indent="0" algn="l" rtl="0">
              <a:lnSpc>
                <a:spcPct val="100000"/>
              </a:lnSpc>
              <a:spcBef>
                <a:spcPts val="0"/>
              </a:spcBef>
              <a:spcAft>
                <a:spcPts val="0"/>
              </a:spcAft>
              <a:buClr>
                <a:schemeClr val="dk1"/>
              </a:buClr>
              <a:buSzPts val="1200"/>
              <a:buFont typeface="Arial"/>
              <a:buNone/>
            </a:pPr>
            <a:r>
              <a:rPr lang="en-GB" dirty="0"/>
              <a:t>UKIE Interactive Map Data: filter by LEP &gt; Liverpool City Region https://map.gamesmap.uk/</a:t>
            </a:r>
          </a:p>
          <a:p>
            <a:pPr marL="0" marR="0" lvl="0" indent="0" algn="l" rtl="0">
              <a:lnSpc>
                <a:spcPct val="100000"/>
              </a:lnSpc>
              <a:spcBef>
                <a:spcPts val="0"/>
              </a:spcBef>
              <a:spcAft>
                <a:spcPts val="0"/>
              </a:spcAft>
              <a:buClr>
                <a:schemeClr val="dk1"/>
              </a:buClr>
              <a:buSzPts val="1200"/>
              <a:buFont typeface="Arial"/>
              <a:buNone/>
            </a:pPr>
            <a:r>
              <a:rPr lang="en-GB" dirty="0"/>
              <a:t>A data sample (searching for game development, games publisher &amp; video game development) found over 1000 people working in the LCR with an average salary of £39,960. </a:t>
            </a:r>
          </a:p>
          <a:p>
            <a:pPr marL="0" lvl="0" indent="0" algn="l" rtl="0">
              <a:spcBef>
                <a:spcPts val="0"/>
              </a:spcBef>
              <a:spcAft>
                <a:spcPts val="0"/>
              </a:spcAft>
              <a:buNone/>
            </a:pPr>
            <a:r>
              <a:rPr lang="en-GB" dirty="0"/>
              <a:t>85% of people in the industry in the LCR identify as male. The diversity of the industry is heading in the right direction, but we certainly need more representation </a:t>
            </a:r>
            <a:r>
              <a:rPr lang="en-GB"/>
              <a:t>from women </a:t>
            </a:r>
            <a:r>
              <a:rPr lang="en-GB" dirty="0"/>
              <a:t>in the region. </a:t>
            </a:r>
          </a:p>
          <a:p>
            <a:pPr marL="0" lvl="0" indent="0" algn="l" rtl="0">
              <a:spcBef>
                <a:spcPts val="0"/>
              </a:spcBef>
              <a:spcAft>
                <a:spcPts val="0"/>
              </a:spcAft>
              <a:buNone/>
            </a:pPr>
            <a:r>
              <a:rPr lang="en-GB" dirty="0"/>
              <a:t>Over 1000 job adverts were found across the region, with the main candidates highlighted as programmer, trainer, designer, software and design.</a:t>
            </a:r>
          </a:p>
          <a:p>
            <a:pPr marL="0" lvl="0" indent="0" algn="l" rtl="0">
              <a:spcBef>
                <a:spcPts val="0"/>
              </a:spcBef>
              <a:spcAft>
                <a:spcPts val="0"/>
              </a:spcAft>
              <a:buNone/>
            </a:pPr>
            <a:r>
              <a:rPr lang="en-GB" dirty="0"/>
              <a:t>All this is to say that the Games Industry in the Liverpool City Region is huge and it continues to grow with more talented Games studios making the LCR their homes – providing a brilliant opportunity for careers and career progression for our young people.</a:t>
            </a:r>
          </a:p>
          <a:p>
            <a:endParaRPr lang="en-GB" dirty="0"/>
          </a:p>
        </p:txBody>
      </p:sp>
    </p:spTree>
    <p:extLst>
      <p:ext uri="{BB962C8B-B14F-4D97-AF65-F5344CB8AC3E}">
        <p14:creationId xmlns:p14="http://schemas.microsoft.com/office/powerpoint/2010/main" val="168881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28193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100" dirty="0">
                <a:solidFill>
                  <a:schemeClr val="dk1"/>
                </a:solidFill>
                <a:latin typeface="Roboto"/>
                <a:ea typeface="Roboto"/>
                <a:cs typeface="Roboto"/>
                <a:sym typeface="Roboto"/>
              </a:rPr>
              <a:t>Avalanche Studios Group: creating </a:t>
            </a:r>
            <a:r>
              <a:rPr lang="en-GB" sz="1100" b="1" dirty="0">
                <a:solidFill>
                  <a:schemeClr val="dk1"/>
                </a:solidFill>
                <a:latin typeface="Roboto"/>
                <a:ea typeface="Roboto"/>
                <a:cs typeface="Roboto"/>
                <a:sym typeface="Roboto"/>
              </a:rPr>
              <a:t>innovative and unforgettable</a:t>
            </a:r>
            <a:r>
              <a:rPr lang="en-GB" sz="1100" dirty="0">
                <a:solidFill>
                  <a:schemeClr val="dk1"/>
                </a:solidFill>
                <a:latin typeface="Roboto"/>
                <a:ea typeface="Roboto"/>
                <a:cs typeface="Roboto"/>
                <a:sym typeface="Roboto"/>
              </a:rPr>
              <a:t> open world experiences for over 20 years.</a:t>
            </a:r>
          </a:p>
          <a:p>
            <a:pPr marL="0" lvl="0" indent="0" algn="l" rtl="0">
              <a:spcBef>
                <a:spcPts val="1600"/>
              </a:spcBef>
              <a:spcAft>
                <a:spcPts val="0"/>
              </a:spcAft>
              <a:buClr>
                <a:schemeClr val="dk1"/>
              </a:buClr>
              <a:buSzPts val="1100"/>
              <a:buFont typeface="Arial"/>
              <a:buNone/>
            </a:pPr>
            <a:r>
              <a:rPr lang="en-GB" sz="1100" dirty="0">
                <a:solidFill>
                  <a:schemeClr val="dk1"/>
                </a:solidFill>
                <a:latin typeface="Roboto"/>
                <a:ea typeface="Roboto"/>
                <a:cs typeface="Roboto"/>
                <a:sym typeface="Roboto"/>
              </a:rPr>
              <a:t>Avalanche has a truly </a:t>
            </a:r>
            <a:r>
              <a:rPr lang="en-GB" sz="1100" b="1" dirty="0">
                <a:solidFill>
                  <a:schemeClr val="dk1"/>
                </a:solidFill>
                <a:latin typeface="Roboto"/>
                <a:ea typeface="Roboto"/>
                <a:cs typeface="Roboto"/>
                <a:sym typeface="Roboto"/>
              </a:rPr>
              <a:t>sustainable</a:t>
            </a:r>
            <a:r>
              <a:rPr lang="en-GB" sz="1100" dirty="0">
                <a:solidFill>
                  <a:schemeClr val="dk1"/>
                </a:solidFill>
                <a:latin typeface="Roboto"/>
                <a:ea typeface="Roboto"/>
                <a:cs typeface="Roboto"/>
                <a:sym typeface="Roboto"/>
              </a:rPr>
              <a:t> work environment where over 500 </a:t>
            </a:r>
            <a:r>
              <a:rPr lang="en-GB" sz="1100" b="1" dirty="0">
                <a:solidFill>
                  <a:schemeClr val="dk1"/>
                </a:solidFill>
                <a:latin typeface="Roboto"/>
                <a:ea typeface="Roboto"/>
                <a:cs typeface="Roboto"/>
                <a:sym typeface="Roboto"/>
              </a:rPr>
              <a:t>diverse, passionate, and collaborative</a:t>
            </a:r>
            <a:r>
              <a:rPr lang="en-GB" sz="1100" dirty="0">
                <a:solidFill>
                  <a:schemeClr val="dk1"/>
                </a:solidFill>
                <a:latin typeface="Roboto"/>
                <a:ea typeface="Roboto"/>
                <a:cs typeface="Roboto"/>
                <a:sym typeface="Roboto"/>
              </a:rPr>
              <a:t> creatives from all over the world now flourish, working across Stockholm, Malmö, and Liverpool.</a:t>
            </a:r>
          </a:p>
          <a:p>
            <a:pPr marL="0" lvl="0" indent="0" algn="l" rtl="0">
              <a:spcBef>
                <a:spcPts val="1600"/>
              </a:spcBef>
              <a:spcAft>
                <a:spcPts val="0"/>
              </a:spcAft>
              <a:buClr>
                <a:schemeClr val="dk1"/>
              </a:buClr>
              <a:buSzPts val="1100"/>
              <a:buFont typeface="Arial"/>
              <a:buNone/>
            </a:pPr>
            <a:r>
              <a:rPr lang="en-GB" sz="1100" dirty="0">
                <a:solidFill>
                  <a:schemeClr val="dk1"/>
                </a:solidFill>
                <a:latin typeface="Roboto"/>
                <a:ea typeface="Roboto"/>
                <a:cs typeface="Roboto"/>
                <a:sym typeface="Roboto"/>
              </a:rPr>
              <a:t>They develop and publish their own IPs, as well as catering to third-party publishers and license holders.</a:t>
            </a:r>
          </a:p>
          <a:p>
            <a:pPr marL="0" lvl="0" indent="0" algn="l" rtl="0">
              <a:spcBef>
                <a:spcPts val="1600"/>
              </a:spcBef>
              <a:spcAft>
                <a:spcPts val="1600"/>
              </a:spcAft>
              <a:buClr>
                <a:schemeClr val="dk1"/>
              </a:buClr>
              <a:buSzPts val="1100"/>
              <a:buFont typeface="Arial"/>
              <a:buNone/>
            </a:pPr>
            <a:r>
              <a:rPr lang="en-GB" sz="1100" dirty="0">
                <a:solidFill>
                  <a:schemeClr val="dk1"/>
                </a:solidFill>
                <a:latin typeface="Roboto"/>
                <a:ea typeface="Roboto"/>
                <a:cs typeface="Roboto"/>
                <a:sym typeface="Roboto"/>
              </a:rPr>
              <a:t>Based in Liverpool since 2020, Avalanche are a founding member of ‘GameChangers’. </a:t>
            </a:r>
          </a:p>
          <a:p>
            <a:endParaRPr lang="en-GB" dirty="0"/>
          </a:p>
        </p:txBody>
      </p:sp>
    </p:spTree>
    <p:extLst>
      <p:ext uri="{BB962C8B-B14F-4D97-AF65-F5344CB8AC3E}">
        <p14:creationId xmlns:p14="http://schemas.microsoft.com/office/powerpoint/2010/main" val="1827446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878e07db20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878e07db2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878e07db20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878e07db2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13"/>
        <p:cNvGrpSpPr/>
        <p:nvPr/>
      </p:nvGrpSpPr>
      <p:grpSpPr>
        <a:xfrm>
          <a:off x="0" y="0"/>
          <a:ext cx="0" cy="0"/>
          <a:chOff x="0" y="0"/>
          <a:chExt cx="0" cy="0"/>
        </a:xfrm>
      </p:grpSpPr>
      <p:pic>
        <p:nvPicPr>
          <p:cNvPr id="14" name="Google Shape;14;p2" descr="A close up of a logo&#10;&#10;Description automatically generated"/>
          <p:cNvPicPr preferRelativeResize="0"/>
          <p:nvPr/>
        </p:nvPicPr>
        <p:blipFill rotWithShape="1">
          <a:blip r:embed="rId2">
            <a:alphaModFix/>
          </a:blip>
          <a:srcRect/>
          <a:stretch/>
        </p:blipFill>
        <p:spPr>
          <a:xfrm>
            <a:off x="5765102" y="-245567"/>
            <a:ext cx="3443096" cy="3040261"/>
          </a:xfrm>
          <a:prstGeom prst="rect">
            <a:avLst/>
          </a:prstGeom>
          <a:noFill/>
          <a:ln>
            <a:noFill/>
          </a:ln>
        </p:spPr>
      </p:pic>
      <p:sp>
        <p:nvSpPr>
          <p:cNvPr id="15" name="Google Shape;15;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7" name="Google Shape;17;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9" name="Google Shape;29;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 name="Google Shape;35;p5"/>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2" name="Google Shape;42;p6"/>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6"/>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4" name="Google Shape;44;p6"/>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2486024" y="273844"/>
            <a:ext cx="6029325"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7"/>
          <p:cNvPicPr preferRelativeResize="0"/>
          <p:nvPr/>
        </p:nvPicPr>
        <p:blipFill rotWithShape="1">
          <a:blip r:embed="rId2">
            <a:alphaModFix/>
          </a:blip>
          <a:srcRect/>
          <a:stretch/>
        </p:blipFill>
        <p:spPr>
          <a:xfrm>
            <a:off x="76202" y="102393"/>
            <a:ext cx="2681286" cy="8503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0" y="0"/>
            <a:ext cx="9144000" cy="4362451"/>
          </a:xfrm>
          <a:prstGeom prst="rect">
            <a:avLst/>
          </a:prstGeom>
          <a:gradFill>
            <a:gsLst>
              <a:gs pos="0">
                <a:schemeClr val="lt1"/>
              </a:gs>
              <a:gs pos="39000">
                <a:schemeClr val="lt1"/>
              </a:gs>
              <a:gs pos="49000">
                <a:srgbClr val="FFFFFF">
                  <a:alpha val="47843"/>
                </a:srgbClr>
              </a:gs>
              <a:gs pos="92000">
                <a:srgbClr val="FFFFFF">
                  <a:alpha val="10980"/>
                </a:srgbClr>
              </a:gs>
              <a:gs pos="100000">
                <a:srgbClr val="FFFFFF">
                  <a:alpha val="1098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Google Shape;7;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3300"/>
              <a:buFont typeface="Calibri"/>
              <a:buNone/>
              <a:defRPr sz="33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2" name="Google Shape;12;p1" descr="A close up of a logo&#10;&#10;Description automatically generated"/>
          <p:cNvPicPr preferRelativeResize="0"/>
          <p:nvPr/>
        </p:nvPicPr>
        <p:blipFill rotWithShape="1">
          <a:blip r:embed="rId14">
            <a:alphaModFix/>
          </a:blip>
          <a:srcRect/>
          <a:stretch/>
        </p:blipFill>
        <p:spPr>
          <a:xfrm>
            <a:off x="3521870" y="4362451"/>
            <a:ext cx="2342768" cy="7429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bZdxcHEM-u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P28LKWTzr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4591-CD02-C768-72D2-A9D7D9716F22}"/>
              </a:ext>
            </a:extLst>
          </p:cNvPr>
          <p:cNvSpPr>
            <a:spLocks noGrp="1"/>
          </p:cNvSpPr>
          <p:nvPr>
            <p:ph type="title"/>
          </p:nvPr>
        </p:nvSpPr>
        <p:spPr>
          <a:xfrm>
            <a:off x="628650" y="1858804"/>
            <a:ext cx="7886700" cy="994172"/>
          </a:xfrm>
        </p:spPr>
        <p:txBody>
          <a:bodyPr/>
          <a:lstStyle/>
          <a:p>
            <a:pPr algn="ctr"/>
            <a:r>
              <a:rPr lang="en-GB" sz="2800" i="1" dirty="0">
                <a:effectLst/>
                <a:latin typeface="Aptos" panose="020B0004020202020204" pitchFamily="34" charset="0"/>
                <a:ea typeface="Aptos" panose="020B0004020202020204" pitchFamily="34" charset="0"/>
                <a:cs typeface="Aptos" panose="020B0004020202020204" pitchFamily="34" charset="0"/>
              </a:rPr>
              <a:t>Creating Careers in the Curriculum project supporting Benchmark 4 between University of Liverpool Maths School and Avalanche Studios.</a:t>
            </a:r>
            <a:br>
              <a:rPr lang="en-GB" sz="2800" dirty="0">
                <a:effectLst/>
                <a:latin typeface="Aptos" panose="020B0004020202020204" pitchFamily="34" charset="0"/>
                <a:ea typeface="Aptos" panose="020B0004020202020204" pitchFamily="34" charset="0"/>
                <a:cs typeface="Aptos" panose="020B0004020202020204" pitchFamily="34" charset="0"/>
              </a:rPr>
            </a:br>
            <a:endParaRPr lang="en-GB" sz="2800" dirty="0"/>
          </a:p>
        </p:txBody>
      </p:sp>
      <p:sp>
        <p:nvSpPr>
          <p:cNvPr id="6" name="Title 1">
            <a:extLst>
              <a:ext uri="{FF2B5EF4-FFF2-40B4-BE49-F238E27FC236}">
                <a16:creationId xmlns:a16="http://schemas.microsoft.com/office/drawing/2014/main" id="{76B90413-350B-012C-4E6F-7852E5FEF5F7}"/>
              </a:ext>
            </a:extLst>
          </p:cNvPr>
          <p:cNvSpPr txBox="1">
            <a:spLocks/>
          </p:cNvSpPr>
          <p:nvPr/>
        </p:nvSpPr>
        <p:spPr>
          <a:xfrm>
            <a:off x="628650" y="2571750"/>
            <a:ext cx="7886700" cy="99417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33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800" i="1" dirty="0">
                <a:latin typeface="Aptos" panose="020B0004020202020204" pitchFamily="34" charset="0"/>
              </a:rPr>
              <a:t>Computer Science – A Level</a:t>
            </a:r>
            <a:endParaRPr lang="en-GB" sz="2800" dirty="0"/>
          </a:p>
        </p:txBody>
      </p:sp>
      <p:pic>
        <p:nvPicPr>
          <p:cNvPr id="4" name="Picture 3" descr="A black background with a black square&#10;&#10;AI-generated content may be incorrect.">
            <a:extLst>
              <a:ext uri="{FF2B5EF4-FFF2-40B4-BE49-F238E27FC236}">
                <a16:creationId xmlns:a16="http://schemas.microsoft.com/office/drawing/2014/main" id="{1B80A163-CDAD-0E89-35C5-E12B7D0FE0BB}"/>
              </a:ext>
            </a:extLst>
          </p:cNvPr>
          <p:cNvPicPr>
            <a:picLocks noChangeAspect="1"/>
          </p:cNvPicPr>
          <p:nvPr/>
        </p:nvPicPr>
        <p:blipFill>
          <a:blip r:embed="rId3"/>
          <a:stretch>
            <a:fillRect/>
          </a:stretch>
        </p:blipFill>
        <p:spPr>
          <a:xfrm>
            <a:off x="142240" y="16193"/>
            <a:ext cx="2357120" cy="777850"/>
          </a:xfrm>
          <a:prstGeom prst="rect">
            <a:avLst/>
          </a:prstGeom>
        </p:spPr>
      </p:pic>
      <p:pic>
        <p:nvPicPr>
          <p:cNvPr id="7" name="Picture 6" descr="A blue text on a black background&#10;&#10;AI-generated content may be incorrect.">
            <a:extLst>
              <a:ext uri="{FF2B5EF4-FFF2-40B4-BE49-F238E27FC236}">
                <a16:creationId xmlns:a16="http://schemas.microsoft.com/office/drawing/2014/main" id="{AE590FA9-D53E-FB78-E4D8-B43EFD92DB97}"/>
              </a:ext>
            </a:extLst>
          </p:cNvPr>
          <p:cNvPicPr>
            <a:picLocks noChangeAspect="1"/>
          </p:cNvPicPr>
          <p:nvPr/>
        </p:nvPicPr>
        <p:blipFill>
          <a:blip r:embed="rId4"/>
          <a:stretch>
            <a:fillRect/>
          </a:stretch>
        </p:blipFill>
        <p:spPr>
          <a:xfrm>
            <a:off x="5840728" y="15002"/>
            <a:ext cx="3303272" cy="825818"/>
          </a:xfrm>
          <a:prstGeom prst="rect">
            <a:avLst/>
          </a:prstGeom>
        </p:spPr>
      </p:pic>
    </p:spTree>
    <p:extLst>
      <p:ext uri="{BB962C8B-B14F-4D97-AF65-F5344CB8AC3E}">
        <p14:creationId xmlns:p14="http://schemas.microsoft.com/office/powerpoint/2010/main" val="1564422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628650" y="273844"/>
            <a:ext cx="7886700" cy="9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Intro</a:t>
            </a:r>
            <a:endParaRPr/>
          </a:p>
        </p:txBody>
      </p:sp>
      <p:sp>
        <p:nvSpPr>
          <p:cNvPr id="101" name="Google Shape;101;p15"/>
          <p:cNvSpPr txBox="1">
            <a:spLocks noGrp="1"/>
          </p:cNvSpPr>
          <p:nvPr>
            <p:ph type="body" idx="1"/>
          </p:nvPr>
        </p:nvSpPr>
        <p:spPr>
          <a:xfrm>
            <a:off x="628650" y="1369219"/>
            <a:ext cx="7886700" cy="32634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GB"/>
              <a:t>A CPU (central processing unit) works together with a GPU (graphics processing unit) to increase the throughput of data and the number of concurrent calculations within an application.</a:t>
            </a:r>
            <a:endParaRPr/>
          </a:p>
          <a:p>
            <a:pPr marL="0" lvl="0" indent="0" algn="l" rtl="0">
              <a:spcBef>
                <a:spcPts val="750"/>
              </a:spcBef>
              <a:spcAft>
                <a:spcPts val="0"/>
              </a:spcAft>
              <a:buNone/>
            </a:pPr>
            <a:endParaRPr/>
          </a:p>
          <a:p>
            <a:pPr marL="0" lvl="0" indent="0" algn="l" rtl="0">
              <a:spcBef>
                <a:spcPts val="750"/>
              </a:spcBef>
              <a:spcAft>
                <a:spcPts val="0"/>
              </a:spcAft>
              <a:buNone/>
            </a:pPr>
            <a:r>
              <a:rPr lang="en-GB"/>
              <a:t>Originally design for the creation of images and processing of graphics they can actually be used to accelerate calculations involving massive amounts of data.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628650" y="273844"/>
            <a:ext cx="7886700" cy="9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Is a GPU better than the CPU then?</a:t>
            </a:r>
            <a:endParaRPr/>
          </a:p>
        </p:txBody>
      </p:sp>
      <p:sp>
        <p:nvSpPr>
          <p:cNvPr id="107" name="Google Shape;107;p16"/>
          <p:cNvSpPr txBox="1">
            <a:spLocks noGrp="1"/>
          </p:cNvSpPr>
          <p:nvPr>
            <p:ph type="body" idx="1"/>
          </p:nvPr>
        </p:nvSpPr>
        <p:spPr>
          <a:xfrm>
            <a:off x="628650" y="1369219"/>
            <a:ext cx="7886700" cy="32634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GB"/>
              <a:t>No, A GPU can never replace a CPU. A GPU complements the CPU architecture by allowing repetitive calculations within an application to be run in parallel whilst the main program continues to run on the CPU.</a:t>
            </a:r>
            <a:endParaRPr/>
          </a:p>
          <a:p>
            <a:pPr marL="0" lvl="0" indent="0" algn="l" rtl="0">
              <a:spcBef>
                <a:spcPts val="750"/>
              </a:spcBef>
              <a:spcAft>
                <a:spcPts val="0"/>
              </a:spcAft>
              <a:buNone/>
            </a:pPr>
            <a:endParaRPr/>
          </a:p>
          <a:p>
            <a:pPr marL="0" lvl="0" indent="0" algn="l" rtl="0">
              <a:spcBef>
                <a:spcPts val="750"/>
              </a:spcBef>
              <a:spcAft>
                <a:spcPts val="0"/>
              </a:spcAft>
              <a:buNone/>
            </a:pPr>
            <a:r>
              <a:rPr lang="en-GB"/>
              <a:t>Think of the CPU as the taskmaster of the system coordinating a wide range of general purpose tasks whilst the GPU performs a narrowing range of more specific tasks (usually mathematical) using the power of parallelism.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628650" y="103699"/>
            <a:ext cx="7886700" cy="759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Compare the architectures</a:t>
            </a:r>
            <a:endParaRPr/>
          </a:p>
        </p:txBody>
      </p:sp>
      <p:pic>
        <p:nvPicPr>
          <p:cNvPr id="113" name="Google Shape;113;p17"/>
          <p:cNvPicPr preferRelativeResize="0"/>
          <p:nvPr/>
        </p:nvPicPr>
        <p:blipFill rotWithShape="1">
          <a:blip r:embed="rId3">
            <a:alphaModFix/>
          </a:blip>
          <a:srcRect l="2805" t="6457" r="2101" b="5444"/>
          <a:stretch/>
        </p:blipFill>
        <p:spPr>
          <a:xfrm>
            <a:off x="1193763" y="863600"/>
            <a:ext cx="6652763" cy="3494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628650" y="273848"/>
            <a:ext cx="7886700" cy="58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CPU vs GPU (theory comparison)</a:t>
            </a:r>
            <a:endParaRPr/>
          </a:p>
        </p:txBody>
      </p:sp>
      <p:sp>
        <p:nvSpPr>
          <p:cNvPr id="119" name="Google Shape;119;p18"/>
          <p:cNvSpPr txBox="1">
            <a:spLocks noGrp="1"/>
          </p:cNvSpPr>
          <p:nvPr>
            <p:ph type="body" idx="1"/>
          </p:nvPr>
        </p:nvSpPr>
        <p:spPr>
          <a:xfrm>
            <a:off x="628650" y="1369219"/>
            <a:ext cx="7886700" cy="32634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p:txBody>
      </p:sp>
      <p:pic>
        <p:nvPicPr>
          <p:cNvPr id="120" name="Google Shape;120;p18" descr="This video introduces the features and workings of the graphics processing unit; the GPU. Graphics cards, and GPUs, are big business these days, and the underlying technology is advancing at pace.  This is driven by the expectations and desires of gamers who continually demand better performance, and more immersive gaming experiences. &#10;The video covers the anatomy of a typical graphics card including its connections and interfaces and fundamental design of the GPU chip itself.  The video includes a brief overview of the graphics pipeline, also known as the rendering pipeline, and mentions how GPUs have been designed specifically to handle graphics rendering tasks such as real time ray tracing.&#10;&#10;Chapters:&#10;00:00 Review of the CPU&#10;01:56 Anatomy of a Graphics Card&#10;05:30 Graphics Pipeline&#10;07:10 GPU Cores&#10;08:27 Real time Ray Tracing" title="Graphics Processing Unit (GPU)">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628650" y="130547"/>
            <a:ext cx="7886700" cy="58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CPU vs GPU (great comparison)</a:t>
            </a:r>
            <a:endParaRPr/>
          </a:p>
        </p:txBody>
      </p:sp>
      <p:sp>
        <p:nvSpPr>
          <p:cNvPr id="126" name="Google Shape;126;p19"/>
          <p:cNvSpPr txBox="1">
            <a:spLocks noGrp="1"/>
          </p:cNvSpPr>
          <p:nvPr>
            <p:ph type="body" idx="1"/>
          </p:nvPr>
        </p:nvSpPr>
        <p:spPr>
          <a:xfrm>
            <a:off x="628650" y="1369219"/>
            <a:ext cx="7886700" cy="32634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p:txBody>
      </p:sp>
      <p:pic>
        <p:nvPicPr>
          <p:cNvPr id="127" name="Google Shape;127;p19" descr="The Mythbusters, Adam Savage and Jamie Hyneman demonstrate the power of GPU computing." title="Mythbusters Demo GPU versus CPU">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628650" y="273847"/>
            <a:ext cx="7886700" cy="537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Uses of GPUs</a:t>
            </a:r>
            <a:endParaRPr/>
          </a:p>
        </p:txBody>
      </p:sp>
      <p:sp>
        <p:nvSpPr>
          <p:cNvPr id="133" name="Google Shape;133;p20"/>
          <p:cNvSpPr txBox="1">
            <a:spLocks noGrp="1"/>
          </p:cNvSpPr>
          <p:nvPr>
            <p:ph type="body" idx="1"/>
          </p:nvPr>
        </p:nvSpPr>
        <p:spPr>
          <a:xfrm>
            <a:off x="628650" y="893501"/>
            <a:ext cx="7886700" cy="3739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GB"/>
              <a:t>Some of the more obvious uses of GPUs and graphics cards include: -</a:t>
            </a:r>
            <a:endParaRPr/>
          </a:p>
          <a:p>
            <a:pPr marL="0" lvl="0" indent="0" algn="l" rtl="0">
              <a:spcBef>
                <a:spcPts val="750"/>
              </a:spcBef>
              <a:spcAft>
                <a:spcPts val="0"/>
              </a:spcAft>
              <a:buNone/>
            </a:pPr>
            <a:endParaRPr/>
          </a:p>
          <a:p>
            <a:pPr marL="0" lvl="0" indent="0" algn="l" rtl="0">
              <a:spcBef>
                <a:spcPts val="750"/>
              </a:spcBef>
              <a:spcAft>
                <a:spcPts val="0"/>
              </a:spcAft>
              <a:buNone/>
            </a:pPr>
            <a:r>
              <a:rPr lang="en-GB"/>
              <a:t>Gaming</a:t>
            </a:r>
            <a:endParaRPr/>
          </a:p>
          <a:p>
            <a:pPr marL="0" lvl="0" indent="0" algn="l" rtl="0">
              <a:spcBef>
                <a:spcPts val="750"/>
              </a:spcBef>
              <a:spcAft>
                <a:spcPts val="0"/>
              </a:spcAft>
              <a:buNone/>
            </a:pPr>
            <a:r>
              <a:rPr lang="en-GB"/>
              <a:t>Graphic design</a:t>
            </a:r>
            <a:endParaRPr/>
          </a:p>
          <a:p>
            <a:pPr marL="0" lvl="0" indent="0" algn="l" rtl="0">
              <a:spcBef>
                <a:spcPts val="750"/>
              </a:spcBef>
              <a:spcAft>
                <a:spcPts val="0"/>
              </a:spcAft>
              <a:buNone/>
            </a:pPr>
            <a:r>
              <a:rPr lang="en-GB"/>
              <a:t>CAD/CAM</a:t>
            </a:r>
            <a:endParaRPr/>
          </a:p>
          <a:p>
            <a:pPr marL="0" lvl="0" indent="0" algn="l" rtl="0">
              <a:spcBef>
                <a:spcPts val="750"/>
              </a:spcBef>
              <a:spcAft>
                <a:spcPts val="0"/>
              </a:spcAft>
              <a:buNone/>
            </a:pPr>
            <a:r>
              <a:rPr lang="en-GB"/>
              <a:t>CGI - animation</a:t>
            </a:r>
            <a:endParaRPr/>
          </a:p>
          <a:p>
            <a:pPr marL="0" lvl="0" indent="0" algn="l" rtl="0">
              <a:spcBef>
                <a:spcPts val="75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628650" y="273847"/>
            <a:ext cx="7886700" cy="50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Other uses of the GPU</a:t>
            </a:r>
            <a:endParaRPr/>
          </a:p>
        </p:txBody>
      </p:sp>
      <p:sp>
        <p:nvSpPr>
          <p:cNvPr id="139" name="Google Shape;139;p21"/>
          <p:cNvSpPr txBox="1">
            <a:spLocks noGrp="1"/>
          </p:cNvSpPr>
          <p:nvPr>
            <p:ph type="body" idx="1"/>
          </p:nvPr>
        </p:nvSpPr>
        <p:spPr>
          <a:xfrm>
            <a:off x="628650" y="893501"/>
            <a:ext cx="7886700" cy="3739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GB"/>
              <a:t>In addition to the common uses of the GPU, there are a number of alternative uses for a GPU including: -</a:t>
            </a:r>
            <a:endParaRPr/>
          </a:p>
          <a:p>
            <a:pPr marL="0" lvl="0" indent="0" algn="l" rtl="0">
              <a:spcBef>
                <a:spcPts val="750"/>
              </a:spcBef>
              <a:spcAft>
                <a:spcPts val="0"/>
              </a:spcAft>
              <a:buNone/>
            </a:pPr>
            <a:endParaRPr/>
          </a:p>
          <a:p>
            <a:pPr marL="0" lvl="0" indent="0" algn="l" rtl="0">
              <a:spcBef>
                <a:spcPts val="750"/>
              </a:spcBef>
              <a:spcAft>
                <a:spcPts val="0"/>
              </a:spcAft>
              <a:buNone/>
            </a:pPr>
            <a:r>
              <a:rPr lang="en-GB"/>
              <a:t>Cryptocurrency</a:t>
            </a:r>
            <a:endParaRPr/>
          </a:p>
          <a:p>
            <a:pPr marL="0" lvl="0" indent="0" algn="l" rtl="0">
              <a:spcBef>
                <a:spcPts val="750"/>
              </a:spcBef>
              <a:spcAft>
                <a:spcPts val="0"/>
              </a:spcAft>
              <a:buNone/>
            </a:pPr>
            <a:r>
              <a:rPr lang="en-GB"/>
              <a:t>Data mining</a:t>
            </a:r>
            <a:endParaRPr/>
          </a:p>
          <a:p>
            <a:pPr marL="0" lvl="0" indent="0" algn="l" rtl="0">
              <a:spcBef>
                <a:spcPts val="750"/>
              </a:spcBef>
              <a:spcAft>
                <a:spcPts val="0"/>
              </a:spcAft>
              <a:buNone/>
            </a:pPr>
            <a:r>
              <a:rPr lang="en-GB"/>
              <a:t>Data Science</a:t>
            </a:r>
            <a:endParaRPr/>
          </a:p>
          <a:p>
            <a:pPr marL="0" lvl="0" indent="0" algn="l" rtl="0">
              <a:spcBef>
                <a:spcPts val="750"/>
              </a:spcBef>
              <a:spcAft>
                <a:spcPts val="0"/>
              </a:spcAft>
              <a:buNone/>
            </a:pPr>
            <a:r>
              <a:rPr lang="en-GB"/>
              <a:t>Artificial Intelligence and deep learning.</a:t>
            </a:r>
            <a:endParaRPr/>
          </a:p>
          <a:p>
            <a:pPr marL="0" lvl="0" indent="0" algn="l" rtl="0">
              <a:spcBef>
                <a:spcPts val="75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628650" y="273850"/>
            <a:ext cx="7886700" cy="560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Do you want to experiment with the GPU?</a:t>
            </a:r>
            <a:endParaRPr/>
          </a:p>
        </p:txBody>
      </p:sp>
      <p:sp>
        <p:nvSpPr>
          <p:cNvPr id="145" name="Google Shape;145;p22"/>
          <p:cNvSpPr txBox="1">
            <a:spLocks noGrp="1"/>
          </p:cNvSpPr>
          <p:nvPr>
            <p:ph type="body" idx="1"/>
          </p:nvPr>
        </p:nvSpPr>
        <p:spPr>
          <a:xfrm>
            <a:off x="628650" y="747475"/>
            <a:ext cx="7886700" cy="4280100"/>
          </a:xfrm>
          <a:prstGeom prst="rect">
            <a:avLst/>
          </a:prstGeom>
          <a:solidFill>
            <a:schemeClr val="lt1"/>
          </a:solidFill>
        </p:spPr>
        <p:txBody>
          <a:bodyPr spcFirstLastPara="1" wrap="square" lIns="91425" tIns="45700" rIns="91425" bIns="45700" anchor="t" anchorCtr="0">
            <a:noAutofit/>
          </a:bodyPr>
          <a:lstStyle/>
          <a:p>
            <a:pPr marL="0" lvl="0" indent="0" algn="l" rtl="0">
              <a:spcBef>
                <a:spcPts val="750"/>
              </a:spcBef>
              <a:spcAft>
                <a:spcPts val="0"/>
              </a:spcAft>
              <a:buClr>
                <a:schemeClr val="dk1"/>
              </a:buClr>
              <a:buSzPts val="1100"/>
              <a:buFont typeface="Arial"/>
              <a:buNone/>
            </a:pPr>
            <a:r>
              <a:rPr lang="en-GB" b="1"/>
              <a:t>DirectCompute</a:t>
            </a:r>
            <a:r>
              <a:rPr lang="en-GB"/>
              <a:t>: A proprietary shader language/API from Microsoft that is part of Direct3D, starting with DirectX 10</a:t>
            </a:r>
            <a:endParaRPr/>
          </a:p>
          <a:p>
            <a:pPr marL="0" lvl="0" indent="0" algn="l" rtl="0">
              <a:spcBef>
                <a:spcPts val="750"/>
              </a:spcBef>
              <a:spcAft>
                <a:spcPts val="0"/>
              </a:spcAft>
              <a:buClr>
                <a:schemeClr val="dk1"/>
              </a:buClr>
              <a:buSzPts val="1100"/>
              <a:buFont typeface="Arial"/>
              <a:buNone/>
            </a:pPr>
            <a:r>
              <a:rPr lang="en-GB" b="1"/>
              <a:t>AMD FireStream</a:t>
            </a:r>
            <a:r>
              <a:rPr lang="en-GB"/>
              <a:t>: An ATI/Radeon proprietary technology, which was discontinued by AMD</a:t>
            </a:r>
            <a:endParaRPr/>
          </a:p>
          <a:p>
            <a:pPr marL="0" lvl="0" indent="0" algn="l" rtl="0">
              <a:spcBef>
                <a:spcPts val="750"/>
              </a:spcBef>
              <a:spcAft>
                <a:spcPts val="0"/>
              </a:spcAft>
              <a:buClr>
                <a:schemeClr val="dk1"/>
              </a:buClr>
              <a:buSzPts val="1100"/>
              <a:buFont typeface="Arial"/>
              <a:buNone/>
            </a:pPr>
            <a:r>
              <a:rPr lang="en-GB" b="1"/>
              <a:t>OpenGL</a:t>
            </a:r>
            <a:r>
              <a:rPr lang="en-GB"/>
              <a:t> Cross platform library for rendering 2D and 3D vector graphics by interacting with the GPU.</a:t>
            </a:r>
            <a:endParaRPr/>
          </a:p>
          <a:p>
            <a:pPr marL="0" lvl="0" indent="0" algn="l" rtl="0">
              <a:spcBef>
                <a:spcPts val="750"/>
              </a:spcBef>
              <a:spcAft>
                <a:spcPts val="0"/>
              </a:spcAft>
              <a:buClr>
                <a:schemeClr val="dk1"/>
              </a:buClr>
              <a:buSzPts val="1100"/>
              <a:buFont typeface="Arial"/>
              <a:buNone/>
            </a:pPr>
            <a:r>
              <a:rPr lang="en-GB" b="1"/>
              <a:t>OpenACC</a:t>
            </a:r>
            <a:r>
              <a:rPr lang="en-GB"/>
              <a:t>: A multivendor-consortium parallel computing solution</a:t>
            </a:r>
            <a:endParaRPr/>
          </a:p>
          <a:p>
            <a:pPr marL="0" lvl="0" indent="0" algn="l" rtl="0">
              <a:spcBef>
                <a:spcPts val="750"/>
              </a:spcBef>
              <a:spcAft>
                <a:spcPts val="0"/>
              </a:spcAft>
              <a:buClr>
                <a:schemeClr val="dk1"/>
              </a:buClr>
              <a:buSzPts val="1100"/>
              <a:buFont typeface="Arial"/>
              <a:buNone/>
            </a:pPr>
            <a:r>
              <a:rPr lang="en-GB" b="1"/>
              <a:t>C++ AMP</a:t>
            </a:r>
            <a:r>
              <a:rPr lang="en-GB"/>
              <a:t>: A Microsoft proprietary library for data parallelism in C++</a:t>
            </a:r>
            <a:endParaRPr/>
          </a:p>
          <a:p>
            <a:pPr marL="0" lvl="0" indent="0" algn="l" rtl="0">
              <a:spcBef>
                <a:spcPts val="750"/>
              </a:spcBef>
              <a:spcAft>
                <a:spcPts val="0"/>
              </a:spcAft>
              <a:buClr>
                <a:schemeClr val="dk1"/>
              </a:buClr>
              <a:buSzPts val="1100"/>
              <a:buFont typeface="Arial"/>
              <a:buNone/>
            </a:pPr>
            <a:r>
              <a:rPr lang="en-GB" b="1"/>
              <a:t>CUDA</a:t>
            </a:r>
            <a:r>
              <a:rPr lang="en-GB"/>
              <a:t>: Nvidia’s proprietary platform, which uses a subset of the C language</a:t>
            </a:r>
            <a:endParaRPr/>
          </a:p>
          <a:p>
            <a:pPr marL="0" lvl="0" indent="0" algn="l" rtl="0">
              <a:spcBef>
                <a:spcPts val="750"/>
              </a:spcBef>
              <a:spcAft>
                <a:spcPts val="0"/>
              </a:spcAft>
              <a:buNone/>
            </a:pPr>
            <a:r>
              <a:rPr lang="en-GB" b="1"/>
              <a:t>OpenCL</a:t>
            </a:r>
            <a:r>
              <a:rPr lang="en-GB"/>
              <a:t>: A common standard originally designed by Apple but now managed by the consortium Khronos Group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49B1AE63-A516-E59B-8B06-8DF0A322EDBB}"/>
              </a:ext>
            </a:extLst>
          </p:cNvPr>
          <p:cNvSpPr txBox="1">
            <a:spLocks/>
          </p:cNvSpPr>
          <p:nvPr/>
        </p:nvSpPr>
        <p:spPr>
          <a:xfrm>
            <a:off x="628650" y="688896"/>
            <a:ext cx="7886700" cy="326350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a:buFont typeface="Arial"/>
              <a:buNone/>
            </a:pPr>
            <a:r>
              <a:rPr lang="en-GB" sz="1600" b="1" i="1" dirty="0">
                <a:latin typeface="Arial" panose="020B0604020202020204" pitchFamily="34" charset="0"/>
                <a:ea typeface="Aptos" panose="020B0004020202020204" pitchFamily="34" charset="0"/>
                <a:cs typeface="Aptos" panose="020B0004020202020204" pitchFamily="34" charset="0"/>
              </a:rPr>
              <a:t>Lesson Objectives/Learning Intentions</a:t>
            </a:r>
            <a:r>
              <a:rPr lang="en-GB" sz="1600" i="1" dirty="0">
                <a:latin typeface="Arial" panose="020B0604020202020204" pitchFamily="34" charset="0"/>
                <a:ea typeface="Aptos" panose="020B0004020202020204" pitchFamily="34" charset="0"/>
                <a:cs typeface="Aptos" panose="020B0004020202020204" pitchFamily="34" charset="0"/>
              </a:rPr>
              <a:t>: </a:t>
            </a:r>
            <a:endParaRPr lang="en-GB" sz="1600" dirty="0">
              <a:latin typeface="Aptos" panose="020B0004020202020204" pitchFamily="34" charset="0"/>
              <a:ea typeface="Aptos" panose="020B0004020202020204" pitchFamily="34" charset="0"/>
              <a:cs typeface="Aptos" panose="020B0004020202020204" pitchFamily="34" charset="0"/>
            </a:endParaRPr>
          </a:p>
          <a:p>
            <a:pPr marL="342900">
              <a:buFont typeface="Symbol" panose="05050102010706020507" pitchFamily="18" charset="2"/>
              <a:buChar char=""/>
            </a:pPr>
            <a:r>
              <a:rPr lang="en-GB" sz="1600" i="1" dirty="0">
                <a:latin typeface="Arial" panose="020B0604020202020204" pitchFamily="34" charset="0"/>
                <a:ea typeface="Times New Roman" panose="02020603050405020304" pitchFamily="18" charset="0"/>
                <a:cs typeface="Symbol" panose="05050102010706020507" pitchFamily="18" charset="2"/>
              </a:rPr>
              <a:t>To understand the differences between the CPU and the GPU particularly parallelism.</a:t>
            </a:r>
            <a:endParaRPr lang="en-GB" sz="1600" dirty="0">
              <a:latin typeface="Aptos" panose="020B0004020202020204" pitchFamily="34" charset="0"/>
              <a:ea typeface="Aptos" panose="020B0004020202020204" pitchFamily="34" charset="0"/>
              <a:cs typeface="Symbol" panose="05050102010706020507" pitchFamily="18" charset="2"/>
            </a:endParaRPr>
          </a:p>
          <a:p>
            <a:pPr marL="342900">
              <a:buFont typeface="Symbol" panose="05050102010706020507" pitchFamily="18" charset="2"/>
              <a:buChar char=""/>
            </a:pPr>
            <a:r>
              <a:rPr lang="en-GB" sz="1600" i="1" dirty="0">
                <a:latin typeface="Arial" panose="020B0604020202020204" pitchFamily="34" charset="0"/>
                <a:ea typeface="Times New Roman" panose="02020603050405020304" pitchFamily="18" charset="0"/>
                <a:cs typeface="Symbol" panose="05050102010706020507" pitchFamily="18" charset="2"/>
              </a:rPr>
              <a:t>Be able to give examples of uses for GPUs</a:t>
            </a:r>
            <a:endParaRPr lang="en-GB" sz="1600" dirty="0">
              <a:latin typeface="Aptos" panose="020B0004020202020204" pitchFamily="34" charset="0"/>
              <a:ea typeface="Aptos" panose="020B0004020202020204" pitchFamily="34" charset="0"/>
              <a:cs typeface="Symbol" panose="05050102010706020507" pitchFamily="18" charset="2"/>
            </a:endParaRPr>
          </a:p>
          <a:p>
            <a:pPr>
              <a:buFont typeface="Arial"/>
              <a:buNone/>
            </a:pPr>
            <a:r>
              <a:rPr lang="en-GB" sz="1600" i="1" dirty="0">
                <a:latin typeface="Arial" panose="020B0604020202020204" pitchFamily="34" charset="0"/>
                <a:ea typeface="Aptos" panose="020B0004020202020204" pitchFamily="34" charset="0"/>
                <a:cs typeface="Aptos" panose="020B0004020202020204" pitchFamily="34" charset="0"/>
              </a:rPr>
              <a:t>To demonstrate the use of GPUs through a programming example.</a:t>
            </a:r>
            <a:endParaRPr lang="en-GB" sz="1600" dirty="0">
              <a:latin typeface="Aptos" panose="020B0004020202020204" pitchFamily="34" charset="0"/>
              <a:ea typeface="Aptos" panose="020B0004020202020204" pitchFamily="34" charset="0"/>
              <a:cs typeface="Aptos" panose="020B0004020202020204" pitchFamily="34" charset="0"/>
            </a:endParaRPr>
          </a:p>
          <a:p>
            <a:pPr>
              <a:buFont typeface="Arial"/>
              <a:buNone/>
            </a:pPr>
            <a:r>
              <a:rPr lang="en-GB" sz="1600" i="1" dirty="0">
                <a:latin typeface="Arial" panose="020B0604020202020204" pitchFamily="34" charset="0"/>
                <a:ea typeface="Aptos" panose="020B0004020202020204" pitchFamily="34" charset="0"/>
                <a:cs typeface="Aptos" panose="020B0004020202020204" pitchFamily="34" charset="0"/>
              </a:rPr>
              <a:t> </a:t>
            </a:r>
            <a:endParaRPr lang="en-GB" sz="1600" dirty="0">
              <a:latin typeface="Aptos" panose="020B0004020202020204" pitchFamily="34" charset="0"/>
              <a:ea typeface="Aptos" panose="020B0004020202020204" pitchFamily="34" charset="0"/>
              <a:cs typeface="Aptos" panose="020B0004020202020204" pitchFamily="34" charset="0"/>
            </a:endParaRPr>
          </a:p>
          <a:p>
            <a:pPr>
              <a:buFont typeface="Arial"/>
              <a:buNone/>
            </a:pPr>
            <a:r>
              <a:rPr lang="en-GB" sz="1600" i="1" dirty="0">
                <a:latin typeface="Aptos" panose="020B0004020202020204" pitchFamily="34" charset="0"/>
                <a:ea typeface="Aptos" panose="020B0004020202020204" pitchFamily="34" charset="0"/>
                <a:cs typeface="Aptos" panose="020B0004020202020204" pitchFamily="34" charset="0"/>
              </a:rPr>
              <a:t> </a:t>
            </a:r>
            <a:endParaRPr lang="en-GB" sz="1600" dirty="0">
              <a:latin typeface="Aptos" panose="020B0004020202020204" pitchFamily="34" charset="0"/>
              <a:ea typeface="Aptos" panose="020B0004020202020204" pitchFamily="34" charset="0"/>
              <a:cs typeface="Aptos" panose="020B0004020202020204" pitchFamily="34" charset="0"/>
            </a:endParaRPr>
          </a:p>
          <a:p>
            <a:pPr>
              <a:buFont typeface="Arial"/>
              <a:buNone/>
            </a:pPr>
            <a:r>
              <a:rPr lang="en-GB" sz="1600" b="1" i="1" dirty="0">
                <a:latin typeface="Arial" panose="020B0604020202020204" pitchFamily="34" charset="0"/>
                <a:ea typeface="Aptos" panose="020B0004020202020204" pitchFamily="34" charset="0"/>
                <a:cs typeface="Aptos" panose="020B0004020202020204" pitchFamily="34" charset="0"/>
              </a:rPr>
              <a:t>Learning Outcomes</a:t>
            </a:r>
            <a:r>
              <a:rPr lang="en-GB" sz="1600" i="1" dirty="0">
                <a:latin typeface="Arial" panose="020B0604020202020204" pitchFamily="34" charset="0"/>
                <a:ea typeface="Aptos" panose="020B0004020202020204" pitchFamily="34" charset="0"/>
                <a:cs typeface="Aptos" panose="020B0004020202020204" pitchFamily="34" charset="0"/>
              </a:rPr>
              <a:t>:</a:t>
            </a:r>
            <a:endParaRPr lang="en-GB" sz="1600" dirty="0">
              <a:latin typeface="Aptos" panose="020B0004020202020204" pitchFamily="34" charset="0"/>
              <a:ea typeface="Aptos" panose="020B0004020202020204" pitchFamily="34" charset="0"/>
              <a:cs typeface="Aptos" panose="020B0004020202020204" pitchFamily="34" charset="0"/>
            </a:endParaRPr>
          </a:p>
          <a:p>
            <a:pPr marL="342900">
              <a:buFont typeface="Symbol" panose="05050102010706020507" pitchFamily="18" charset="2"/>
              <a:buChar char=""/>
            </a:pPr>
            <a:r>
              <a:rPr lang="en-GB" sz="1600" i="1" dirty="0">
                <a:latin typeface="Arial" panose="020B0604020202020204" pitchFamily="34" charset="0"/>
                <a:ea typeface="Times New Roman" panose="02020603050405020304" pitchFamily="18" charset="0"/>
                <a:cs typeface="Symbol" panose="05050102010706020507" pitchFamily="18" charset="2"/>
              </a:rPr>
              <a:t>Students have documented a summary of the GPU</a:t>
            </a:r>
            <a:endParaRPr lang="en-GB" sz="1600" dirty="0">
              <a:latin typeface="Aptos" panose="020B0004020202020204" pitchFamily="34" charset="0"/>
              <a:ea typeface="Aptos" panose="020B0004020202020204" pitchFamily="34" charset="0"/>
              <a:cs typeface="Symbol" panose="05050102010706020507" pitchFamily="18" charset="2"/>
            </a:endParaRPr>
          </a:p>
          <a:p>
            <a:pPr marL="342900">
              <a:buFont typeface="Symbol" panose="05050102010706020507" pitchFamily="18" charset="2"/>
              <a:buChar char=""/>
            </a:pPr>
            <a:r>
              <a:rPr lang="en-GB" sz="1600" i="1" dirty="0">
                <a:latin typeface="Arial" panose="020B0604020202020204" pitchFamily="34" charset="0"/>
                <a:ea typeface="Times New Roman" panose="02020603050405020304" pitchFamily="18" charset="0"/>
                <a:cs typeface="Symbol" panose="05050102010706020507" pitchFamily="18" charset="2"/>
              </a:rPr>
              <a:t>Students have done a practical activity making use of the GPU and how its parallel power is far superior to the a multicore CPU.</a:t>
            </a:r>
            <a:endParaRPr lang="en-GB" sz="1600" dirty="0">
              <a:latin typeface="Aptos" panose="020B0004020202020204" pitchFamily="34" charset="0"/>
              <a:ea typeface="Aptos" panose="020B0004020202020204" pitchFamily="34" charset="0"/>
              <a:cs typeface="Symbol" panose="05050102010706020507" pitchFamily="18" charset="2"/>
            </a:endParaRPr>
          </a:p>
          <a:p>
            <a:r>
              <a:rPr lang="en-GB" sz="1600" i="1" dirty="0">
                <a:latin typeface="Arial" panose="020B0604020202020204" pitchFamily="34" charset="0"/>
                <a:ea typeface="Aptos" panose="020B0004020202020204" pitchFamily="34" charset="0"/>
                <a:cs typeface="Aptos" panose="020B0004020202020204" pitchFamily="34" charset="0"/>
              </a:rPr>
              <a:t>Students can offer examples of other uses of the GPU outside of graphics.</a:t>
            </a:r>
            <a:endParaRPr lang="en-GB" sz="1600" dirty="0">
              <a:latin typeface="Aptos" panose="020B0004020202020204" pitchFamily="34" charset="0"/>
              <a:ea typeface="Aptos" panose="020B0004020202020204" pitchFamily="34" charset="0"/>
              <a:cs typeface="Aptos" panose="020B0004020202020204" pitchFamily="34" charset="0"/>
            </a:endParaRPr>
          </a:p>
          <a:p>
            <a:endParaRPr lang="en-GB" sz="1600" dirty="0"/>
          </a:p>
        </p:txBody>
      </p:sp>
    </p:spTree>
    <p:extLst>
      <p:ext uri="{BB962C8B-B14F-4D97-AF65-F5344CB8AC3E}">
        <p14:creationId xmlns:p14="http://schemas.microsoft.com/office/powerpoint/2010/main" val="10917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60579-CB80-88B2-5BEF-28A087C89D7D}"/>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D3D3DDB-E505-CE1C-E193-C1317C98FB5B}"/>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61A458BE-B544-053D-EA9C-33527F0F7DE3}"/>
              </a:ext>
            </a:extLst>
          </p:cNvPr>
          <p:cNvPicPr>
            <a:picLocks noChangeAspect="1"/>
          </p:cNvPicPr>
          <p:nvPr/>
        </p:nvPicPr>
        <p:blipFill>
          <a:blip r:embed="rId3"/>
          <a:stretch>
            <a:fillRect/>
          </a:stretch>
        </p:blipFill>
        <p:spPr>
          <a:xfrm>
            <a:off x="1" y="-4472"/>
            <a:ext cx="9136062" cy="5147972"/>
          </a:xfrm>
          <a:prstGeom prst="rect">
            <a:avLst/>
          </a:prstGeom>
        </p:spPr>
      </p:pic>
    </p:spTree>
    <p:extLst>
      <p:ext uri="{BB962C8B-B14F-4D97-AF65-F5344CB8AC3E}">
        <p14:creationId xmlns:p14="http://schemas.microsoft.com/office/powerpoint/2010/main" val="397348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9C372-95D7-1861-6D5C-159B46C5974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C254BC1-2972-D2AD-A4D6-712798C67724}"/>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71B548DF-3826-A76A-D6F5-2900927A4B6C}"/>
              </a:ext>
            </a:extLst>
          </p:cNvPr>
          <p:cNvPicPr>
            <a:picLocks noChangeAspect="1"/>
          </p:cNvPicPr>
          <p:nvPr/>
        </p:nvPicPr>
        <p:blipFill>
          <a:blip r:embed="rId3"/>
          <a:stretch>
            <a:fillRect/>
          </a:stretch>
        </p:blipFill>
        <p:spPr>
          <a:xfrm>
            <a:off x="0" y="10161"/>
            <a:ext cx="9144000" cy="5123178"/>
          </a:xfrm>
          <a:prstGeom prst="rect">
            <a:avLst/>
          </a:prstGeom>
        </p:spPr>
      </p:pic>
    </p:spTree>
    <p:extLst>
      <p:ext uri="{BB962C8B-B14F-4D97-AF65-F5344CB8AC3E}">
        <p14:creationId xmlns:p14="http://schemas.microsoft.com/office/powerpoint/2010/main" val="4260514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D1E0-9A7F-35C6-4E00-670A76FC44A6}"/>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1D2C70C9-2149-BD00-7A4F-301ABF490DBA}"/>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7DF82B96-6ED6-B3BD-4AAD-6E1F43DABB0C}"/>
              </a:ext>
            </a:extLst>
          </p:cNvPr>
          <p:cNvPicPr>
            <a:picLocks noChangeAspect="1"/>
          </p:cNvPicPr>
          <p:nvPr/>
        </p:nvPicPr>
        <p:blipFill>
          <a:blip r:embed="rId3"/>
          <a:stretch>
            <a:fillRect/>
          </a:stretch>
        </p:blipFill>
        <p:spPr>
          <a:xfrm>
            <a:off x="0" y="2230"/>
            <a:ext cx="9144000" cy="5139039"/>
          </a:xfrm>
          <a:prstGeom prst="rect">
            <a:avLst/>
          </a:prstGeom>
        </p:spPr>
      </p:pic>
    </p:spTree>
    <p:extLst>
      <p:ext uri="{BB962C8B-B14F-4D97-AF65-F5344CB8AC3E}">
        <p14:creationId xmlns:p14="http://schemas.microsoft.com/office/powerpoint/2010/main" val="3678486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7017C-8E72-A0DB-6C1C-B7DEEF9672D6}"/>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7F97697-383A-A511-7FB3-F6D97F7C3602}"/>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AB720D23-BD84-B258-ACDB-EE454035629A}"/>
              </a:ext>
            </a:extLst>
          </p:cNvPr>
          <p:cNvPicPr>
            <a:picLocks noChangeAspect="1"/>
          </p:cNvPicPr>
          <p:nvPr/>
        </p:nvPicPr>
        <p:blipFill>
          <a:blip r:embed="rId3"/>
          <a:stretch>
            <a:fillRect/>
          </a:stretch>
        </p:blipFill>
        <p:spPr>
          <a:xfrm>
            <a:off x="0" y="10161"/>
            <a:ext cx="9144000" cy="5123178"/>
          </a:xfrm>
          <a:prstGeom prst="rect">
            <a:avLst/>
          </a:prstGeom>
        </p:spPr>
      </p:pic>
    </p:spTree>
    <p:extLst>
      <p:ext uri="{BB962C8B-B14F-4D97-AF65-F5344CB8AC3E}">
        <p14:creationId xmlns:p14="http://schemas.microsoft.com/office/powerpoint/2010/main" val="3517131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D5A7B-BEAC-E7A3-83BD-95BB151EF57E}"/>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B81D1EB1-3951-1C44-C5E2-3A6C7D5FF57E}"/>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98F18718-5A45-BD32-C4EB-5FD926447B5D}"/>
              </a:ext>
            </a:extLst>
          </p:cNvPr>
          <p:cNvPicPr>
            <a:picLocks noChangeAspect="1"/>
          </p:cNvPicPr>
          <p:nvPr/>
        </p:nvPicPr>
        <p:blipFill>
          <a:blip r:embed="rId3"/>
          <a:stretch>
            <a:fillRect/>
          </a:stretch>
        </p:blipFill>
        <p:spPr>
          <a:xfrm>
            <a:off x="0" y="15875"/>
            <a:ext cx="9144000" cy="5111750"/>
          </a:xfrm>
          <a:prstGeom prst="rect">
            <a:avLst/>
          </a:prstGeom>
        </p:spPr>
      </p:pic>
    </p:spTree>
    <p:extLst>
      <p:ext uri="{BB962C8B-B14F-4D97-AF65-F5344CB8AC3E}">
        <p14:creationId xmlns:p14="http://schemas.microsoft.com/office/powerpoint/2010/main" val="91429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B4C5-EC6B-A89D-875A-2314474C0F3E}"/>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C912EC15-8A2E-F3A4-8FFF-59B3BF2F9FFE}"/>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37B3A6E7-9B45-70B0-D03F-F86C4CC2DC9E}"/>
              </a:ext>
            </a:extLst>
          </p:cNvPr>
          <p:cNvPicPr>
            <a:picLocks noChangeAspect="1"/>
          </p:cNvPicPr>
          <p:nvPr/>
        </p:nvPicPr>
        <p:blipFill>
          <a:blip r:embed="rId2"/>
          <a:stretch>
            <a:fillRect/>
          </a:stretch>
        </p:blipFill>
        <p:spPr>
          <a:xfrm>
            <a:off x="0" y="15065"/>
            <a:ext cx="9144000" cy="5113369"/>
          </a:xfrm>
          <a:prstGeom prst="rect">
            <a:avLst/>
          </a:prstGeom>
        </p:spPr>
      </p:pic>
    </p:spTree>
    <p:extLst>
      <p:ext uri="{BB962C8B-B14F-4D97-AF65-F5344CB8AC3E}">
        <p14:creationId xmlns:p14="http://schemas.microsoft.com/office/powerpoint/2010/main" val="2833895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4500"/>
              <a:buFont typeface="Calibri"/>
              <a:buNone/>
            </a:pPr>
            <a:r>
              <a:rPr lang="en-GB" dirty="0"/>
              <a:t>Types of processor</a:t>
            </a:r>
            <a:endParaRPr dirty="0"/>
          </a:p>
        </p:txBody>
      </p:sp>
      <p:sp>
        <p:nvSpPr>
          <p:cNvPr id="89" name="Google Shape;89;p13"/>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GB"/>
              <a:t>GPU</a:t>
            </a:r>
            <a:endParaRPr/>
          </a:p>
        </p:txBody>
      </p:sp>
    </p:spTree>
  </p:cSld>
  <p:clrMapOvr>
    <a:masterClrMapping/>
  </p:clrMapOvr>
</p:sld>
</file>

<file path=ppt/theme/theme1.xml><?xml version="1.0" encoding="utf-8"?>
<a:theme xmlns:a="http://schemas.openxmlformats.org/drawingml/2006/main"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8C62A1FFD5DA4398386D6C96E4C238" ma:contentTypeVersion="16" ma:contentTypeDescription="Create a new document." ma:contentTypeScope="" ma:versionID="d409d635100c63f9a8987e6e8c66334c">
  <xsd:schema xmlns:xsd="http://www.w3.org/2001/XMLSchema" xmlns:xs="http://www.w3.org/2001/XMLSchema" xmlns:p="http://schemas.microsoft.com/office/2006/metadata/properties" xmlns:ns2="31f9aac1-47b4-418c-8942-cf18ed466032" xmlns:ns3="5f81ca7d-e5d6-4beb-8942-5e3107672fe8" targetNamespace="http://schemas.microsoft.com/office/2006/metadata/properties" ma:root="true" ma:fieldsID="9c0bb40a377650da3330c77d038182f9" ns2:_="" ns3:_="">
    <xsd:import namespace="31f9aac1-47b4-418c-8942-cf18ed466032"/>
    <xsd:import namespace="5f81ca7d-e5d6-4beb-8942-5e3107672f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f9aac1-47b4-418c-8942-cf18ed4660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baec11d-c73a-4c0b-be9b-b3f45a7f0e2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1ca7d-e5d6-4beb-8942-5e3107672fe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b5b842c-b96a-4abe-bebf-7a4df83f4d13}" ma:internalName="TaxCatchAll" ma:showField="CatchAllData" ma:web="5f81ca7d-e5d6-4beb-8942-5e3107672fe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f9aac1-47b4-418c-8942-cf18ed466032">
      <Terms xmlns="http://schemas.microsoft.com/office/infopath/2007/PartnerControls"/>
    </lcf76f155ced4ddcb4097134ff3c332f>
    <TaxCatchAll xmlns="5f81ca7d-e5d6-4beb-8942-5e3107672fe8" xsi:nil="true"/>
  </documentManagement>
</p:properties>
</file>

<file path=customXml/itemProps1.xml><?xml version="1.0" encoding="utf-8"?>
<ds:datastoreItem xmlns:ds="http://schemas.openxmlformats.org/officeDocument/2006/customXml" ds:itemID="{502578C8-286B-40C8-A49C-E124AB5AA3AD}"/>
</file>

<file path=customXml/itemProps2.xml><?xml version="1.0" encoding="utf-8"?>
<ds:datastoreItem xmlns:ds="http://schemas.openxmlformats.org/officeDocument/2006/customXml" ds:itemID="{D4BBD65F-D0FF-4CAD-9473-DC69CD7C0972}"/>
</file>

<file path=customXml/itemProps3.xml><?xml version="1.0" encoding="utf-8"?>
<ds:datastoreItem xmlns:ds="http://schemas.openxmlformats.org/officeDocument/2006/customXml" ds:itemID="{AD28020E-2F97-4110-988D-1297BA7BAE64}"/>
</file>

<file path=docProps/app.xml><?xml version="1.0" encoding="utf-8"?>
<Properties xmlns="http://schemas.openxmlformats.org/officeDocument/2006/extended-properties" xmlns:vt="http://schemas.openxmlformats.org/officeDocument/2006/docPropsVTypes">
  <TotalTime>27</TotalTime>
  <Words>1020</Words>
  <Application>Microsoft Office PowerPoint</Application>
  <PresentationFormat>On-screen Show (16:9)</PresentationFormat>
  <Paragraphs>78</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Arial</vt:lpstr>
      <vt:lpstr>Calibri</vt:lpstr>
      <vt:lpstr>Roboto</vt:lpstr>
      <vt:lpstr>Symbol</vt:lpstr>
      <vt:lpstr>Office Theme</vt:lpstr>
      <vt:lpstr>Creating Careers in the Curriculum project supporting Benchmark 4 between University of Liverpool Maths School and Avalanche Studios.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processor</vt:lpstr>
      <vt:lpstr>Intro</vt:lpstr>
      <vt:lpstr>Is a GPU better than the CPU then?</vt:lpstr>
      <vt:lpstr>Compare the architectures</vt:lpstr>
      <vt:lpstr>CPU vs GPU (theory comparison)</vt:lpstr>
      <vt:lpstr>CPU vs GPU (great comparison)</vt:lpstr>
      <vt:lpstr>Uses of GPUs</vt:lpstr>
      <vt:lpstr>Other uses of the GPU</vt:lpstr>
      <vt:lpstr>Do you want to experiment with the GPU?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White, Katheryn</dc:creator>
  <cp:lastModifiedBy>White, Katheryn</cp:lastModifiedBy>
  <cp:revision>2</cp:revision>
  <dcterms:modified xsi:type="dcterms:W3CDTF">2025-05-15T14:14:05Z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0x010100458C62A1FFD5DA4398386D6C96E4C238</vt:lpwstr>
  </property>
</Properties>
</file>