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57C4C4"/>
    <a:srgbClr val="99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0F9DD-E71F-412D-8B2E-07DA642F940C}" v="18" dt="2024-02-27T09:16:05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304F1-871C-4B30-99DF-6BBD76224C7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F342-CB05-40CF-98A2-F2679853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1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CBF342-CB05-40CF-98A2-F26798538A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0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2225-010B-1A57-0B78-E12EF4EAC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B25B5-E2AD-66B3-6FE9-D317C8CD3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75778-7413-5F3A-0B80-60FB4482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DC3A7-8B46-0130-3EE6-0FE729B5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A8B24-F87A-BDA0-1154-ADF20B18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9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6FE6-4F9D-0681-74D0-15263DA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461EC-9653-B0A1-0F90-251D00704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1F111-2DA3-7DF0-D959-5CC4A4BE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AFB4A-3294-8DD2-110D-712F84F81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ABEB7-1FBD-9E3A-8A5D-73422953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17731-E14E-35E2-45AC-79D3EB086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5F53A-1D09-A00E-AA43-1488BBCF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366B-76EC-5A72-08A0-7251B18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4336F-5EB1-01D9-195E-10E2E34B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F6A48-6B5C-C4AD-E134-ECC85039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5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EFD6-6B0E-8A1E-0F86-9FBDD61E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0274B-9B9D-AE24-694B-1CE5BA0C3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13A15-7E0A-9364-3D42-B0377E14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8C1B6-404E-2B7C-6A35-9FEA9230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147-617B-653A-8373-21FA3618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10BA-0110-6D4F-C3F0-B5334A2A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AFDAA-ADF2-86FA-6A9B-C44DA04AE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BC222-2667-FF0C-4EFB-D59BB136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50281-E6CD-10E3-0805-6BDFBEA0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128F4-1C4F-25E2-5302-7231D22E8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49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3B3-744E-CC3B-2779-B2576515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1DAE-715B-1D5F-7123-C7648301F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63426-F5F3-80BD-E623-FE57F148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A9C69-5DA8-F855-0BE5-E734921B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4983-DC4C-7683-1DDF-4C62C211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33B6E-7A14-4615-BDA5-CE67820F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1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ADDB-BA80-D1D2-2FFA-04448C780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D1648-042C-96C0-89E0-BFFAE1199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4FE08-BA16-4ABA-63C7-A1E0FD250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07065-250C-B447-7F05-319519F8B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1A925-22C5-3CC1-059F-9EA345051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37F3C-E7E0-63BB-7EE5-AF5F4FCC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AB55A-8021-2923-A290-5DA36950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E9F59-BCEC-9599-CF60-98746F0B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9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C5FE-A7F2-CA8D-97B1-35D8FE0B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84F0ED-13DF-E592-4120-D8AF7F73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C3F66-31D3-C40D-C9B0-0E55CD49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DDA5B-AC8B-2DF6-C79B-53A05FCF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8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89F90-F1EF-982B-6316-65511C39D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BF0202-300D-21F4-426E-5593ECA1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C78D2-5C0D-3844-8043-430D811A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2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0A12-484A-8020-C345-E6B542A5A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EE26-B3FE-1881-CDD2-58F79C3E4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C77B0-1107-4495-F27F-F29351AF6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E20B5-E12E-AB73-F2CB-9E20D13C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9AF36-91A9-1A8C-69A6-EF2C7E95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D1B44-9A64-FDD9-9AE1-43423F7E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5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652F1-C035-48A2-5C76-54BE47B4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F9E9B-CB5E-4825-712D-5394B52B1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F5E5F-2B63-7F28-F5BC-35E9EFB8B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E29B2-50B7-E2E5-60B6-58586270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C82FD-6BFA-8054-435B-B3FD4DB5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EEDAF-A798-A88C-A323-FC437D3B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75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54115-660F-9B47-F5D5-8A8FC3248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BBC26-2BDD-38B3-36CE-358E9707C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20DE8-B304-E327-921F-1C92CF0BC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327F-E66C-4AA6-8208-71290EC7F60D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FB08A-9EF5-2A10-0396-F19B9D12C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B18FB-0CE3-5FAD-CA99-4F0FCC81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F20B-D36B-4E22-8CE0-3472B1806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5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exttechgirls.empiric.com/national-careers-week-iwd-online-event-2024" TargetMode="External"/><Relationship Id="rId13" Type="http://schemas.openxmlformats.org/officeDocument/2006/relationships/hyperlink" Target="https://thestemhub.org.uk/events/more-information/datalicious-unleashing-the-power-of-data" TargetMode="External"/><Relationship Id="rId18" Type="http://schemas.openxmlformats.org/officeDocument/2006/relationships/image" Target="../media/image3.png"/><Relationship Id="rId3" Type="http://schemas.openxmlformats.org/officeDocument/2006/relationships/hyperlink" Target="https://ncw2020.co.uk/booklets-guides/" TargetMode="External"/><Relationship Id="rId7" Type="http://schemas.openxmlformats.org/officeDocument/2006/relationships/hyperlink" Target="https://www.youthemployment.org.uk/fun-careers-activity-for-ks4-ks5-students-and-teachers-skills-and-careers-sweet-pong/?fbclid=IwAR2D97ScdmCizOBmAyOEZ7GsFkiXDhVssi6fm2nE31sA0dB6bWaRbRIhLZs_aem_AZ1OeZseXMWSFSo0RG9w1hUessV6NASHqPN_O1cNS6Rib72pzCRdxNbPbWLxb1_6iDs" TargetMode="External"/><Relationship Id="rId12" Type="http://schemas.openxmlformats.org/officeDocument/2006/relationships/hyperlink" Target="https://thestemhub.org.uk/events/more-information/from-a-post-room-to-a-career-at-google" TargetMode="Externa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cw2020.co.uk/activities/" TargetMode="External"/><Relationship Id="rId11" Type="http://schemas.openxmlformats.org/officeDocument/2006/relationships/hyperlink" Target="https://amazingapprenticeships.com/event/pathways-with-the-bbc-national-careers-week-webinar/" TargetMode="External"/><Relationship Id="rId5" Type="http://schemas.openxmlformats.org/officeDocument/2006/relationships/hyperlink" Target="https://nationalcareers.service.gov.uk/national-careers-week" TargetMode="External"/><Relationship Id="rId15" Type="http://schemas.openxmlformats.org/officeDocument/2006/relationships/hyperlink" Target="https://thestemhub.org.uk/events/more-information/a-pathway-to-pathology" TargetMode="External"/><Relationship Id="rId10" Type="http://schemas.openxmlformats.org/officeDocument/2006/relationships/hyperlink" Target="https://thestemhub.org.uk/events/more-information/space-careers-out-of-this-world-with-airbus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s://jobs.army.mod.uk/base/careers-toolkit/" TargetMode="External"/><Relationship Id="rId9" Type="http://schemas.openxmlformats.org/officeDocument/2006/relationships/hyperlink" Target="https://ncw2024.co.uk/" TargetMode="External"/><Relationship Id="rId14" Type="http://schemas.openxmlformats.org/officeDocument/2006/relationships/hyperlink" Target="https://thestemhub.org.uk/events/more-information/meet-stem-professionals-in-the-science-industry-from-iqv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3925582-6601-4E0C-BD53-F222AF9827CA}"/>
              </a:ext>
            </a:extLst>
          </p:cNvPr>
          <p:cNvSpPr txBox="1"/>
          <p:nvPr/>
        </p:nvSpPr>
        <p:spPr>
          <a:xfrm>
            <a:off x="-7046" y="36656"/>
            <a:ext cx="11582400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GB" altLang="en-US" sz="2400" b="1" dirty="0">
                <a:solidFill>
                  <a:srgbClr val="00A8A8"/>
                </a:solidFill>
                <a:latin typeface="Century Gothic"/>
              </a:rPr>
              <a:t>National Careers Week </a:t>
            </a:r>
            <a:endParaRPr lang="en-GB" altLang="en-US" sz="2400" b="1" dirty="0">
              <a:solidFill>
                <a:srgbClr val="00A8A8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altLang="en-US" sz="2000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    </a:t>
            </a:r>
            <a:r>
              <a:rPr lang="en-GB" altLang="en-US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  </a:t>
            </a:r>
            <a:r>
              <a:rPr lang="en-GB" altLang="en-US" b="1" dirty="0">
                <a:solidFill>
                  <a:srgbClr val="00A8A8"/>
                </a:solidFill>
                <a:latin typeface="Century Gothic"/>
              </a:rPr>
              <a:t>(4</a:t>
            </a:r>
            <a:r>
              <a:rPr lang="en-GB" altLang="en-US" b="1" baseline="30000" dirty="0">
                <a:solidFill>
                  <a:srgbClr val="00A8A8"/>
                </a:solidFill>
                <a:latin typeface="Century Gothic"/>
              </a:rPr>
              <a:t>th</a:t>
            </a:r>
            <a:r>
              <a:rPr lang="en-GB" altLang="en-US" b="1" dirty="0">
                <a:solidFill>
                  <a:srgbClr val="00A8A8"/>
                </a:solidFill>
                <a:latin typeface="Century Gothic"/>
              </a:rPr>
              <a:t>-8</a:t>
            </a:r>
            <a:r>
              <a:rPr lang="en-GB" altLang="en-US" b="1" baseline="30000" dirty="0">
                <a:solidFill>
                  <a:srgbClr val="00A8A8"/>
                </a:solidFill>
                <a:latin typeface="Century Gothic"/>
              </a:rPr>
              <a:t>th</a:t>
            </a:r>
            <a:r>
              <a:rPr lang="en-GB" altLang="en-US" b="1" dirty="0">
                <a:solidFill>
                  <a:srgbClr val="00A8A8"/>
                </a:solidFill>
                <a:latin typeface="Century Gothic"/>
              </a:rPr>
              <a:t>  March) Resource guide</a:t>
            </a:r>
            <a:endParaRPr lang="en-GB" altLang="en-US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3D8AEF-A52D-40C4-A627-1143FB506A9A}"/>
              </a:ext>
            </a:extLst>
          </p:cNvPr>
          <p:cNvSpPr txBox="1">
            <a:spLocks/>
          </p:cNvSpPr>
          <p:nvPr/>
        </p:nvSpPr>
        <p:spPr>
          <a:xfrm>
            <a:off x="4733224" y="1370900"/>
            <a:ext cx="7324417" cy="7632859"/>
          </a:xfrm>
          <a:prstGeom prst="rect">
            <a:avLst/>
          </a:prstGeom>
          <a:noFill/>
          <a:ln cap="sq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1" u="sng" dirty="0">
                <a:solidFill>
                  <a:srgbClr val="00A8A8"/>
                </a:solidFill>
              </a:rPr>
              <a:t>National Careers week toolkit (with links to careers fair and resources)</a:t>
            </a:r>
            <a:endParaRPr lang="en-GB" sz="1400" b="1" u="sng" dirty="0">
              <a:solidFill>
                <a:srgbClr val="00A8A8"/>
              </a:solidFill>
              <a:ea typeface="Calibri"/>
              <a:cs typeface="Calibri"/>
            </a:endParaRPr>
          </a:p>
          <a:p>
            <a:r>
              <a:rPr lang="en-GB" sz="1400" dirty="0">
                <a:hlinkClick r:id="rId3"/>
              </a:rPr>
              <a:t>NCW One Stop Shop (ncw2020.co.uk)</a:t>
            </a:r>
            <a:r>
              <a:rPr lang="en-GB" sz="1400" dirty="0"/>
              <a:t> </a:t>
            </a:r>
            <a:endParaRPr lang="en-GB" sz="1400" dirty="0">
              <a:ea typeface="Calibri"/>
              <a:cs typeface="Calibri"/>
            </a:endParaRPr>
          </a:p>
          <a:p>
            <a:endParaRPr lang="en-GB" sz="1400" dirty="0"/>
          </a:p>
          <a:p>
            <a:r>
              <a:rPr lang="en-GB" sz="1400" b="1" u="sng" dirty="0">
                <a:solidFill>
                  <a:srgbClr val="009999"/>
                </a:solidFill>
              </a:rPr>
              <a:t> Army  Careers Toolkit</a:t>
            </a:r>
            <a:r>
              <a:rPr lang="en-GB" sz="1400" b="1" dirty="0">
                <a:solidFill>
                  <a:srgbClr val="009999"/>
                </a:solidFill>
              </a:rPr>
              <a:t>                                                                 </a:t>
            </a:r>
            <a:endParaRPr lang="en-GB" sz="1400" b="1" u="sng" dirty="0">
              <a:solidFill>
                <a:srgbClr val="00A8A8"/>
              </a:solidFill>
              <a:ea typeface="Calibri"/>
              <a:cs typeface="Calibri"/>
            </a:endParaRPr>
          </a:p>
          <a:p>
            <a:r>
              <a:rPr lang="en-GB" sz="1400" dirty="0">
                <a:hlinkClick r:id="rId4"/>
              </a:rPr>
              <a:t>Careers Toolkit | BASE (mod.uk)</a:t>
            </a:r>
            <a:r>
              <a:rPr lang="en-GB" sz="1400" b="1" dirty="0">
                <a:solidFill>
                  <a:srgbClr val="00A8A8"/>
                </a:solidFill>
              </a:rPr>
              <a:t>                                 </a:t>
            </a:r>
            <a:endParaRPr lang="en-GB" sz="1400" dirty="0">
              <a:ea typeface="Calibri"/>
              <a:cs typeface="Calibri"/>
            </a:endParaRPr>
          </a:p>
          <a:p>
            <a:endParaRPr lang="en-GB" sz="1400" b="1" u="sng" dirty="0">
              <a:ea typeface="Calibri"/>
              <a:cs typeface="Calibri"/>
            </a:endParaRPr>
          </a:p>
          <a:p>
            <a:r>
              <a:rPr lang="en-GB" sz="1400" b="1" u="sng" dirty="0">
                <a:solidFill>
                  <a:srgbClr val="009999"/>
                </a:solidFill>
                <a:ea typeface="Calibri"/>
                <a:cs typeface="Calibri"/>
              </a:rPr>
              <a:t>National Careers Advice Service Support </a:t>
            </a:r>
          </a:p>
          <a:p>
            <a:r>
              <a:rPr lang="en-GB" sz="1400" dirty="0">
                <a:solidFill>
                  <a:srgbClr val="009999"/>
                </a:solidFill>
                <a:ea typeface="+mn-lt"/>
                <a:cs typeface="+mn-lt"/>
                <a:hlinkClick r:id="rId5"/>
              </a:rPr>
              <a:t>National Careers Week | National Careers Service</a:t>
            </a:r>
            <a:endParaRPr lang="en-GB" sz="1400" dirty="0">
              <a:solidFill>
                <a:srgbClr val="009999"/>
              </a:solidFill>
              <a:ea typeface="+mn-lt"/>
              <a:cs typeface="+mn-lt"/>
            </a:endParaRPr>
          </a:p>
          <a:p>
            <a:endParaRPr lang="en-GB" sz="1400" dirty="0">
              <a:solidFill>
                <a:srgbClr val="009999"/>
              </a:solidFill>
              <a:ea typeface="+mn-lt"/>
              <a:cs typeface="+mn-lt"/>
            </a:endParaRPr>
          </a:p>
          <a:p>
            <a:r>
              <a:rPr lang="en-GB" sz="1400" b="1" u="sng" dirty="0">
                <a:solidFill>
                  <a:srgbClr val="009999"/>
                </a:solidFill>
                <a:ea typeface="+mn-lt"/>
                <a:cs typeface="+mn-lt"/>
              </a:rPr>
              <a:t>NCW Parent Guide</a:t>
            </a:r>
          </a:p>
          <a:p>
            <a:r>
              <a:rPr lang="en-GB" sz="1400" dirty="0">
                <a:hlinkClick r:id="rId3"/>
              </a:rPr>
              <a:t>NCW One Stop Shop (ncw2020.co.uk)</a:t>
            </a:r>
            <a:endParaRPr lang="en-GB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en-GB" sz="1400" b="1" u="sng" dirty="0">
              <a:solidFill>
                <a:srgbClr val="009999"/>
              </a:solidFill>
              <a:ea typeface="Calibri"/>
              <a:cs typeface="Calibri"/>
            </a:endParaRPr>
          </a:p>
          <a:p>
            <a:r>
              <a:rPr lang="en-GB" sz="1400" b="1" u="sng" dirty="0">
                <a:solidFill>
                  <a:srgbClr val="009999"/>
                </a:solidFill>
                <a:ea typeface="Calibri"/>
                <a:cs typeface="Calibri"/>
              </a:rPr>
              <a:t>NCW activities &amp; resources </a:t>
            </a:r>
          </a:p>
          <a:p>
            <a:r>
              <a:rPr lang="en-GB" sz="1400" dirty="0">
                <a:hlinkClick r:id="rId6"/>
              </a:rPr>
              <a:t>NCW One Stop Shop (ncw2020.co.uk)</a:t>
            </a:r>
            <a:endParaRPr lang="en-GB" sz="1400" dirty="0"/>
          </a:p>
          <a:p>
            <a:endParaRPr lang="en-GB" sz="1400" u="sng" dirty="0"/>
          </a:p>
          <a:p>
            <a:r>
              <a:rPr lang="en-GB" sz="1400" b="1" u="sng" dirty="0">
                <a:solidFill>
                  <a:srgbClr val="009999"/>
                </a:solidFill>
              </a:rPr>
              <a:t>NCW sweet pong activities </a:t>
            </a:r>
          </a:p>
          <a:p>
            <a:r>
              <a:rPr lang="en-GB" sz="1400" dirty="0">
                <a:hlinkClick r:id="rId7"/>
              </a:rPr>
              <a:t>Fun careers activity for KS4 / KS5 students and teachers: Skills and Careers Sweet Pong (youthemployment.org.uk)</a:t>
            </a:r>
            <a:endParaRPr lang="en-GB" sz="1400" dirty="0"/>
          </a:p>
          <a:p>
            <a:endParaRPr lang="en-GB" sz="1400" dirty="0"/>
          </a:p>
          <a:p>
            <a:r>
              <a:rPr lang="en-GB" sz="1400" b="1" u="sng" dirty="0">
                <a:solidFill>
                  <a:srgbClr val="009999"/>
                </a:solidFill>
              </a:rPr>
              <a:t>Next Tech Girls Webinar 8</a:t>
            </a:r>
            <a:r>
              <a:rPr lang="en-GB" sz="1400" b="1" u="sng" baseline="30000" dirty="0">
                <a:solidFill>
                  <a:srgbClr val="009999"/>
                </a:solidFill>
              </a:rPr>
              <a:t>th</a:t>
            </a:r>
            <a:r>
              <a:rPr lang="en-GB" sz="1400" b="1" u="sng" dirty="0">
                <a:solidFill>
                  <a:srgbClr val="009999"/>
                </a:solidFill>
              </a:rPr>
              <a:t> March @ 9am </a:t>
            </a:r>
          </a:p>
          <a:p>
            <a:r>
              <a:rPr lang="en-GB" sz="1400" dirty="0">
                <a:hlinkClick r:id="rId8"/>
              </a:rPr>
              <a:t>Next Tech Girls x Mercator Digital: National Careers Week &amp; IWD 2024 (empiric.com)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b="1" dirty="0">
              <a:solidFill>
                <a:srgbClr val="009999"/>
              </a:solidFill>
            </a:endParaRPr>
          </a:p>
          <a:p>
            <a:endParaRPr lang="en-GB" sz="1400" b="1" dirty="0">
              <a:solidFill>
                <a:srgbClr val="009999"/>
              </a:solidFill>
            </a:endParaRPr>
          </a:p>
          <a:p>
            <a:endParaRPr lang="en-GB" sz="1400" b="1" dirty="0">
              <a:solidFill>
                <a:srgbClr val="009999"/>
              </a:solidFill>
            </a:endParaRPr>
          </a:p>
          <a:p>
            <a:endParaRPr lang="en-GB" sz="1400" b="1" dirty="0">
              <a:solidFill>
                <a:srgbClr val="009999"/>
              </a:solidFill>
            </a:endParaRP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en-GB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en-GB" sz="1400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B58A1F-27EA-43B4-8543-5FAF66CFA991}"/>
              </a:ext>
            </a:extLst>
          </p:cNvPr>
          <p:cNvSpPr txBox="1"/>
          <p:nvPr/>
        </p:nvSpPr>
        <p:spPr>
          <a:xfrm>
            <a:off x="756984" y="804119"/>
            <a:ext cx="3976240" cy="69403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b="1">
                <a:ea typeface="Calibri"/>
                <a:cs typeface="Calibri"/>
              </a:rPr>
              <a:t>NCW </a:t>
            </a:r>
            <a:r>
              <a:rPr lang="en-GB" b="1" dirty="0">
                <a:ea typeface="Calibri"/>
                <a:cs typeface="Calibri"/>
              </a:rPr>
              <a:t>Virtual careers fair event with employers from across the UK!</a:t>
            </a:r>
          </a:p>
          <a:p>
            <a:r>
              <a:rPr lang="en-GB" sz="1200" dirty="0">
                <a:ea typeface="+mn-lt"/>
                <a:cs typeface="+mn-lt"/>
                <a:hlinkClick r:id="rId9"/>
              </a:rPr>
              <a:t>Countdown - NCW 2024 Virtual Careers Fair</a:t>
            </a:r>
            <a:endParaRPr lang="en-GB" sz="1200" dirty="0">
              <a:ea typeface="+mn-lt"/>
              <a:cs typeface="+mn-lt"/>
            </a:endParaRPr>
          </a:p>
          <a:p>
            <a:endParaRPr lang="en-GB" sz="1200" dirty="0">
              <a:ea typeface="+mn-lt"/>
              <a:cs typeface="+mn-lt"/>
            </a:endParaRPr>
          </a:p>
          <a:p>
            <a:r>
              <a:rPr lang="en-GB" sz="1200" b="1" i="0" dirty="0">
                <a:solidFill>
                  <a:srgbClr val="0A0A0A"/>
                </a:solidFill>
                <a:effectLst/>
                <a:latin typeface="Humnst777 Lt BT"/>
              </a:rPr>
              <a:t>Space Careers with Airbus - 4</a:t>
            </a:r>
            <a:r>
              <a:rPr lang="en-GB" sz="1200" b="1" i="0" baseline="30000" dirty="0">
                <a:solidFill>
                  <a:srgbClr val="0A0A0A"/>
                </a:solidFill>
                <a:effectLst/>
                <a:latin typeface="Humnst777 Lt BT"/>
              </a:rPr>
              <a:t>th</a:t>
            </a:r>
            <a:r>
              <a:rPr lang="en-GB" sz="1200" b="1" i="0" dirty="0">
                <a:solidFill>
                  <a:srgbClr val="0A0A0A"/>
                </a:solidFill>
                <a:effectLst/>
                <a:latin typeface="Humnst777 Lt BT"/>
              </a:rPr>
              <a:t> March@8:40am</a:t>
            </a:r>
            <a:endParaRPr lang="en-GB" sz="1200" dirty="0"/>
          </a:p>
          <a:p>
            <a:r>
              <a:rPr lang="en-GB" sz="1200" dirty="0">
                <a:hlinkClick r:id="rId10"/>
              </a:rPr>
              <a:t>Space Careers Out of this World - with Airbus</a:t>
            </a:r>
          </a:p>
          <a:p>
            <a:r>
              <a:rPr lang="en-GB" sz="1200" dirty="0">
                <a:hlinkClick r:id="rId10"/>
              </a:rPr>
              <a:t> (thestemhub.org.uk)</a:t>
            </a:r>
            <a:endParaRPr lang="en-GB" sz="1200" dirty="0"/>
          </a:p>
          <a:p>
            <a:endParaRPr lang="en-GB" sz="1200" dirty="0"/>
          </a:p>
          <a:p>
            <a:r>
              <a:rPr lang="en-GB" sz="1200" b="1" dirty="0">
                <a:ea typeface="Calibri"/>
                <a:cs typeface="Calibri"/>
              </a:rPr>
              <a:t>Pathways with the BBC 4</a:t>
            </a:r>
            <a:r>
              <a:rPr lang="en-GB" sz="1200" b="1" baseline="30000" dirty="0">
                <a:ea typeface="Calibri"/>
                <a:cs typeface="Calibri"/>
              </a:rPr>
              <a:t>th</a:t>
            </a:r>
            <a:r>
              <a:rPr lang="en-GB" sz="1200" b="1" dirty="0">
                <a:ea typeface="Calibri"/>
                <a:cs typeface="Calibri"/>
              </a:rPr>
              <a:t> March 12:30pm</a:t>
            </a:r>
          </a:p>
          <a:p>
            <a:r>
              <a:rPr lang="en-GB" sz="1200" dirty="0">
                <a:hlinkClick r:id="rId11"/>
              </a:rPr>
              <a:t>Pathways with the BBC: National Careers Week Webinar – Amazing Apprenticeships</a:t>
            </a:r>
            <a:endParaRPr lang="en-GB" sz="1200" dirty="0"/>
          </a:p>
          <a:p>
            <a:endParaRPr lang="en-GB" sz="1200" dirty="0">
              <a:ea typeface="Calibri"/>
              <a:cs typeface="Calibri"/>
            </a:endParaRPr>
          </a:p>
          <a:p>
            <a:r>
              <a:rPr lang="en-GB" sz="1200" b="1" i="0" dirty="0">
                <a:solidFill>
                  <a:srgbClr val="0A0A0A"/>
                </a:solidFill>
                <a:effectLst/>
                <a:latin typeface="Humnst777 Lt BT"/>
              </a:rPr>
              <a:t>Careers at Google Cloud</a:t>
            </a:r>
            <a:r>
              <a:rPr lang="en-GB" sz="1200" dirty="0">
                <a:solidFill>
                  <a:srgbClr val="0A0A0A"/>
                </a:solidFill>
                <a:latin typeface="Humnst777 Lt BT"/>
              </a:rPr>
              <a:t> </a:t>
            </a:r>
            <a:r>
              <a:rPr lang="en-GB" sz="1200" b="1" dirty="0">
                <a:solidFill>
                  <a:srgbClr val="0A0A0A"/>
                </a:solidFill>
                <a:latin typeface="Humnst777 Lt BT"/>
              </a:rPr>
              <a:t>5</a:t>
            </a:r>
            <a:r>
              <a:rPr lang="en-GB" sz="1200" b="1" baseline="30000" dirty="0">
                <a:solidFill>
                  <a:srgbClr val="0A0A0A"/>
                </a:solidFill>
                <a:latin typeface="Humnst777 Lt BT"/>
              </a:rPr>
              <a:t>th</a:t>
            </a:r>
            <a:r>
              <a:rPr lang="en-GB" sz="1200" b="1" dirty="0">
                <a:solidFill>
                  <a:srgbClr val="0A0A0A"/>
                </a:solidFill>
                <a:latin typeface="Humnst777 Lt BT"/>
              </a:rPr>
              <a:t> March @8:40am</a:t>
            </a:r>
          </a:p>
          <a:p>
            <a:r>
              <a:rPr lang="en-GB" sz="1200" dirty="0">
                <a:hlinkClick r:id="rId12"/>
              </a:rPr>
              <a:t>From a Post Room to a Career at Google (thestemhub.org.uk)</a:t>
            </a:r>
            <a:endParaRPr lang="en-GB" sz="1200" dirty="0">
              <a:solidFill>
                <a:srgbClr val="0A0A0A"/>
              </a:solidFill>
              <a:latin typeface="Humnst777 Lt BT"/>
            </a:endParaRPr>
          </a:p>
          <a:p>
            <a:endParaRPr lang="en-GB" sz="1200" b="0" i="0" dirty="0">
              <a:solidFill>
                <a:srgbClr val="0A0A0A"/>
              </a:solidFill>
              <a:effectLst/>
              <a:latin typeface="Humnst777 Lt BT"/>
            </a:endParaRPr>
          </a:p>
          <a:p>
            <a:r>
              <a:rPr lang="en-GB" sz="1200" b="1" i="0" dirty="0">
                <a:solidFill>
                  <a:srgbClr val="0A0A0A"/>
                </a:solidFill>
                <a:effectLst/>
                <a:latin typeface="Humnst777 Lt BT"/>
              </a:rPr>
              <a:t>Financial Services Careers-</a:t>
            </a:r>
            <a:r>
              <a:rPr lang="en-GB" sz="1200" b="1" dirty="0">
                <a:solidFill>
                  <a:srgbClr val="0A0A0A"/>
                </a:solidFill>
                <a:latin typeface="Humnst777 Lt BT"/>
              </a:rPr>
              <a:t> 6th March @8:40am</a:t>
            </a:r>
          </a:p>
          <a:p>
            <a:r>
              <a:rPr lang="en-GB" sz="1200" dirty="0">
                <a:hlinkClick r:id="rId13"/>
              </a:rPr>
              <a:t>‘</a:t>
            </a:r>
            <a:r>
              <a:rPr lang="en-GB" sz="1200" dirty="0" err="1">
                <a:hlinkClick r:id="rId13"/>
              </a:rPr>
              <a:t>Datalicious</a:t>
            </a:r>
            <a:r>
              <a:rPr lang="en-GB" sz="1200" dirty="0">
                <a:hlinkClick r:id="rId13"/>
              </a:rPr>
              <a:t>’ - Unleashing the Power of Data (thestemhub.org.uk)</a:t>
            </a:r>
            <a:endParaRPr lang="en-GB" sz="1200" b="1" dirty="0">
              <a:solidFill>
                <a:srgbClr val="0A0A0A"/>
              </a:solidFill>
              <a:latin typeface="Humnst777 Lt BT"/>
            </a:endParaRPr>
          </a:p>
          <a:p>
            <a:endParaRPr lang="en-GB" sz="1200" b="1" i="0" dirty="0">
              <a:solidFill>
                <a:srgbClr val="0A0A0A"/>
              </a:solidFill>
              <a:effectLst/>
              <a:latin typeface="Humnst777 Lt BT"/>
            </a:endParaRPr>
          </a:p>
          <a:p>
            <a:r>
              <a:rPr lang="en-GB" sz="1200" b="1" i="0" dirty="0">
                <a:solidFill>
                  <a:srgbClr val="0A0A0A"/>
                </a:solidFill>
                <a:effectLst/>
                <a:latin typeface="Humnst777 Lt BT"/>
              </a:rPr>
              <a:t>Careers within the Science Industry</a:t>
            </a:r>
            <a:r>
              <a:rPr lang="en-GB" sz="1200" b="1" dirty="0">
                <a:solidFill>
                  <a:srgbClr val="0A0A0A"/>
                </a:solidFill>
                <a:latin typeface="Humnst777 Lt BT"/>
              </a:rPr>
              <a:t> 7</a:t>
            </a:r>
            <a:r>
              <a:rPr lang="en-GB" sz="1200" b="1" baseline="30000" dirty="0">
                <a:solidFill>
                  <a:srgbClr val="0A0A0A"/>
                </a:solidFill>
                <a:latin typeface="Humnst777 Lt BT"/>
              </a:rPr>
              <a:t>th</a:t>
            </a:r>
            <a:r>
              <a:rPr lang="en-GB" sz="1200" b="1" dirty="0">
                <a:solidFill>
                  <a:srgbClr val="0A0A0A"/>
                </a:solidFill>
                <a:latin typeface="Humnst777 Lt BT"/>
              </a:rPr>
              <a:t> March@ 8:40am</a:t>
            </a:r>
          </a:p>
          <a:p>
            <a:r>
              <a:rPr lang="en-GB" sz="1200" dirty="0">
                <a:hlinkClick r:id="rId14"/>
              </a:rPr>
              <a:t>Meet STEM Professionals in the Science Industry from IQVIA (thestemhub.org.uk)</a:t>
            </a:r>
            <a:endParaRPr lang="en-GB" sz="1200" b="1" dirty="0">
              <a:solidFill>
                <a:srgbClr val="0A0A0A"/>
              </a:solidFill>
              <a:latin typeface="Humnst777 Lt BT"/>
            </a:endParaRPr>
          </a:p>
          <a:p>
            <a:endParaRPr lang="en-GB" sz="1200" b="1" i="0" dirty="0">
              <a:solidFill>
                <a:srgbClr val="0A0A0A"/>
              </a:solidFill>
              <a:effectLst/>
              <a:latin typeface="Humnst777 Lt BT"/>
            </a:endParaRPr>
          </a:p>
          <a:p>
            <a:r>
              <a:rPr lang="en-GB" sz="1200" b="1" i="0" dirty="0">
                <a:solidFill>
                  <a:srgbClr val="0A0A0A"/>
                </a:solidFill>
                <a:effectLst/>
                <a:latin typeface="Humnst777 Lt BT"/>
              </a:rPr>
              <a:t>A Career in Health Care</a:t>
            </a:r>
            <a:r>
              <a:rPr lang="en-GB" sz="1200" b="1" dirty="0">
                <a:solidFill>
                  <a:srgbClr val="0A0A0A"/>
                </a:solidFill>
                <a:latin typeface="Humnst777 Lt BT"/>
              </a:rPr>
              <a:t> 8</a:t>
            </a:r>
            <a:r>
              <a:rPr lang="en-GB" sz="1200" b="1" baseline="30000" dirty="0">
                <a:solidFill>
                  <a:srgbClr val="0A0A0A"/>
                </a:solidFill>
                <a:latin typeface="Humnst777 Lt BT"/>
              </a:rPr>
              <a:t>th</a:t>
            </a:r>
            <a:r>
              <a:rPr lang="en-GB" sz="1200" b="1" dirty="0">
                <a:solidFill>
                  <a:srgbClr val="0A0A0A"/>
                </a:solidFill>
                <a:latin typeface="Humnst777 Lt BT"/>
              </a:rPr>
              <a:t> March @8:40am</a:t>
            </a:r>
          </a:p>
          <a:p>
            <a:r>
              <a:rPr lang="en-GB" sz="1200" dirty="0">
                <a:hlinkClick r:id="rId15"/>
              </a:rPr>
              <a:t>A Pathway to Pathology (thestemhub.org.uk)</a:t>
            </a:r>
            <a:endParaRPr lang="en-GB" sz="1200" b="1" i="0" dirty="0">
              <a:solidFill>
                <a:srgbClr val="0A0A0A"/>
              </a:solidFill>
              <a:effectLst/>
              <a:latin typeface="Humnst777 Lt BT"/>
            </a:endParaRPr>
          </a:p>
          <a:p>
            <a:endParaRPr lang="en-GB" sz="1200" b="1" dirty="0">
              <a:ea typeface="Calibri"/>
              <a:cs typeface="Calibri"/>
            </a:endParaRPr>
          </a:p>
          <a:p>
            <a:endParaRPr lang="en-GB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cs typeface="Arial"/>
              </a:rPr>
              <a:t>Follow our socials for more </a:t>
            </a:r>
            <a:endParaRPr lang="en-GB" sz="1600" b="1" dirty="0">
              <a:ea typeface="Calibri"/>
              <a:cs typeface="Arial" panose="020B0604020202020204" pitchFamily="34" charset="0"/>
            </a:endParaRPr>
          </a:p>
          <a:p>
            <a:r>
              <a:rPr lang="en-GB" sz="1600" b="1" dirty="0">
                <a:cs typeface="Arial"/>
              </a:rPr>
              <a:t>X (Twitter) – @LCRCareersEnt</a:t>
            </a:r>
            <a:endParaRPr lang="en-GB" sz="1600" b="1" dirty="0">
              <a:ea typeface="Calibri"/>
              <a:cs typeface="Arial"/>
            </a:endParaRPr>
          </a:p>
          <a:p>
            <a:r>
              <a:rPr lang="en-GB" sz="1600" b="1" dirty="0">
                <a:cs typeface="Arial"/>
              </a:rPr>
              <a:t>LinkedIn – Liverpool City Region Careers Hub</a:t>
            </a:r>
            <a:endParaRPr lang="en-GB" sz="1600" b="1" dirty="0">
              <a:ea typeface="Calibri"/>
              <a:cs typeface="Arial"/>
            </a:endParaRPr>
          </a:p>
          <a:p>
            <a:endParaRPr lang="en-GB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GB" sz="1400" b="1" u="sng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919526-57FE-4461-9D10-8D81ECD07CCB}"/>
              </a:ext>
            </a:extLst>
          </p:cNvPr>
          <p:cNvSpPr txBox="1"/>
          <p:nvPr/>
        </p:nvSpPr>
        <p:spPr>
          <a:xfrm>
            <a:off x="773274" y="547419"/>
            <a:ext cx="2957511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1" u="sng" dirty="0">
                <a:latin typeface="Century Gothic"/>
              </a:rPr>
              <a:t>Events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EB4E10-C448-52A0-BD4A-5DC1FD65E55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118450" y="1687851"/>
            <a:ext cx="1694262" cy="105891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FC8F7BD3-5B81-A9FF-C06E-BE2F5FC0B78B}"/>
              </a:ext>
            </a:extLst>
          </p:cNvPr>
          <p:cNvGrpSpPr/>
          <p:nvPr/>
        </p:nvGrpSpPr>
        <p:grpSpPr>
          <a:xfrm>
            <a:off x="-640508" y="0"/>
            <a:ext cx="1297992" cy="6858001"/>
            <a:chOff x="-1291694" y="-203564"/>
            <a:chExt cx="1743076" cy="7493227"/>
          </a:xfrm>
        </p:grpSpPr>
        <p:pic>
          <p:nvPicPr>
            <p:cNvPr id="1028" name="Picture 4" descr="A blue background with circles">
              <a:extLst>
                <a:ext uri="{FF2B5EF4-FFF2-40B4-BE49-F238E27FC236}">
                  <a16:creationId xmlns:a16="http://schemas.microsoft.com/office/drawing/2014/main" id="{D216A659-8578-6F8A-DEB4-2C387ED8E7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91693" y="-203564"/>
              <a:ext cx="1743075" cy="2628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E29B45F-BC1D-3697-B878-471A24622C12}"/>
                </a:ext>
              </a:extLst>
            </p:cNvPr>
            <p:cNvGrpSpPr/>
            <p:nvPr/>
          </p:nvGrpSpPr>
          <p:grpSpPr>
            <a:xfrm>
              <a:off x="-1291694" y="2157051"/>
              <a:ext cx="1743076" cy="5132612"/>
              <a:chOff x="-1291693" y="1725387"/>
              <a:chExt cx="1743076" cy="5132613"/>
            </a:xfrm>
          </p:grpSpPr>
          <p:pic>
            <p:nvPicPr>
              <p:cNvPr id="22" name="Picture 4" descr="A blue background with circles">
                <a:extLst>
                  <a:ext uri="{FF2B5EF4-FFF2-40B4-BE49-F238E27FC236}">
                    <a16:creationId xmlns:a16="http://schemas.microsoft.com/office/drawing/2014/main" id="{E71E2EF3-6F80-0C9E-A66A-D3D7099BB1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91693" y="1725387"/>
                <a:ext cx="1743075" cy="2628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4" descr="A blue background with circles">
                <a:extLst>
                  <a:ext uri="{FF2B5EF4-FFF2-40B4-BE49-F238E27FC236}">
                    <a16:creationId xmlns:a16="http://schemas.microsoft.com/office/drawing/2014/main" id="{77DBCB6E-72F9-D05C-354B-65140D277F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91692" y="4229100"/>
                <a:ext cx="1743075" cy="2628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F006C26B-8050-C04F-95D6-E95B5467168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131" y="172296"/>
            <a:ext cx="2391078" cy="1198604"/>
          </a:xfrm>
          <a:prstGeom prst="rect">
            <a:avLst/>
          </a:prstGeom>
        </p:spPr>
      </p:pic>
      <p:pic>
        <p:nvPicPr>
          <p:cNvPr id="16" name="Picture 15" descr="A colorful logo with text&#10;&#10;Description automatically generated">
            <a:extLst>
              <a:ext uri="{FF2B5EF4-FFF2-40B4-BE49-F238E27FC236}">
                <a16:creationId xmlns:a16="http://schemas.microsoft.com/office/drawing/2014/main" id="{36647BC8-B985-9801-660D-93098205A223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24"/>
          <a:stretch/>
        </p:blipFill>
        <p:spPr>
          <a:xfrm>
            <a:off x="9770042" y="2805114"/>
            <a:ext cx="2391078" cy="844507"/>
          </a:xfrm>
          <a:prstGeom prst="rect">
            <a:avLst/>
          </a:prstGeom>
        </p:spPr>
      </p:pic>
      <p:pic>
        <p:nvPicPr>
          <p:cNvPr id="2" name="Picture 2" descr="NatWest Group Plc - World Green Building Council">
            <a:extLst>
              <a:ext uri="{FF2B5EF4-FFF2-40B4-BE49-F238E27FC236}">
                <a16:creationId xmlns:a16="http://schemas.microsoft.com/office/drawing/2014/main" id="{E96DDE01-99CE-3351-D395-BA853194B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054" y="3649621"/>
            <a:ext cx="875962" cy="11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94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f9aac1-47b4-418c-8942-cf18ed466032">
      <Terms xmlns="http://schemas.microsoft.com/office/infopath/2007/PartnerControls"/>
    </lcf76f155ced4ddcb4097134ff3c332f>
    <TaxCatchAll xmlns="5f81ca7d-e5d6-4beb-8942-5e3107672fe8" xsi:nil="true"/>
    <SharedWithUsers xmlns="5f81ca7d-e5d6-4beb-8942-5e3107672fe8">
      <UserInfo>
        <DisplayName>Jones, Julie</DisplayName>
        <AccountId>25</AccountId>
        <AccountType/>
      </UserInfo>
      <UserInfo>
        <DisplayName>Lawrence, Charlotte</DisplayName>
        <AccountId>28</AccountId>
        <AccountType/>
      </UserInfo>
      <UserInfo>
        <DisplayName>Caddick, Claire</DisplayName>
        <AccountId>26</AccountId>
        <AccountType/>
      </UserInfo>
      <UserInfo>
        <DisplayName>Wood, Gill</DisplayName>
        <AccountId>37</AccountId>
        <AccountType/>
      </UserInfo>
      <UserInfo>
        <DisplayName>Aspinall, Mel</DisplayName>
        <AccountId>24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C62A1FFD5DA4398386D6C96E4C238" ma:contentTypeVersion="15" ma:contentTypeDescription="Create a new document." ma:contentTypeScope="" ma:versionID="acc1e1f3633756810f4b2dffd56e17c4">
  <xsd:schema xmlns:xsd="http://www.w3.org/2001/XMLSchema" xmlns:xs="http://www.w3.org/2001/XMLSchema" xmlns:p="http://schemas.microsoft.com/office/2006/metadata/properties" xmlns:ns2="31f9aac1-47b4-418c-8942-cf18ed466032" xmlns:ns3="5f81ca7d-e5d6-4beb-8942-5e3107672fe8" targetNamespace="http://schemas.microsoft.com/office/2006/metadata/properties" ma:root="true" ma:fieldsID="d29bae51f37b94517c8abfea7b539668" ns2:_="" ns3:_="">
    <xsd:import namespace="31f9aac1-47b4-418c-8942-cf18ed466032"/>
    <xsd:import namespace="5f81ca7d-e5d6-4beb-8942-5e3107672f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9aac1-47b4-418c-8942-cf18ed4660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baec11d-c73a-4c0b-be9b-b3f45a7f0e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1ca7d-e5d6-4beb-8942-5e3107672fe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5b5b842c-b96a-4abe-bebf-7a4df83f4d13}" ma:internalName="TaxCatchAll" ma:showField="CatchAllData" ma:web="5f81ca7d-e5d6-4beb-8942-5e3107672f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80762D-C4C6-4180-AE8C-E9289AA9D5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EA3F3C-B8F8-4888-BF48-899FB74CE9D1}">
  <ds:schemaRefs>
    <ds:schemaRef ds:uri="http://schemas.openxmlformats.org/package/2006/metadata/core-properties"/>
    <ds:schemaRef ds:uri="5f81ca7d-e5d6-4beb-8942-5e3107672fe8"/>
    <ds:schemaRef ds:uri="http://purl.org/dc/terms/"/>
    <ds:schemaRef ds:uri="31f9aac1-47b4-418c-8942-cf18ed46603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9118F1-3F91-4D4D-9E7C-BD6F2372F021}">
  <ds:schemaRefs>
    <ds:schemaRef ds:uri="31f9aac1-47b4-418c-8942-cf18ed466032"/>
    <ds:schemaRef ds:uri="5f81ca7d-e5d6-4beb-8942-5e3107672f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Century Gothic</vt:lpstr>
      <vt:lpstr>Humnst777 Lt BT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Aspinall</dc:creator>
  <cp:lastModifiedBy>Lawrence, Charlotte</cp:lastModifiedBy>
  <cp:revision>37</cp:revision>
  <dcterms:created xsi:type="dcterms:W3CDTF">2023-01-23T09:18:59Z</dcterms:created>
  <dcterms:modified xsi:type="dcterms:W3CDTF">2024-02-27T14:03:20Z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0x010100458C62A1FFD5DA4398386D6C96E4C238</vt:lpwstr>
  </property>
  <property fmtid="{D5CDD505-2E9C-101B-9397-08002B2CF9AE}" pid="3" name="MediaServiceImageTags">
    <vt:lpwstr/>
  </property>
</Properties>
</file>