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57C4C4"/>
    <a:srgbClr val="99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6B178F-865D-404B-85E2-908F6A322977}" v="208" dt="2024-01-30T12:32:09.298"/>
    <p1510:client id="{85605238-2B67-CC97-57AF-511EBC14C0CA}" v="8" dt="2024-01-29T17:36:30.588"/>
    <p1510:client id="{DBB2D9E3-D3DF-4344-8F65-A6C19C7AEA44}" v="547" dt="2024-01-30T09:49:29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pinall, Melissa" userId="572d166d-927a-4fbd-9971-e94cd588f10a" providerId="ADAL" clId="{3A6B178F-865D-404B-85E2-908F6A322977}"/>
    <pc:docChg chg="custSel modSld">
      <pc:chgData name="Aspinall, Melissa" userId="572d166d-927a-4fbd-9971-e94cd588f10a" providerId="ADAL" clId="{3A6B178F-865D-404B-85E2-908F6A322977}" dt="2024-01-30T12:32:09.298" v="206" actId="1076"/>
      <pc:docMkLst>
        <pc:docMk/>
      </pc:docMkLst>
      <pc:sldChg chg="modSp mod">
        <pc:chgData name="Aspinall, Melissa" userId="572d166d-927a-4fbd-9971-e94cd588f10a" providerId="ADAL" clId="{3A6B178F-865D-404B-85E2-908F6A322977}" dt="2024-01-30T12:32:09.298" v="206" actId="1076"/>
        <pc:sldMkLst>
          <pc:docMk/>
          <pc:sldMk cId="4250942147" sldId="257"/>
        </pc:sldMkLst>
        <pc:spChg chg="mod">
          <ac:chgData name="Aspinall, Melissa" userId="572d166d-927a-4fbd-9971-e94cd588f10a" providerId="ADAL" clId="{3A6B178F-865D-404B-85E2-908F6A322977}" dt="2024-01-30T12:29:23.591" v="205" actId="20577"/>
          <ac:spMkLst>
            <pc:docMk/>
            <pc:sldMk cId="4250942147" sldId="257"/>
            <ac:spMk id="11" creationId="{C23D8AEF-A52D-40C4-A627-1143FB506A9A}"/>
          </ac:spMkLst>
        </pc:spChg>
        <pc:spChg chg="mod">
          <ac:chgData name="Aspinall, Melissa" userId="572d166d-927a-4fbd-9971-e94cd588f10a" providerId="ADAL" clId="{3A6B178F-865D-404B-85E2-908F6A322977}" dt="2024-01-30T12:24:55.691" v="58" actId="20577"/>
          <ac:spMkLst>
            <pc:docMk/>
            <pc:sldMk cId="4250942147" sldId="257"/>
            <ac:spMk id="14" creationId="{D0B58A1F-27EA-43B4-8543-5FAF66CFA991}"/>
          </ac:spMkLst>
        </pc:spChg>
        <pc:picChg chg="mod">
          <ac:chgData name="Aspinall, Melissa" userId="572d166d-927a-4fbd-9971-e94cd588f10a" providerId="ADAL" clId="{3A6B178F-865D-404B-85E2-908F6A322977}" dt="2024-01-30T12:32:09.298" v="206" actId="1076"/>
          <ac:picMkLst>
            <pc:docMk/>
            <pc:sldMk cId="4250942147" sldId="257"/>
            <ac:picMk id="8" creationId="{0372F90A-9E3E-D03F-A4A1-F2B103B809E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304F1-871C-4B30-99DF-6BBD76224C75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BF342-CB05-40CF-98A2-F26798538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713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BF342-CB05-40CF-98A2-F26798538AD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0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62225-010B-1A57-0B78-E12EF4EAC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7B25B5-E2AD-66B3-6FE9-D317C8CD3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75778-7413-5F3A-0B80-60FB44822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327F-E66C-4AA6-8208-71290EC7F60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DC3A7-8B46-0130-3EE6-0FE729B5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A8B24-F87A-BDA0-1154-ADF20B183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F20B-D36B-4E22-8CE0-3472B1806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49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6FE6-4F9D-0681-74D0-15263DA94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461EC-9653-B0A1-0F90-251D00704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1F111-2DA3-7DF0-D959-5CC4A4BE2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327F-E66C-4AA6-8208-71290EC7F60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AFB4A-3294-8DD2-110D-712F84F8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ABEB7-1FBD-9E3A-8A5D-73422953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F20B-D36B-4E22-8CE0-3472B1806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1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417731-E14E-35E2-45AC-79D3EB086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D5F53A-1D09-A00E-AA43-1488BBCF1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C366B-76EC-5A72-08A0-7251B18B2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327F-E66C-4AA6-8208-71290EC7F60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4336F-5EB1-01D9-195E-10E2E34B1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F6A48-6B5C-C4AD-E134-ECC850398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F20B-D36B-4E22-8CE0-3472B1806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25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5EFD6-6B0E-8A1E-0F86-9FBDD61E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0274B-9B9D-AE24-694B-1CE5BA0C3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13A15-7E0A-9364-3D42-B0377E146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327F-E66C-4AA6-8208-71290EC7F60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8C1B6-404E-2B7C-6A35-9FEA9230F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01147-617B-653A-8373-21FA36188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F20B-D36B-4E22-8CE0-3472B1806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90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B10BA-0110-6D4F-C3F0-B5334A2A5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AFDAA-ADF2-86FA-6A9B-C44DA04AE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BC222-2667-FF0C-4EFB-D59BB136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327F-E66C-4AA6-8208-71290EC7F60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50281-E6CD-10E3-0805-6BDFBEA04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128F4-1C4F-25E2-5302-7231D22E8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F20B-D36B-4E22-8CE0-3472B1806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49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023B3-744E-CC3B-2779-B2576515B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1DAE-715B-1D5F-7123-C7648301F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D63426-F5F3-80BD-E623-FE57F1483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A9C69-5DA8-F855-0BE5-E734921B4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327F-E66C-4AA6-8208-71290EC7F60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74983-DC4C-7683-1DDF-4C62C2112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33B6E-7A14-4615-BDA5-CE67820F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F20B-D36B-4E22-8CE0-3472B1806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31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ADDB-BA80-D1D2-2FFA-04448C780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D1648-042C-96C0-89E0-BFFAE1199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4FE08-BA16-4ABA-63C7-A1E0FD250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D07065-250C-B447-7F05-319519F8B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1A925-22C5-3CC1-059F-9EA345051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637F3C-E7E0-63BB-7EE5-AF5F4FCC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327F-E66C-4AA6-8208-71290EC7F60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9AB55A-8021-2923-A290-5DA369500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3E9F59-BCEC-9599-CF60-98746F0B0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F20B-D36B-4E22-8CE0-3472B1806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39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1C5FE-A7F2-CA8D-97B1-35D8FE0B9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84F0ED-13DF-E592-4120-D8AF7F737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327F-E66C-4AA6-8208-71290EC7F60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7C3F66-31D3-C40D-C9B0-0E55CD493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6DDA5B-AC8B-2DF6-C79B-53A05FCF7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F20B-D36B-4E22-8CE0-3472B1806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78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389F90-F1EF-982B-6316-65511C39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327F-E66C-4AA6-8208-71290EC7F60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BF0202-300D-21F4-426E-5593ECA14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C78D2-5C0D-3844-8043-430D811A1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F20B-D36B-4E22-8CE0-3472B1806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72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70A12-484A-8020-C345-E6B542A5A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FEE26-B3FE-1881-CDD2-58F79C3E4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C77B0-1107-4495-F27F-F29351AF6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E20B5-E12E-AB73-F2CB-9E20D13C0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327F-E66C-4AA6-8208-71290EC7F60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9AF36-91A9-1A8C-69A6-EF2C7E959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D1B44-9A64-FDD9-9AE1-43423F7E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F20B-D36B-4E22-8CE0-3472B1806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75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652F1-C035-48A2-5C76-54BE47B47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1F9E9B-CB5E-4825-712D-5394B52B1C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F5E5F-2B63-7F28-F5BC-35E9EFB8B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E29B2-50B7-E2E5-60B6-585862707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327F-E66C-4AA6-8208-71290EC7F60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C82FD-6BFA-8054-435B-B3FD4DB5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EEDAF-A798-A88C-A323-FC437D3B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F20B-D36B-4E22-8CE0-3472B1806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75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154115-660F-9B47-F5D5-8A8FC3248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BBC26-2BDD-38B3-36CE-358E9707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20DE8-B304-E327-921F-1C92CF0BCA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D327F-E66C-4AA6-8208-71290EC7F60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FB08A-9EF5-2A10-0396-F19B9D12C2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B18FB-0CE3-5FAD-CA99-4F0FCC81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6F20B-D36B-4E22-8CE0-3472B1806B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15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llaboutstem.co.uk/2023/05/national-apprenticeship-week-2024/" TargetMode="External"/><Relationship Id="rId13" Type="http://schemas.openxmlformats.org/officeDocument/2006/relationships/hyperlink" Target="https://www.eventbrite.co.uk/e/apprenticeships-drop-in-session-tickets-807726159687" TargetMode="External"/><Relationship Id="rId18" Type="http://schemas.openxmlformats.org/officeDocument/2006/relationships/image" Target="../media/image2.jpeg"/><Relationship Id="rId3" Type="http://schemas.openxmlformats.org/officeDocument/2006/relationships/hyperlink" Target="https://nationalapprenticeshipweek.co.uk/events/" TargetMode="External"/><Relationship Id="rId21" Type="http://schemas.openxmlformats.org/officeDocument/2006/relationships/image" Target="../media/image5.png"/><Relationship Id="rId7" Type="http://schemas.openxmlformats.org/officeDocument/2006/relationships/hyperlink" Target="https://amazingapprenticeships.com/resources/?posters=1" TargetMode="External"/><Relationship Id="rId12" Type="http://schemas.openxmlformats.org/officeDocument/2006/relationships/hyperlink" Target="https://www.sthelenschamber.com/startingpoint/jobs-fair-st-helens-chamber/" TargetMode="External"/><Relationship Id="rId1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nationalapprenticeshipweek.co.uk/events/apprenticeship-crash-course-for-parents-carers-and-young-people-advocates/" TargetMode="Externa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jobs.army.mod.uk/base/careers-toolkit/" TargetMode="External"/><Relationship Id="rId11" Type="http://schemas.openxmlformats.org/officeDocument/2006/relationships/hyperlink" Target="https://www.alderhey.nhs.uk/academy/apprenticeships/" TargetMode="External"/><Relationship Id="rId5" Type="http://schemas.openxmlformats.org/officeDocument/2006/relationships/hyperlink" Target="https://amazingapprenticeships.com/subject-led-bundles/" TargetMode="External"/><Relationship Id="rId15" Type="http://schemas.openxmlformats.org/officeDocument/2006/relationships/hyperlink" Target="https://sovini.co.uk/news/the-sovini-group-hosts-apprenticeship-showcase/" TargetMode="External"/><Relationship Id="rId10" Type="http://schemas.openxmlformats.org/officeDocument/2006/relationships/hyperlink" Target="https://www.nwas.nhs.uk/careers/roles/apprenticeships/" TargetMode="External"/><Relationship Id="rId19" Type="http://schemas.openxmlformats.org/officeDocument/2006/relationships/image" Target="../media/image3.jpeg"/><Relationship Id="rId4" Type="http://schemas.openxmlformats.org/officeDocument/2006/relationships/hyperlink" Target="https://naw.appawards.co.uk/toolkit" TargetMode="External"/><Relationship Id="rId9" Type="http://schemas.openxmlformats.org/officeDocument/2006/relationships/hyperlink" Target="https://www.bbc.co.uk/bitesize/articles/z3dkmbk#z9spg2p" TargetMode="External"/><Relationship Id="rId14" Type="http://schemas.openxmlformats.org/officeDocument/2006/relationships/hyperlink" Target="https://www.eventbrite.com/e/apprenticeship-day-tickets-798304258527?aff=oddtdtcreator&amp;keep_tld=1" TargetMode="External"/><Relationship Id="rId2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hyperlink" Target="https://lcrbemore.co.uk/careers/lcr-careers-hub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3925582-6601-4E0C-BD53-F222AF9827CA}"/>
              </a:ext>
            </a:extLst>
          </p:cNvPr>
          <p:cNvSpPr txBox="1"/>
          <p:nvPr/>
        </p:nvSpPr>
        <p:spPr>
          <a:xfrm>
            <a:off x="-7046" y="36656"/>
            <a:ext cx="11582400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 algn="ctr"/>
            <a:r>
              <a:rPr lang="en-GB" altLang="en-US" sz="2400" b="1">
                <a:solidFill>
                  <a:srgbClr val="00A8A8"/>
                </a:solidFill>
                <a:latin typeface="Century Gothic"/>
              </a:rPr>
              <a:t>National Apprenticeship Week </a:t>
            </a:r>
            <a:endParaRPr lang="en-GB" altLang="en-US" sz="2400" b="1">
              <a:solidFill>
                <a:srgbClr val="00A8A8"/>
              </a:solidFill>
              <a:latin typeface="Century Gothic" panose="020B0502020202020204" pitchFamily="34" charset="0"/>
            </a:endParaRPr>
          </a:p>
          <a:p>
            <a:pPr lvl="1" algn="ctr"/>
            <a:r>
              <a:rPr lang="en-GB" altLang="en-US" sz="20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  </a:t>
            </a:r>
            <a:r>
              <a:rPr lang="en-GB" altLang="en-US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GB" altLang="en-US" b="1">
                <a:solidFill>
                  <a:srgbClr val="00A8A8"/>
                </a:solidFill>
                <a:latin typeface="Century Gothic"/>
              </a:rPr>
              <a:t>(5</a:t>
            </a:r>
            <a:r>
              <a:rPr lang="en-GB" altLang="en-US" b="1" baseline="30000">
                <a:solidFill>
                  <a:srgbClr val="00A8A8"/>
                </a:solidFill>
                <a:latin typeface="Century Gothic"/>
              </a:rPr>
              <a:t>th</a:t>
            </a:r>
            <a:r>
              <a:rPr lang="en-GB" altLang="en-US" b="1">
                <a:solidFill>
                  <a:srgbClr val="00A8A8"/>
                </a:solidFill>
                <a:latin typeface="Century Gothic"/>
              </a:rPr>
              <a:t>-11</a:t>
            </a:r>
            <a:r>
              <a:rPr lang="en-GB" altLang="en-US" b="1" baseline="30000">
                <a:solidFill>
                  <a:srgbClr val="00A8A8"/>
                </a:solidFill>
                <a:latin typeface="Century Gothic"/>
              </a:rPr>
              <a:t>th</a:t>
            </a:r>
            <a:r>
              <a:rPr lang="en-GB" altLang="en-US" b="1">
                <a:solidFill>
                  <a:srgbClr val="00A8A8"/>
                </a:solidFill>
                <a:latin typeface="Century Gothic"/>
              </a:rPr>
              <a:t>  February) Resource guide</a:t>
            </a:r>
            <a:endParaRPr lang="en-GB" altLang="en-US" b="1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3D8AEF-A52D-40C4-A627-1143FB506A9A}"/>
              </a:ext>
            </a:extLst>
          </p:cNvPr>
          <p:cNvSpPr txBox="1">
            <a:spLocks/>
          </p:cNvSpPr>
          <p:nvPr/>
        </p:nvSpPr>
        <p:spPr>
          <a:xfrm>
            <a:off x="4580946" y="943493"/>
            <a:ext cx="7324417" cy="6093976"/>
          </a:xfrm>
          <a:prstGeom prst="rect">
            <a:avLst/>
          </a:prstGeom>
          <a:noFill/>
          <a:ln cap="sq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u="sng">
                <a:solidFill>
                  <a:srgbClr val="00A8A8"/>
                </a:solidFill>
              </a:rPr>
              <a:t>Full guide of national events with talks from: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rgbClr val="00A8A8"/>
                </a:solidFill>
              </a:rPr>
              <a:t>Standard chartered – 5</a:t>
            </a:r>
            <a:r>
              <a:rPr lang="en-GB" sz="1400" b="1" baseline="30000">
                <a:solidFill>
                  <a:srgbClr val="00A8A8"/>
                </a:solidFill>
              </a:rPr>
              <a:t>th</a:t>
            </a:r>
            <a:r>
              <a:rPr lang="en-GB" sz="1400" b="1">
                <a:solidFill>
                  <a:srgbClr val="00A8A8"/>
                </a:solidFill>
              </a:rPr>
              <a:t> Feb @11am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rgbClr val="00A8A8"/>
                </a:solidFill>
              </a:rPr>
              <a:t>Roche – 5</a:t>
            </a:r>
            <a:r>
              <a:rPr lang="en-GB" sz="1400" b="1" baseline="30000">
                <a:solidFill>
                  <a:srgbClr val="00A8A8"/>
                </a:solidFill>
              </a:rPr>
              <a:t>th</a:t>
            </a:r>
            <a:r>
              <a:rPr lang="en-GB" sz="1400" b="1">
                <a:solidFill>
                  <a:srgbClr val="00A8A8"/>
                </a:solidFill>
              </a:rPr>
              <a:t> Feb @ 3pm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rgbClr val="00A8A8"/>
                </a:solidFill>
              </a:rPr>
              <a:t>Jaguar Landover 5</a:t>
            </a:r>
            <a:r>
              <a:rPr lang="en-GB" sz="1400" b="1" baseline="30000">
                <a:solidFill>
                  <a:srgbClr val="00A8A8"/>
                </a:solidFill>
              </a:rPr>
              <a:t>th</a:t>
            </a:r>
            <a:r>
              <a:rPr lang="en-GB" sz="1400" b="1">
                <a:solidFill>
                  <a:srgbClr val="00A8A8"/>
                </a:solidFill>
              </a:rPr>
              <a:t> Feb @ 5pm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rgbClr val="00A8A8"/>
                </a:solidFill>
              </a:rPr>
              <a:t>Minerals Matter 6</a:t>
            </a:r>
            <a:r>
              <a:rPr lang="en-GB" sz="1400" b="1" baseline="30000">
                <a:solidFill>
                  <a:srgbClr val="00A8A8"/>
                </a:solidFill>
              </a:rPr>
              <a:t>th</a:t>
            </a:r>
            <a:r>
              <a:rPr lang="en-GB" sz="1400" b="1">
                <a:solidFill>
                  <a:srgbClr val="00A8A8"/>
                </a:solidFill>
              </a:rPr>
              <a:t> Feb @11am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rgbClr val="00A8A8"/>
                </a:solidFill>
              </a:rPr>
              <a:t>EY 6</a:t>
            </a:r>
            <a:r>
              <a:rPr lang="en-GB" sz="1400" b="1" baseline="30000">
                <a:solidFill>
                  <a:srgbClr val="00A8A8"/>
                </a:solidFill>
              </a:rPr>
              <a:t>th</a:t>
            </a:r>
            <a:r>
              <a:rPr lang="en-GB" sz="1400" b="1">
                <a:solidFill>
                  <a:srgbClr val="00A8A8"/>
                </a:solidFill>
              </a:rPr>
              <a:t> Feb @12pm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rgbClr val="00A8A8"/>
                </a:solidFill>
              </a:rPr>
              <a:t>WPS Degree Apprenticeships 6</a:t>
            </a:r>
            <a:r>
              <a:rPr lang="en-GB" sz="1400" b="1" baseline="30000">
                <a:solidFill>
                  <a:srgbClr val="00A8A8"/>
                </a:solidFill>
              </a:rPr>
              <a:t>th</a:t>
            </a:r>
            <a:r>
              <a:rPr lang="en-GB" sz="1400" b="1">
                <a:solidFill>
                  <a:srgbClr val="00A8A8"/>
                </a:solidFill>
              </a:rPr>
              <a:t> Feb @1pm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rgbClr val="00A8A8"/>
                </a:solidFill>
              </a:rPr>
              <a:t>BAE systems 6</a:t>
            </a:r>
            <a:r>
              <a:rPr lang="en-GB" sz="1400" b="1" baseline="30000">
                <a:solidFill>
                  <a:srgbClr val="00A8A8"/>
                </a:solidFill>
              </a:rPr>
              <a:t>th</a:t>
            </a:r>
            <a:r>
              <a:rPr lang="en-GB" sz="1400" b="1">
                <a:solidFill>
                  <a:srgbClr val="00A8A8"/>
                </a:solidFill>
              </a:rPr>
              <a:t> Feb @3pm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rgbClr val="00A8A8"/>
                </a:solidFill>
              </a:rPr>
              <a:t>Network Rail 8</a:t>
            </a:r>
            <a:r>
              <a:rPr lang="en-GB" sz="1400" b="1" baseline="30000">
                <a:solidFill>
                  <a:srgbClr val="00A8A8"/>
                </a:solidFill>
              </a:rPr>
              <a:t>th</a:t>
            </a:r>
            <a:r>
              <a:rPr lang="en-GB" sz="1400" b="1">
                <a:solidFill>
                  <a:srgbClr val="00A8A8"/>
                </a:solidFill>
              </a:rPr>
              <a:t> Feb @11am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rgbClr val="00A8A8"/>
                </a:solidFill>
              </a:rPr>
              <a:t>find all and more on the link below!</a:t>
            </a:r>
            <a:endParaRPr lang="en-GB" sz="1400" b="1" u="sng">
              <a:solidFill>
                <a:srgbClr val="00A8A8"/>
              </a:solidFill>
            </a:endParaRPr>
          </a:p>
          <a:p>
            <a:r>
              <a:rPr lang="en-GB" sz="1400">
                <a:hlinkClick r:id="rId3"/>
              </a:rPr>
              <a:t>Events | National Apprenticeship Week</a:t>
            </a:r>
            <a:endParaRPr lang="en-GB" sz="1400"/>
          </a:p>
          <a:p>
            <a:endParaRPr lang="en-GB" sz="1400" b="1" u="sng">
              <a:solidFill>
                <a:srgbClr val="00A8A8"/>
              </a:solidFill>
            </a:endParaRPr>
          </a:p>
          <a:p>
            <a:r>
              <a:rPr lang="en-GB" sz="1400" b="1" u="sng">
                <a:solidFill>
                  <a:srgbClr val="00A8A8"/>
                </a:solidFill>
              </a:rPr>
              <a:t>National Apprenticeship week school toolkit</a:t>
            </a:r>
          </a:p>
          <a:p>
            <a:r>
              <a:rPr lang="en-GB" sz="1400">
                <a:hlinkClick r:id="rId4"/>
              </a:rPr>
              <a:t>Toolkit - National Apprentice Week 2024, 5th - 11th February 2024</a:t>
            </a:r>
            <a:endParaRPr lang="en-GB" sz="1400"/>
          </a:p>
          <a:p>
            <a:endParaRPr lang="en-US" sz="1400" b="1" u="sng">
              <a:solidFill>
                <a:srgbClr val="00A8A8"/>
              </a:solidFill>
            </a:endParaRPr>
          </a:p>
          <a:p>
            <a:r>
              <a:rPr lang="en-US" sz="1400" b="1" u="sng">
                <a:solidFill>
                  <a:srgbClr val="00A8A8"/>
                </a:solidFill>
              </a:rPr>
              <a:t>NAW Curriculum Resources</a:t>
            </a:r>
          </a:p>
          <a:p>
            <a:r>
              <a:rPr lang="en-GB" sz="1400">
                <a:hlinkClick r:id="rId5"/>
              </a:rPr>
              <a:t>Apprenticeships subject resources | Amazing Apprenticeships</a:t>
            </a:r>
            <a:endParaRPr lang="en-GB" sz="1400"/>
          </a:p>
          <a:p>
            <a:endParaRPr lang="en-GB" sz="1400"/>
          </a:p>
          <a:p>
            <a:r>
              <a:rPr lang="en-GB" sz="1400" b="1" u="sng">
                <a:solidFill>
                  <a:srgbClr val="009999"/>
                </a:solidFill>
              </a:rPr>
              <a:t>Army  Careers Toolkit</a:t>
            </a:r>
            <a:r>
              <a:rPr lang="en-GB" sz="1400" b="1">
                <a:solidFill>
                  <a:srgbClr val="009999"/>
                </a:solidFill>
              </a:rPr>
              <a:t>                                                                 </a:t>
            </a:r>
            <a:r>
              <a:rPr lang="en-GB" sz="1400" b="1" u="sng">
                <a:solidFill>
                  <a:srgbClr val="00A8A8"/>
                </a:solidFill>
              </a:rPr>
              <a:t>NAW Posters </a:t>
            </a:r>
            <a:endParaRPr lang="en-GB" sz="1400" b="1" u="sng">
              <a:solidFill>
                <a:srgbClr val="009999"/>
              </a:solidFill>
            </a:endParaRPr>
          </a:p>
          <a:p>
            <a:r>
              <a:rPr lang="en-GB" sz="1400">
                <a:hlinkClick r:id="rId6"/>
              </a:rPr>
              <a:t>Careers Toolkit | BASE (mod.uk)</a:t>
            </a:r>
            <a:r>
              <a:rPr lang="en-GB" sz="1400" b="1">
                <a:solidFill>
                  <a:srgbClr val="00A8A8"/>
                </a:solidFill>
              </a:rPr>
              <a:t>                                   </a:t>
            </a:r>
            <a:r>
              <a:rPr lang="en-GB" sz="1400">
                <a:hlinkClick r:id="rId7"/>
              </a:rPr>
              <a:t>Apprenticeship resources</a:t>
            </a:r>
          </a:p>
          <a:p>
            <a:r>
              <a:rPr lang="en-GB" sz="1400">
                <a:hlinkClick r:id="rId7"/>
              </a:rPr>
              <a:t> </a:t>
            </a:r>
            <a:endParaRPr lang="en-GB" sz="1400"/>
          </a:p>
          <a:p>
            <a:r>
              <a:rPr lang="en-GB" sz="1400" b="1" u="sng">
                <a:solidFill>
                  <a:srgbClr val="00A8A8"/>
                </a:solidFill>
              </a:rPr>
              <a:t>All About Stem NAW Resource Pack</a:t>
            </a:r>
            <a:r>
              <a:rPr lang="en-GB" sz="1400" b="1">
                <a:solidFill>
                  <a:srgbClr val="00A8A8"/>
                </a:solidFill>
              </a:rPr>
              <a:t>                        </a:t>
            </a:r>
            <a:r>
              <a:rPr lang="en-GB" sz="1400" b="1" u="sng">
                <a:solidFill>
                  <a:srgbClr val="00A8A8"/>
                </a:solidFill>
              </a:rPr>
              <a:t>BBC Bitesize NAW Resource Pack </a:t>
            </a:r>
          </a:p>
          <a:p>
            <a:r>
              <a:rPr lang="en-GB" sz="1400"/>
              <a:t> </a:t>
            </a:r>
            <a:r>
              <a:rPr lang="en-GB" sz="1400">
                <a:hlinkClick r:id="rId8"/>
              </a:rPr>
              <a:t>National Apprenticeship Week 2024</a:t>
            </a:r>
            <a:r>
              <a:rPr lang="en-GB" sz="1400"/>
              <a:t>                       </a:t>
            </a:r>
            <a:r>
              <a:rPr lang="en-GB" sz="1400">
                <a:hlinkClick r:id="rId9"/>
              </a:rPr>
              <a:t>National Apprenticeship Week 2024</a:t>
            </a:r>
            <a:endParaRPr lang="en-GB" sz="1400"/>
          </a:p>
          <a:p>
            <a:endParaRPr lang="en-GB" sz="1400" b="1" u="sng">
              <a:solidFill>
                <a:srgbClr val="0563C1"/>
              </a:solidFill>
            </a:endParaRPr>
          </a:p>
          <a:p>
            <a:r>
              <a:rPr lang="en-GB" sz="1400" b="1" u="sng">
                <a:solidFill>
                  <a:srgbClr val="009999"/>
                </a:solidFill>
              </a:rPr>
              <a:t>NHS NWAS – Apprenticeship Podcast </a:t>
            </a:r>
          </a:p>
          <a:p>
            <a:r>
              <a:rPr lang="en-GB" sz="1400">
                <a:hlinkClick r:id="rId10"/>
              </a:rPr>
              <a:t>Apprenticeships – NWAS – North West Ambulance</a:t>
            </a:r>
            <a:endParaRPr lang="en-GB" sz="1200">
              <a:solidFill>
                <a:srgbClr val="009999"/>
              </a:solidFill>
            </a:endParaRPr>
          </a:p>
          <a:p>
            <a:endParaRPr lang="en-GB" sz="1400">
              <a:solidFill>
                <a:srgbClr val="000000"/>
              </a:solidFill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B58A1F-27EA-43B4-8543-5FAF66CFA991}"/>
              </a:ext>
            </a:extLst>
          </p:cNvPr>
          <p:cNvSpPr txBox="1"/>
          <p:nvPr/>
        </p:nvSpPr>
        <p:spPr>
          <a:xfrm>
            <a:off x="756984" y="804119"/>
            <a:ext cx="3976240" cy="65171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 sz="1200" b="1"/>
          </a:p>
          <a:p>
            <a:r>
              <a:rPr lang="en-US" sz="1200" b="1"/>
              <a:t>NHS Alder Hey Apprenticeship drop-in sessions on the 5</a:t>
            </a:r>
            <a:r>
              <a:rPr lang="en-US" sz="1200" b="1" baseline="30000"/>
              <a:t>th</a:t>
            </a:r>
            <a:r>
              <a:rPr lang="en-US" sz="1200" b="1"/>
              <a:t> 7</a:t>
            </a:r>
            <a:r>
              <a:rPr lang="en-US" sz="1200" b="1" baseline="30000"/>
              <a:t>th</a:t>
            </a:r>
            <a:r>
              <a:rPr lang="en-US" sz="1200" b="1"/>
              <a:t> 9</a:t>
            </a:r>
            <a:r>
              <a:rPr lang="en-US" sz="1200" b="1" baseline="30000"/>
              <a:t>th</a:t>
            </a:r>
            <a:r>
              <a:rPr lang="en-US" sz="1200" b="1"/>
              <a:t> @11am</a:t>
            </a:r>
            <a:endParaRPr lang="en-US" sz="1200" b="1">
              <a:cs typeface="Calibri"/>
            </a:endParaRPr>
          </a:p>
          <a:p>
            <a:r>
              <a:rPr lang="en-GB" sz="1400">
                <a:hlinkClick r:id="rId11"/>
              </a:rPr>
              <a:t>Apprenticeships - Alder Hey Children's Hospital Trust</a:t>
            </a:r>
            <a:endParaRPr lang="en-GB" sz="1400"/>
          </a:p>
          <a:p>
            <a:endParaRPr lang="en-GB" sz="1200" b="1"/>
          </a:p>
          <a:p>
            <a:r>
              <a:rPr lang="en-GB" sz="1200" b="1"/>
              <a:t>St Helens Chamber Apprenticeship Fair Tuesday 6</a:t>
            </a:r>
            <a:r>
              <a:rPr lang="en-GB" sz="1200" b="1" baseline="30000"/>
              <a:t>th</a:t>
            </a:r>
            <a:r>
              <a:rPr lang="en-GB" sz="1200" b="1"/>
              <a:t> February @11am-1:30pm </a:t>
            </a:r>
            <a:r>
              <a:rPr lang="en-GB" sz="1200">
                <a:hlinkClick r:id="rId12"/>
              </a:rPr>
              <a:t>St Helens Chamber Jobs &amp; Apprenticeships Fair - St Helens Chamber</a:t>
            </a:r>
            <a:endParaRPr lang="en-GB" sz="1200" b="1"/>
          </a:p>
          <a:p>
            <a:endParaRPr lang="en-GB" sz="140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GB" sz="1200" b="1">
                <a:cs typeface="Arial" panose="020B0604020202020204" pitchFamily="34" charset="0"/>
              </a:rPr>
              <a:t>The Learning Foundry Apprenticeships drop-in session Wednesday 7</a:t>
            </a:r>
            <a:r>
              <a:rPr lang="en-GB" sz="1200" b="1" baseline="30000">
                <a:cs typeface="Arial" panose="020B0604020202020204" pitchFamily="34" charset="0"/>
              </a:rPr>
              <a:t>th</a:t>
            </a:r>
            <a:r>
              <a:rPr lang="en-GB" sz="1200" b="1">
                <a:cs typeface="Arial" panose="020B0604020202020204" pitchFamily="34" charset="0"/>
              </a:rPr>
              <a:t> February @2pm</a:t>
            </a:r>
          </a:p>
          <a:p>
            <a:r>
              <a:rPr lang="en-GB" sz="1200">
                <a:hlinkClick r:id="rId13"/>
              </a:rPr>
              <a:t>Apprenticeships Drop-In Session Tickets, Wed 7 Feb 2024 at 14:00 | Eventbrite</a:t>
            </a:r>
            <a:endParaRPr lang="en-GB" sz="1200"/>
          </a:p>
          <a:p>
            <a:endParaRPr lang="en-GB" sz="1200" b="1">
              <a:cs typeface="Arial" panose="020B0604020202020204" pitchFamily="34" charset="0"/>
            </a:endParaRPr>
          </a:p>
          <a:p>
            <a:r>
              <a:rPr lang="en-GB" sz="1200" b="1">
                <a:cs typeface="Arial" panose="020B0604020202020204" pitchFamily="34" charset="0"/>
              </a:rPr>
              <a:t>MCT Apprenticeship Day Wednesday 7</a:t>
            </a:r>
            <a:r>
              <a:rPr lang="en-GB" sz="1200" b="1" baseline="30000">
                <a:cs typeface="Arial" panose="020B0604020202020204" pitchFamily="34" charset="0"/>
              </a:rPr>
              <a:t>th</a:t>
            </a:r>
            <a:r>
              <a:rPr lang="en-GB" sz="1200" b="1">
                <a:cs typeface="Arial" panose="020B0604020202020204" pitchFamily="34" charset="0"/>
              </a:rPr>
              <a:t> February @10am The Hive Wirral </a:t>
            </a:r>
            <a:r>
              <a:rPr lang="en-GB" sz="1200">
                <a:hlinkClick r:id="rId14"/>
              </a:rPr>
              <a:t>Apprenticeship Day Tickets, Wed 7 Feb 2024 at 10:00 | Eventbrite</a:t>
            </a:r>
            <a:endParaRPr lang="en-GB" sz="1200"/>
          </a:p>
          <a:p>
            <a:endParaRPr lang="en-GB" sz="1200"/>
          </a:p>
          <a:p>
            <a:r>
              <a:rPr lang="en-GB" sz="1200" b="1">
                <a:cs typeface="Arial" panose="020B0604020202020204" pitchFamily="34" charset="0"/>
              </a:rPr>
              <a:t>Apprenticeship Event 6</a:t>
            </a:r>
            <a:r>
              <a:rPr lang="en-GB" sz="1200" b="1" baseline="30000">
                <a:cs typeface="Arial" panose="020B0604020202020204" pitchFamily="34" charset="0"/>
              </a:rPr>
              <a:t>th</a:t>
            </a:r>
            <a:r>
              <a:rPr lang="en-GB" sz="1200" b="1">
                <a:cs typeface="Arial" panose="020B0604020202020204" pitchFamily="34" charset="0"/>
              </a:rPr>
              <a:t> February @3:30pm</a:t>
            </a:r>
          </a:p>
          <a:p>
            <a:r>
              <a:rPr lang="en-GB" sz="1200">
                <a:hlinkClick r:id="rId15"/>
              </a:rPr>
              <a:t>The </a:t>
            </a:r>
            <a:r>
              <a:rPr lang="en-GB" sz="1200" err="1">
                <a:hlinkClick r:id="rId15"/>
              </a:rPr>
              <a:t>Sovini</a:t>
            </a:r>
            <a:r>
              <a:rPr lang="en-GB" sz="1200">
                <a:hlinkClick r:id="rId15"/>
              </a:rPr>
              <a:t> Group supports the workforce of tomorrow - The </a:t>
            </a:r>
            <a:r>
              <a:rPr lang="en-GB" sz="1200" err="1">
                <a:hlinkClick r:id="rId15"/>
              </a:rPr>
              <a:t>Sovini</a:t>
            </a:r>
            <a:r>
              <a:rPr lang="en-GB" sz="1200">
                <a:hlinkClick r:id="rId15"/>
              </a:rPr>
              <a:t> Group</a:t>
            </a:r>
            <a:endParaRPr lang="en-GB" sz="1200"/>
          </a:p>
          <a:p>
            <a:endParaRPr lang="en-GB" sz="140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GB" sz="1200" b="1">
                <a:cs typeface="Arial" panose="020B0604020202020204" pitchFamily="34" charset="0"/>
              </a:rPr>
              <a:t>Apprentice information for parents and carers webinar Monday 5</a:t>
            </a:r>
            <a:r>
              <a:rPr lang="en-GB" sz="1200" b="1" baseline="30000">
                <a:cs typeface="Arial" panose="020B0604020202020204" pitchFamily="34" charset="0"/>
              </a:rPr>
              <a:t>th</a:t>
            </a:r>
            <a:r>
              <a:rPr lang="en-GB" sz="1200" b="1">
                <a:cs typeface="Arial" panose="020B0604020202020204" pitchFamily="34" charset="0"/>
              </a:rPr>
              <a:t> Feb @12pm </a:t>
            </a:r>
            <a:r>
              <a:rPr lang="en-GB" sz="1400">
                <a:hlinkClick r:id="rId16"/>
              </a:rPr>
              <a:t>Apprenticeship crash course for parents, carers and young people advocates | National Apprenticeship Week</a:t>
            </a:r>
            <a:endParaRPr lang="en-GB" sz="1400"/>
          </a:p>
          <a:p>
            <a:endParaRPr lang="en-GB" sz="90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GB" sz="950" b="1">
                <a:cs typeface="Arial" panose="020B0604020202020204" pitchFamily="34" charset="0"/>
              </a:rPr>
              <a:t>Follow our socials for more </a:t>
            </a:r>
          </a:p>
          <a:p>
            <a:r>
              <a:rPr lang="en-GB" sz="950" b="1">
                <a:cs typeface="Arial" panose="020B0604020202020204" pitchFamily="34" charset="0"/>
              </a:rPr>
              <a:t>X (Twitter) – @LCRCareersEnt</a:t>
            </a:r>
          </a:p>
          <a:p>
            <a:r>
              <a:rPr lang="en-GB" sz="950" b="1">
                <a:cs typeface="Arial" panose="020B0604020202020204" pitchFamily="34" charset="0"/>
              </a:rPr>
              <a:t>LinkedIn – Liverpool City Region Careers Hub</a:t>
            </a:r>
          </a:p>
          <a:p>
            <a:endParaRPr lang="en-GB" sz="140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GB" sz="140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GB" sz="1400" b="1" u="sng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919526-57FE-4461-9D10-8D81ECD07CCB}"/>
              </a:ext>
            </a:extLst>
          </p:cNvPr>
          <p:cNvSpPr txBox="1"/>
          <p:nvPr/>
        </p:nvSpPr>
        <p:spPr>
          <a:xfrm>
            <a:off x="773274" y="547419"/>
            <a:ext cx="29575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latin typeface="Century Gothic" panose="020B0502020202020204" pitchFamily="34" charset="0"/>
              </a:rPr>
              <a:t>Events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B4E10-C448-52A0-BD4A-5DC1FD65E55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18450" y="1687851"/>
            <a:ext cx="1694262" cy="105891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C8F7BD3-5B81-A9FF-C06E-BE2F5FC0B78B}"/>
              </a:ext>
            </a:extLst>
          </p:cNvPr>
          <p:cNvGrpSpPr/>
          <p:nvPr/>
        </p:nvGrpSpPr>
        <p:grpSpPr>
          <a:xfrm>
            <a:off x="-640508" y="0"/>
            <a:ext cx="1297992" cy="6858001"/>
            <a:chOff x="-1291694" y="-203564"/>
            <a:chExt cx="1743076" cy="7493227"/>
          </a:xfrm>
        </p:grpSpPr>
        <p:pic>
          <p:nvPicPr>
            <p:cNvPr id="1028" name="Picture 4" descr="A blue background with circles">
              <a:extLst>
                <a:ext uri="{FF2B5EF4-FFF2-40B4-BE49-F238E27FC236}">
                  <a16:creationId xmlns:a16="http://schemas.microsoft.com/office/drawing/2014/main" id="{D216A659-8578-6F8A-DEB4-2C387ED8E7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1693" y="-203564"/>
              <a:ext cx="1743075" cy="2628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E29B45F-BC1D-3697-B878-471A24622C12}"/>
                </a:ext>
              </a:extLst>
            </p:cNvPr>
            <p:cNvGrpSpPr/>
            <p:nvPr/>
          </p:nvGrpSpPr>
          <p:grpSpPr>
            <a:xfrm>
              <a:off x="-1291694" y="2157051"/>
              <a:ext cx="1743076" cy="5132612"/>
              <a:chOff x="-1291693" y="1725387"/>
              <a:chExt cx="1743076" cy="5132613"/>
            </a:xfrm>
          </p:grpSpPr>
          <p:pic>
            <p:nvPicPr>
              <p:cNvPr id="22" name="Picture 4" descr="A blue background with circles">
                <a:extLst>
                  <a:ext uri="{FF2B5EF4-FFF2-40B4-BE49-F238E27FC236}">
                    <a16:creationId xmlns:a16="http://schemas.microsoft.com/office/drawing/2014/main" id="{E71E2EF3-6F80-0C9E-A66A-D3D7099BB1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91693" y="1725387"/>
                <a:ext cx="1743075" cy="2628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" descr="A blue background with circles">
                <a:extLst>
                  <a:ext uri="{FF2B5EF4-FFF2-40B4-BE49-F238E27FC236}">
                    <a16:creationId xmlns:a16="http://schemas.microsoft.com/office/drawing/2014/main" id="{77DBCB6E-72F9-D05C-354B-65140D277F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91692" y="4229100"/>
                <a:ext cx="1743075" cy="2628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8" name="Picture 7" descr="A black and white sign with black text&#10;&#10;Description automatically generated">
            <a:extLst>
              <a:ext uri="{FF2B5EF4-FFF2-40B4-BE49-F238E27FC236}">
                <a16:creationId xmlns:a16="http://schemas.microsoft.com/office/drawing/2014/main" id="{0372F90A-9E3E-D03F-A4A1-F2B103B809E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52860" y="6145391"/>
            <a:ext cx="3152503" cy="601273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F006C26B-8050-C04F-95D6-E95B5467168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131" y="172296"/>
            <a:ext cx="2391078" cy="1198604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454BFABA-C9EB-2EC9-0B9F-562E24C8D33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982134" y="3200614"/>
            <a:ext cx="1923229" cy="596201"/>
          </a:xfrm>
          <a:prstGeom prst="rect">
            <a:avLst/>
          </a:prstGeom>
        </p:spPr>
      </p:pic>
      <p:pic>
        <p:nvPicPr>
          <p:cNvPr id="16" name="Picture 15" descr="A colorful logo with text&#10;&#10;Description automatically generated">
            <a:extLst>
              <a:ext uri="{FF2B5EF4-FFF2-40B4-BE49-F238E27FC236}">
                <a16:creationId xmlns:a16="http://schemas.microsoft.com/office/drawing/2014/main" id="{36647BC8-B985-9801-660D-93098205A22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24"/>
          <a:stretch/>
        </p:blipFill>
        <p:spPr>
          <a:xfrm>
            <a:off x="9800922" y="3949047"/>
            <a:ext cx="2391078" cy="84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42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6203BA18-C72A-4FF8-B2F8-F95E5935E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597768"/>
              </p:ext>
            </p:extLst>
          </p:nvPr>
        </p:nvGraphicFramePr>
        <p:xfrm>
          <a:off x="523536" y="982086"/>
          <a:ext cx="11144928" cy="56912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4976">
                  <a:extLst>
                    <a:ext uri="{9D8B030D-6E8A-4147-A177-3AD203B41FA5}">
                      <a16:colId xmlns:a16="http://schemas.microsoft.com/office/drawing/2014/main" val="1559262771"/>
                    </a:ext>
                  </a:extLst>
                </a:gridCol>
                <a:gridCol w="3714976">
                  <a:extLst>
                    <a:ext uri="{9D8B030D-6E8A-4147-A177-3AD203B41FA5}">
                      <a16:colId xmlns:a16="http://schemas.microsoft.com/office/drawing/2014/main" val="2059469809"/>
                    </a:ext>
                  </a:extLst>
                </a:gridCol>
                <a:gridCol w="3714976">
                  <a:extLst>
                    <a:ext uri="{9D8B030D-6E8A-4147-A177-3AD203B41FA5}">
                      <a16:colId xmlns:a16="http://schemas.microsoft.com/office/drawing/2014/main" val="2740450857"/>
                    </a:ext>
                  </a:extLst>
                </a:gridCol>
              </a:tblGrid>
              <a:tr h="2748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b="1" u="sng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u="none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Monday 5</a:t>
                      </a:r>
                      <a:r>
                        <a:rPr lang="en-GB" sz="1600" b="1" u="none" baseline="30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600" b="1" u="none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February @12pm Information for parents &amp; carers session</a:t>
                      </a: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C4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u="sng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Tuesday 6</a:t>
                      </a:r>
                      <a:r>
                        <a:rPr lang="en-GB" sz="1600" b="1" u="none" baseline="30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600" b="1" u="none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February @11am Apprenticeship fair St Helens Chamber</a:t>
                      </a:r>
                      <a:endParaRPr lang="en-GB" sz="1600" b="1" i="0" u="none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b="1" u="sng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u="none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Wednesday 7</a:t>
                      </a:r>
                      <a:r>
                        <a:rPr lang="en-GB" sz="1600" b="1" u="none" baseline="30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600" b="1" u="none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February @ 2pm-4pm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Apprenticeship Open Day TLF</a:t>
                      </a:r>
                      <a:endParaRPr lang="en-GB" sz="1400" i="1" u="none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C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115014"/>
                  </a:ext>
                </a:extLst>
              </a:tr>
              <a:tr h="2942503">
                <a:tc>
                  <a:txBody>
                    <a:bodyPr/>
                    <a:lstStyle/>
                    <a:p>
                      <a:pPr algn="ctr"/>
                      <a:endParaRPr lang="en-GB" sz="1400" b="1" u="sng">
                        <a:effectLst/>
                        <a:latin typeface="+mn-lt"/>
                      </a:endParaRPr>
                    </a:p>
                    <a:p>
                      <a:r>
                        <a:rPr lang="en-GB" sz="1600" b="1" u="none">
                          <a:effectLst/>
                          <a:latin typeface="+mn-lt"/>
                        </a:rPr>
                        <a:t>Thursday 8</a:t>
                      </a:r>
                      <a:r>
                        <a:rPr lang="en-GB" sz="1600" b="1" u="none" baseline="30000">
                          <a:effectLst/>
                          <a:latin typeface="+mn-lt"/>
                        </a:rPr>
                        <a:t>th</a:t>
                      </a:r>
                      <a:r>
                        <a:rPr lang="en-GB" sz="1600" b="1" u="none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February </a:t>
                      </a:r>
                      <a:r>
                        <a:rPr lang="en-GB" sz="1600" b="1" i="0" u="non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@11am Careers with Network Rail</a:t>
                      </a:r>
                      <a:endParaRPr lang="en-GB" sz="1600" b="1" u="none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sz="1800" b="1" u="none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en-GB" sz="1800" b="1" u="none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C4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1" u="sng"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>
                          <a:effectLst/>
                          <a:latin typeface="+mn-lt"/>
                        </a:rPr>
                        <a:t>Friday 9</a:t>
                      </a:r>
                      <a:r>
                        <a:rPr lang="en-GB" sz="1600" b="1" u="none" baseline="30000">
                          <a:effectLst/>
                          <a:latin typeface="+mn-lt"/>
                        </a:rPr>
                        <a:t>th</a:t>
                      </a:r>
                      <a:r>
                        <a:rPr lang="en-GB" sz="1600" b="1" u="none">
                          <a:effectLst/>
                          <a:latin typeface="+mn-lt"/>
                        </a:rPr>
                        <a:t> February </a:t>
                      </a:r>
                      <a:r>
                        <a:rPr lang="en-GB" sz="1600" b="1" u="none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@11am Alder Hay Apprenticeship drop in hour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i="1" u="none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C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u="none">
                          <a:effectLst/>
                          <a:latin typeface="+mn-lt"/>
                        </a:rPr>
                        <a:t>The LCR Be More Portal is full of resources and Apprenticeship information!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C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3539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3803637-5A4B-4192-88C2-B944149B7F8C}"/>
              </a:ext>
            </a:extLst>
          </p:cNvPr>
          <p:cNvSpPr txBox="1"/>
          <p:nvPr/>
        </p:nvSpPr>
        <p:spPr>
          <a:xfrm>
            <a:off x="2155783" y="280601"/>
            <a:ext cx="7880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rgbClr val="00A8A8"/>
                </a:solidFill>
              </a:rPr>
              <a:t>National Apprenticeship Week 5</a:t>
            </a:r>
            <a:r>
              <a:rPr lang="en-GB" sz="2400" b="1" baseline="30000">
                <a:solidFill>
                  <a:srgbClr val="00A8A8"/>
                </a:solidFill>
              </a:rPr>
              <a:t>th</a:t>
            </a:r>
            <a:r>
              <a:rPr lang="en-GB" sz="2400" b="1">
                <a:solidFill>
                  <a:srgbClr val="00A8A8"/>
                </a:solidFill>
              </a:rPr>
              <a:t> – 11</a:t>
            </a:r>
            <a:r>
              <a:rPr lang="en-GB" sz="2400" b="1" baseline="30000">
                <a:solidFill>
                  <a:srgbClr val="00A8A8"/>
                </a:solidFill>
              </a:rPr>
              <a:t>th</a:t>
            </a:r>
            <a:r>
              <a:rPr lang="en-GB" sz="2400" b="1">
                <a:solidFill>
                  <a:srgbClr val="00A8A8"/>
                </a:solidFill>
              </a:rPr>
              <a:t> February 2024</a:t>
            </a:r>
            <a:endParaRPr lang="en-GB" sz="2400">
              <a:solidFill>
                <a:srgbClr val="00A8A8"/>
              </a:solidFill>
            </a:endParaRPr>
          </a:p>
        </p:txBody>
      </p:sp>
      <p:pic>
        <p:nvPicPr>
          <p:cNvPr id="3" name="Picture 2" descr="Graphical user interface, 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258EDC9F-2B50-E6CA-8345-1F6D45D91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50" y="4592451"/>
            <a:ext cx="3071158" cy="1727948"/>
          </a:xfrm>
          <a:prstGeom prst="rect">
            <a:avLst/>
          </a:prstGeom>
        </p:spPr>
      </p:pic>
      <p:pic>
        <p:nvPicPr>
          <p:cNvPr id="20" name="Picture 19" descr="A black background with blue and white text&#10;&#10;Description automatically generated">
            <a:extLst>
              <a:ext uri="{FF2B5EF4-FFF2-40B4-BE49-F238E27FC236}">
                <a16:creationId xmlns:a16="http://schemas.microsoft.com/office/drawing/2014/main" id="{677D82C9-3133-A539-E10C-F161B04FE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47" y="4856739"/>
            <a:ext cx="2857500" cy="1019175"/>
          </a:xfrm>
          <a:prstGeom prst="rect">
            <a:avLst/>
          </a:prstGeom>
        </p:spPr>
      </p:pic>
      <p:pic>
        <p:nvPicPr>
          <p:cNvPr id="23" name="Picture 22" descr="A logo with white letters and a blue background&#10;&#10;Description automatically generated">
            <a:extLst>
              <a:ext uri="{FF2B5EF4-FFF2-40B4-BE49-F238E27FC236}">
                <a16:creationId xmlns:a16="http://schemas.microsoft.com/office/drawing/2014/main" id="{F5D74008-2911-DB63-C4FA-E7C16C8D5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852" y="2152448"/>
            <a:ext cx="2357776" cy="1435547"/>
          </a:xfrm>
          <a:prstGeom prst="rect">
            <a:avLst/>
          </a:prstGeom>
        </p:spPr>
      </p:pic>
      <p:pic>
        <p:nvPicPr>
          <p:cNvPr id="24" name="Picture 2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10B53A5-4814-B2A0-697B-0BC94C925E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080" y="2194773"/>
            <a:ext cx="3101406" cy="961436"/>
          </a:xfrm>
          <a:prstGeom prst="rect">
            <a:avLst/>
          </a:prstGeom>
        </p:spPr>
      </p:pic>
      <p:pic>
        <p:nvPicPr>
          <p:cNvPr id="26" name="Picture 25" descr="A black and orange logo&#10;&#10;Description automatically generated">
            <a:extLst>
              <a:ext uri="{FF2B5EF4-FFF2-40B4-BE49-F238E27FC236}">
                <a16:creationId xmlns:a16="http://schemas.microsoft.com/office/drawing/2014/main" id="{8FA20C3E-4CD9-1416-1D1F-3796C7BA4D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143" y="4856739"/>
            <a:ext cx="2901343" cy="1088004"/>
          </a:xfrm>
          <a:prstGeom prst="rect">
            <a:avLst/>
          </a:prstGeom>
        </p:spPr>
      </p:pic>
      <p:pic>
        <p:nvPicPr>
          <p:cNvPr id="28" name="Picture 27" descr="A black and white logo&#10;&#10;Description automatically generated">
            <a:extLst>
              <a:ext uri="{FF2B5EF4-FFF2-40B4-BE49-F238E27FC236}">
                <a16:creationId xmlns:a16="http://schemas.microsoft.com/office/drawing/2014/main" id="{7F06FD0C-328A-E913-BFBB-EB7AA54918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5832" y="2357166"/>
            <a:ext cx="3320336" cy="62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49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f9aac1-47b4-418c-8942-cf18ed466032">
      <Terms xmlns="http://schemas.microsoft.com/office/infopath/2007/PartnerControls"/>
    </lcf76f155ced4ddcb4097134ff3c332f>
    <TaxCatchAll xmlns="5f81ca7d-e5d6-4beb-8942-5e3107672fe8" xsi:nil="true"/>
    <SharedWithUsers xmlns="5f81ca7d-e5d6-4beb-8942-5e3107672fe8">
      <UserInfo>
        <DisplayName>Jones, Julie</DisplayName>
        <AccountId>25</AccountId>
        <AccountType/>
      </UserInfo>
      <UserInfo>
        <DisplayName>Lawrence, Charlotte</DisplayName>
        <AccountId>28</AccountId>
        <AccountType/>
      </UserInfo>
      <UserInfo>
        <DisplayName>Caddick, Claire</DisplayName>
        <AccountId>26</AccountId>
        <AccountType/>
      </UserInfo>
      <UserInfo>
        <DisplayName>Wood, Gill</DisplayName>
        <AccountId>37</AccountId>
        <AccountType/>
      </UserInfo>
      <UserInfo>
        <DisplayName>Aspinall, Mel</DisplayName>
        <AccountId>24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8C62A1FFD5DA4398386D6C96E4C238" ma:contentTypeVersion="15" ma:contentTypeDescription="Create a new document." ma:contentTypeScope="" ma:versionID="acc1e1f3633756810f4b2dffd56e17c4">
  <xsd:schema xmlns:xsd="http://www.w3.org/2001/XMLSchema" xmlns:xs="http://www.w3.org/2001/XMLSchema" xmlns:p="http://schemas.microsoft.com/office/2006/metadata/properties" xmlns:ns2="31f9aac1-47b4-418c-8942-cf18ed466032" xmlns:ns3="5f81ca7d-e5d6-4beb-8942-5e3107672fe8" targetNamespace="http://schemas.microsoft.com/office/2006/metadata/properties" ma:root="true" ma:fieldsID="d29bae51f37b94517c8abfea7b539668" ns2:_="" ns3:_="">
    <xsd:import namespace="31f9aac1-47b4-418c-8942-cf18ed466032"/>
    <xsd:import namespace="5f81ca7d-e5d6-4beb-8942-5e3107672f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9aac1-47b4-418c-8942-cf18ed4660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baec11d-c73a-4c0b-be9b-b3f45a7f0e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1ca7d-e5d6-4beb-8942-5e3107672fe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b5b842c-b96a-4abe-bebf-7a4df83f4d13}" ma:internalName="TaxCatchAll" ma:showField="CatchAllData" ma:web="5f81ca7d-e5d6-4beb-8942-5e3107672f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EA3F3C-B8F8-4888-BF48-899FB74CE9D1}">
  <ds:schemaRefs>
    <ds:schemaRef ds:uri="31f9aac1-47b4-418c-8942-cf18ed466032"/>
    <ds:schemaRef ds:uri="5f81ca7d-e5d6-4beb-8942-5e3107672f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99118F1-3F91-4D4D-9E7C-BD6F2372F021}">
  <ds:schemaRefs>
    <ds:schemaRef ds:uri="31f9aac1-47b4-418c-8942-cf18ed466032"/>
    <ds:schemaRef ds:uri="5f81ca7d-e5d6-4beb-8942-5e3107672f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380762D-C4C6-4180-AE8C-E9289AA9D5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 Aspinall</dc:creator>
  <cp:revision>1</cp:revision>
  <dcterms:created xsi:type="dcterms:W3CDTF">2023-01-23T09:18:59Z</dcterms:created>
  <dcterms:modified xsi:type="dcterms:W3CDTF">2024-01-30T12:32:11Z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0x010100458C62A1FFD5DA4398386D6C96E4C238</vt:lpwstr>
  </property>
  <property fmtid="{D5CDD505-2E9C-101B-9397-08002B2CF9AE}" pid="3" name="MediaServiceImageTags">
    <vt:lpwstr/>
  </property>
</Properties>
</file>