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87" d="100"/>
          <a:sy n="87" d="100"/>
        </p:scale>
        <p:origin x="28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2F2A2-5E8B-4AA3-8DED-E0352D028D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637ADC-2106-4D74-BBC0-D8526CD756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09CDCF-CC31-4C7E-A4F3-6EB290683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ED0E-B686-4964-8922-DA185508FAA4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C65767-BF67-4914-B6B5-065DF3D06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63C9DB-704D-486C-870C-7466E823B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2E56-3B11-47D1-8C0A-4336F5657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5128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99672-F0E8-418D-96C3-1207A048F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964012-1229-4FC4-8AD7-56C3685732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E48DD7-891C-4B67-87FB-8C696B4FE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ED0E-B686-4964-8922-DA185508FAA4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181CA6-817B-4E18-B1CD-CFF4F0F67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9E15E-4C9A-4ACB-93DC-F0232CC4D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2E56-3B11-47D1-8C0A-4336F5657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67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7D3175-7906-4626-B813-5B8020B3B1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E93912-12DD-4064-B1E3-514CF9FA42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E64FC-F8AC-4FCC-A986-B64E81F5E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ED0E-B686-4964-8922-DA185508FAA4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442A40-4F2E-4E3C-8377-AC8E6A952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BDC8F2-F9D7-4B81-928F-33193CB50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2E56-3B11-47D1-8C0A-4336F5657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956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4A133-766D-4603-81BD-AF718A2B7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94D23-78A7-44D0-A920-91AC44B54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0FC23D-7762-4088-B267-355F0BC3C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ED0E-B686-4964-8922-DA185508FAA4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1FF083-3D24-4EC3-BA1A-0AEFC3D35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1500E7-89F8-4E4D-A627-207A5D186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2E56-3B11-47D1-8C0A-4336F5657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70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172DF-9F36-4392-9401-FD9ABB292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E2B33-DFA1-429C-B374-4020D4F0EE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81188-519F-4924-ABA8-F5B00D795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ED0E-B686-4964-8922-DA185508FAA4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AD2FB7-AA96-436F-AEDB-7883A8A4E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B49669-2589-4682-91F3-198E9B278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2E56-3B11-47D1-8C0A-4336F5657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206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D48C6-8037-4407-AE6A-7B0F80249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EC930-5F3F-49D9-802E-92F50C97D6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C8F12D-D729-446B-A6B3-C8D3FB829E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2F8F11-03BE-4357-BD6B-FE66B4D64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ED0E-B686-4964-8922-DA185508FAA4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6D4F7C-BA27-4621-B604-28336B726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F66A3-08A2-4F47-B65D-DFE39E3E2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2E56-3B11-47D1-8C0A-4336F5657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6030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FFB1F-E702-484F-9F0F-417D1DE92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9EE8F7-A68A-4425-8D23-530D39D3C9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0AB63A-E38B-49C7-B09C-E27AE948F7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F78BAE-E965-49DA-8631-B4F51332E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C4275E-84CB-4FED-B24C-C1525DC85C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C814CB-4B96-44B4-B1F4-8CDA96B93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ED0E-B686-4964-8922-DA185508FAA4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2757E1-0F42-4E85-8DC4-2926D915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4DDEDA-1C07-42FC-8B81-90841F1D4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2E56-3B11-47D1-8C0A-4336F5657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73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6D79B-F43D-47FE-9ED2-E1AF70250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C53EB7-12AE-4D37-8875-55F25A076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ED0E-B686-4964-8922-DA185508FAA4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FD44A3-BB68-4164-AA42-E293CC0D8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C0C5C7-A4EA-493A-99D8-CD29B209F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2E56-3B11-47D1-8C0A-4336F5657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290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700E83-9851-4131-8942-D792D0EF1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ED0E-B686-4964-8922-DA185508FAA4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40CEDC-4CB6-4A93-A446-D7C76A321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0FC7B-6F96-4F94-9D51-CB45A55C5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2E56-3B11-47D1-8C0A-4336F5657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884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389F9-EE36-4D75-BB35-20BE1B587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2D951A-004B-492D-8134-5AD4A8924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656CAE-0F13-4AB2-BD51-6082374449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E52885-76A2-4923-AAD8-E4FA53502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ED0E-B686-4964-8922-DA185508FAA4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12CF9B-A3B9-4DD9-9E27-87403F1CD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82F98-2703-45E4-91E9-693B8BB52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2E56-3B11-47D1-8C0A-4336F5657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437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43A7F-42E4-4CB6-8170-4BDEAE49D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1F1E29-F4D8-4D3F-97FE-130AA0E6B7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9EF5BC-53E6-4C98-8B44-22071E914B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D88466-1236-4F82-86FC-8860BDB6C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ED0E-B686-4964-8922-DA185508FAA4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B74535-9064-4373-B029-52C80CB17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6723B5-F760-4BF5-9FF1-92DD963D8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2E56-3B11-47D1-8C0A-4336F5657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510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346427-5F1B-4A6B-93F5-D964A580B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B76393-4DEC-4EB2-AF70-EEA08FD650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A3A89F-A5D0-4E22-8391-FB3D16C190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5ED0E-B686-4964-8922-DA185508FAA4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60484C-6253-4D99-A3D6-017BAC5CC5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36D3E9-3E60-4861-BF03-F9B8BE3766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42E56-3B11-47D1-8C0A-4336F5657A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895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cevonline.com/resources/classroom-posters" TargetMode="External"/><Relationship Id="rId13" Type="http://schemas.openxmlformats.org/officeDocument/2006/relationships/hyperlink" Target="https://www.stem.org.uk/resources/elibrary/resource/418157/top-ten-employability-skills?utm_source=Twitter&amp;utm_medium=Social%20media&amp;utm_campaign=Top%20ten%20employability%20skills" TargetMode="External"/><Relationship Id="rId18" Type="http://schemas.openxmlformats.org/officeDocument/2006/relationships/hyperlink" Target="https://www.stem.org.uk/resources/community/resource/424134/stem-careers-posters#&amp;gid=undefined&amp;pid=1" TargetMode="External"/><Relationship Id="rId26" Type="http://schemas.openxmlformats.org/officeDocument/2006/relationships/hyperlink" Target="https://www.base-uk.org/knowledge/afl" TargetMode="External"/><Relationship Id="rId3" Type="http://schemas.openxmlformats.org/officeDocument/2006/relationships/image" Target="../media/image2.svg"/><Relationship Id="rId21" Type="http://schemas.openxmlformats.org/officeDocument/2006/relationships/hyperlink" Target="https://neonfutures.org.uk/resource/" TargetMode="External"/><Relationship Id="rId7" Type="http://schemas.openxmlformats.org/officeDocument/2006/relationships/hyperlink" Target="https://www.careerpilot.org.uk/adviser-zone/gatsby-benchmark-maps-and-statutory-guidance/hot-jobs-downloads" TargetMode="External"/><Relationship Id="rId12" Type="http://schemas.openxmlformats.org/officeDocument/2006/relationships/hyperlink" Target="https://www.youthemployment.org.uk/teachers-resources/free-careers-posters-for-schools/" TargetMode="External"/><Relationship Id="rId17" Type="http://schemas.openxmlformats.org/officeDocument/2006/relationships/hyperlink" Target="https://www.stem.org.uk/resources/search?resource_query=POSTERS" TargetMode="External"/><Relationship Id="rId25" Type="http://schemas.openxmlformats.org/officeDocument/2006/relationships/hyperlink" Target="https://resources.careersandenterprise.co.uk/browse-category/gatsby-benchmarks/gatsby-benchmark-6" TargetMode="External"/><Relationship Id="rId2" Type="http://schemas.openxmlformats.org/officeDocument/2006/relationships/image" Target="../media/image1.png"/><Relationship Id="rId16" Type="http://schemas.openxmlformats.org/officeDocument/2006/relationships/hyperlink" Target="https://www.liverpoolcityregion-ca.gov.uk/careers/#:~:text=1%20Advanced%20Manufacturing.%20The%20Advanced%20Manufacturing%20sector%20is,key%20growth%20area%20for%20the%20Liverpool%20City%20Region." TargetMode="External"/><Relationship Id="rId20" Type="http://schemas.openxmlformats.org/officeDocument/2006/relationships/hyperlink" Target="https://womenyoushouldknow.net/downloadable-stem-role-models-posters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indigo.careers/free-resources/career-of-the-month-archive/" TargetMode="External"/><Relationship Id="rId11" Type="http://schemas.openxmlformats.org/officeDocument/2006/relationships/hyperlink" Target="https://targetcareers.co.uk/parents-and-teachers/893743-careers-handouts" TargetMode="External"/><Relationship Id="rId24" Type="http://schemas.openxmlformats.org/officeDocument/2006/relationships/hyperlink" Target="https://www.neurodiversityweek.com/posters" TargetMode="External"/><Relationship Id="rId5" Type="http://schemas.openxmlformats.org/officeDocument/2006/relationships/hyperlink" Target="https://www.planitplus.net/Schools/SubjectCareerPosters/" TargetMode="External"/><Relationship Id="rId15" Type="http://schemas.openxmlformats.org/officeDocument/2006/relationships/hyperlink" Target="https://hub.skillsbuilder.org/resources/essential-skills-logo-posters/" TargetMode="External"/><Relationship Id="rId23" Type="http://schemas.openxmlformats.org/officeDocument/2006/relationships/hyperlink" Target="https://neonfutures.org.uk/order-printed-resources/" TargetMode="External"/><Relationship Id="rId10" Type="http://schemas.openxmlformats.org/officeDocument/2006/relationships/hyperlink" Target="https://www.medicalmavericks.co.uk/resources/medicine-and-surgery" TargetMode="External"/><Relationship Id="rId19" Type="http://schemas.openxmlformats.org/officeDocument/2006/relationships/hyperlink" Target="https://www.stem.org.uk/resources/elibrary/resource/458940/100-great-jobs-stem-poster#&amp;gid=undefined&amp;pid=1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s://amazingapprenticeships.com/app/uploads/2021/01/4_NAW2021-Subject-Poster-Bundle.pdf" TargetMode="External"/><Relationship Id="rId14" Type="http://schemas.openxmlformats.org/officeDocument/2006/relationships/hyperlink" Target="https://www.halsbury.com/school-travel-resources/growth-mindset-backtoschool-posters" TargetMode="External"/><Relationship Id="rId22" Type="http://schemas.openxmlformats.org/officeDocument/2006/relationships/hyperlink" Target="https://education.theiet.org/secondary/posters-and-career-packs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hecompleteuniversityguide.co.uk/article-files/pdf/league_tables_2022_poster.pdf" TargetMode="External"/><Relationship Id="rId13" Type="http://schemas.openxmlformats.org/officeDocument/2006/relationships/hyperlink" Target="https://amazingapprenticeships.com/app/uploads/2021/01/4_NAW2021-Subject-Poster-Bundle.pdf" TargetMode="External"/><Relationship Id="rId18" Type="http://schemas.openxmlformats.org/officeDocument/2006/relationships/hyperlink" Target="https://assets.publishing.service.gov.uk/government/uploads/system/uploads/attachment_data/file/1009371/T-level-Teacher-Poster-Bundle.zip" TargetMode="External"/><Relationship Id="rId3" Type="http://schemas.openxmlformats.org/officeDocument/2006/relationships/image" Target="../media/image2.svg"/><Relationship Id="rId7" Type="http://schemas.openxmlformats.org/officeDocument/2006/relationships/hyperlink" Target="https://growthplatform.org/wp-content/uploads/2022/05/BM7-Guide.pptx" TargetMode="External"/><Relationship Id="rId12" Type="http://schemas.openxmlformats.org/officeDocument/2006/relationships/hyperlink" Target="mailto:advice@healthcareers.nhs.uk" TargetMode="External"/><Relationship Id="rId17" Type="http://schemas.openxmlformats.org/officeDocument/2006/relationships/hyperlink" Target="https://amazingapprenticeships.com/app/uploads/2016/11/AA-Yr2-Poster-3-1.pdf" TargetMode="External"/><Relationship Id="rId2" Type="http://schemas.openxmlformats.org/officeDocument/2006/relationships/image" Target="../media/image1.png"/><Relationship Id="rId16" Type="http://schemas.openxmlformats.org/officeDocument/2006/relationships/hyperlink" Target="https://amazingapprenticeships.com/app/uploads/2018/07/Traineeship-Flyer-2017.pdf" TargetMode="External"/><Relationship Id="rId20" Type="http://schemas.openxmlformats.org/officeDocument/2006/relationships/hyperlink" Target="https://resources.careersandenterprise.co.uk/resources/same-and-different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resources.careersandenterprise.co.uk/sites/default/files/2021-04/Options%20Map%20A3.pdf" TargetMode="External"/><Relationship Id="rId11" Type="http://schemas.openxmlformats.org/officeDocument/2006/relationships/hyperlink" Target="https://www.healthcareers.nhs.uk/career-planning/career-planning/career-advisers-and-teachers/career-advisers-and-teachers/nhs-health-careers-literature/nhs-health-careers-literature" TargetMode="External"/><Relationship Id="rId5" Type="http://schemas.openxmlformats.org/officeDocument/2006/relationships/hyperlink" Target="https://resources.careersandenterprise.co.uk/resources/16-choices" TargetMode="External"/><Relationship Id="rId15" Type="http://schemas.openxmlformats.org/officeDocument/2006/relationships/hyperlink" Target="https://amazingapprenticeships.com/app/uploads/2022/01/Think-Apprenticeships-Poster-Bundle.pdf" TargetMode="External"/><Relationship Id="rId10" Type="http://schemas.openxmlformats.org/officeDocument/2006/relationships/hyperlink" Target="https://www.healthcareers.nhs.uk/career-planning/resources?field_resource_type_tid=55&amp;sort_by=changed" TargetMode="External"/><Relationship Id="rId19" Type="http://schemas.openxmlformats.org/officeDocument/2006/relationships/hyperlink" Target="https://amazingapprenticeships.com/app/uploads/2018/09/AA-Yr2-Poster-48.pdf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s://www.thecompleteuniversityguide.co.uk/article-files/pdf/your_journey_2022_poster.pdf" TargetMode="External"/><Relationship Id="rId14" Type="http://schemas.openxmlformats.org/officeDocument/2006/relationships/hyperlink" Target="https://amazingapprenticeships.com/free-display-pac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3925582-6601-4E0C-BD53-F222AF9827CA}"/>
              </a:ext>
            </a:extLst>
          </p:cNvPr>
          <p:cNvSpPr txBox="1"/>
          <p:nvPr/>
        </p:nvSpPr>
        <p:spPr>
          <a:xfrm>
            <a:off x="1500187" y="24497"/>
            <a:ext cx="872013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ctr"/>
            <a:r>
              <a:rPr lang="en-GB" altLang="en-US" sz="2000" b="1" dirty="0">
                <a:solidFill>
                  <a:srgbClr val="00A8A8"/>
                </a:solidFill>
              </a:rPr>
              <a:t>Liverpool City Region Careers Hub</a:t>
            </a:r>
            <a:br>
              <a:rPr lang="en-GB" altLang="en-US" sz="2000" b="1" dirty="0">
                <a:solidFill>
                  <a:srgbClr val="00A8A8"/>
                </a:solidFill>
              </a:rPr>
            </a:br>
            <a:r>
              <a:rPr lang="en-GB" altLang="en-US" sz="2000" b="1" dirty="0">
                <a:solidFill>
                  <a:srgbClr val="00A8A8"/>
                </a:solidFill>
              </a:rPr>
              <a:t>Posters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1D07F715-5B0D-46FD-9A68-0312D56950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 flipH="1" flipV="1">
            <a:off x="78870" y="131444"/>
            <a:ext cx="483105" cy="6636069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DE804A32-FCD1-4B3F-B892-0B00F7DB515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52" b="6826"/>
          <a:stretch/>
        </p:blipFill>
        <p:spPr>
          <a:xfrm>
            <a:off x="10915932" y="144240"/>
            <a:ext cx="1276068" cy="106078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B8DA85B-D4E9-4DDD-92BD-81BE1C8E3AD4}"/>
              </a:ext>
            </a:extLst>
          </p:cNvPr>
          <p:cNvSpPr txBox="1"/>
          <p:nvPr/>
        </p:nvSpPr>
        <p:spPr>
          <a:xfrm>
            <a:off x="954384" y="1546324"/>
            <a:ext cx="4879346" cy="72943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b="1" u="sng" dirty="0">
                <a:solidFill>
                  <a:srgbClr val="00A8A8"/>
                </a:solidFill>
              </a:rPr>
              <a:t>Subject Career Posters </a:t>
            </a:r>
          </a:p>
          <a:p>
            <a:endParaRPr lang="en-GB" altLang="en-US" sz="1400" b="1" dirty="0">
              <a:solidFill>
                <a:srgbClr val="00A8A8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Planit: Subject Career Posters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Indigo – Career of the Month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Career Pilot – Hot Jobs Posters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Career Clusters Poster Series</a:t>
            </a: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Amazing Apprenticeships – Subject Poster Bundle</a:t>
            </a: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Medical Mavericks</a:t>
            </a: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Target Careers Leaflets</a:t>
            </a: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altLang="en-US" sz="1400" b="1" dirty="0">
              <a:solidFill>
                <a:srgbClr val="00A8A8"/>
              </a:solidFill>
            </a:endParaRPr>
          </a:p>
          <a:p>
            <a:r>
              <a:rPr lang="en-US" b="1" u="sng" dirty="0">
                <a:solidFill>
                  <a:srgbClr val="00A8A8"/>
                </a:solidFill>
              </a:rPr>
              <a:t>L</a:t>
            </a:r>
            <a:r>
              <a:rPr lang="en-GB" b="1" u="sng" dirty="0" err="1">
                <a:solidFill>
                  <a:srgbClr val="00A8A8"/>
                </a:solidFill>
              </a:rPr>
              <a:t>ife</a:t>
            </a:r>
            <a:r>
              <a:rPr lang="en-GB" b="1" u="sng" dirty="0">
                <a:solidFill>
                  <a:srgbClr val="00A8A8"/>
                </a:solidFill>
              </a:rPr>
              <a:t> Skills &amp; Work Skills</a:t>
            </a:r>
          </a:p>
          <a:p>
            <a:endParaRPr lang="en-GB" sz="1400" b="1" u="sng" dirty="0">
              <a:solidFill>
                <a:srgbClr val="00A8A8"/>
              </a:solidFill>
            </a:endParaRPr>
          </a:p>
          <a:p>
            <a:r>
              <a:rPr lang="en-US" sz="1400" dirty="0"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Career Skills - Youth Employment UK</a:t>
            </a:r>
            <a:endParaRPr lang="en-US" sz="1400" dirty="0"/>
          </a:p>
          <a:p>
            <a:r>
              <a:rPr lang="en-US" sz="1400" dirty="0"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Top 10 Employability Skills</a:t>
            </a:r>
            <a:endParaRPr lang="en-US" sz="1400" dirty="0"/>
          </a:p>
          <a:p>
            <a:r>
              <a:rPr lang="en-US" sz="1400" dirty="0"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Growth Mindset Posters </a:t>
            </a:r>
            <a:endParaRPr lang="en-US" sz="1400" dirty="0"/>
          </a:p>
          <a:p>
            <a:r>
              <a:rPr lang="en-GB" sz="1400" dirty="0"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Essential Skills posters - Skills Builder </a:t>
            </a:r>
            <a:endParaRPr lang="en-GB" sz="1400" b="1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altLang="en-US" sz="1400" b="1" dirty="0">
              <a:solidFill>
                <a:srgbClr val="00A8A8"/>
              </a:solidFill>
            </a:endParaRPr>
          </a:p>
          <a:p>
            <a:endParaRPr lang="en-GB" sz="1400" b="1" dirty="0">
              <a:solidFill>
                <a:srgbClr val="00A8A8"/>
              </a:solidFill>
            </a:endParaRPr>
          </a:p>
          <a:p>
            <a:r>
              <a:rPr lang="en-US" b="1" u="sng" dirty="0">
                <a:solidFill>
                  <a:srgbClr val="00A8A8"/>
                </a:solidFill>
              </a:rPr>
              <a:t>Liverpool </a:t>
            </a:r>
            <a:r>
              <a:rPr lang="en-US" b="1" u="sng" dirty="0" err="1">
                <a:solidFill>
                  <a:srgbClr val="00A8A8"/>
                </a:solidFill>
              </a:rPr>
              <a:t>Labour</a:t>
            </a:r>
            <a:r>
              <a:rPr lang="en-US" b="1" u="sng" dirty="0">
                <a:solidFill>
                  <a:srgbClr val="00A8A8"/>
                </a:solidFill>
              </a:rPr>
              <a:t> Market Information (Growth Sectors)</a:t>
            </a:r>
          </a:p>
          <a:p>
            <a:endParaRPr lang="en-US" sz="1400" b="1" u="sng" dirty="0">
              <a:solidFill>
                <a:srgbClr val="00A8A8"/>
              </a:solidFill>
            </a:endParaRPr>
          </a:p>
          <a:p>
            <a:r>
              <a:rPr lang="en-US" sz="1600" dirty="0"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CAREERS | Liverpool City Region Combined Authority </a:t>
            </a:r>
            <a:endParaRPr lang="en-GB" sz="1600" b="1" u="sng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GB" sz="1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23D8AEF-A52D-40C4-A627-1143FB506A9A}"/>
              </a:ext>
            </a:extLst>
          </p:cNvPr>
          <p:cNvSpPr txBox="1"/>
          <p:nvPr/>
        </p:nvSpPr>
        <p:spPr>
          <a:xfrm>
            <a:off x="6226138" y="1546324"/>
            <a:ext cx="5780675" cy="5109091"/>
          </a:xfrm>
          <a:prstGeom prst="rect">
            <a:avLst/>
          </a:prstGeom>
          <a:ln cap="sq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u="sng" dirty="0">
                <a:solidFill>
                  <a:srgbClr val="00A8A8"/>
                </a:solidFill>
              </a:rPr>
              <a:t>STEM (Science, Technology, Engineering, Maths)</a:t>
            </a:r>
          </a:p>
          <a:p>
            <a:endParaRPr lang="en-GB" b="1" u="sng" dirty="0">
              <a:solidFill>
                <a:srgbClr val="00A8A8"/>
              </a:solidFill>
            </a:endParaRPr>
          </a:p>
          <a:p>
            <a:r>
              <a:rPr lang="en-GB" sz="1600" u="sng" dirty="0">
                <a:solidFill>
                  <a:schemeClr val="tx1"/>
                </a:solidFill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STEM NET – Various posters available</a:t>
            </a:r>
            <a:endParaRPr lang="en-GB" sz="1600" u="sng" dirty="0">
              <a:solidFill>
                <a:schemeClr val="tx1"/>
              </a:solidFill>
            </a:endParaRPr>
          </a:p>
          <a:p>
            <a:r>
              <a:rPr lang="en-GB" sz="1600" u="sng" dirty="0">
                <a:solidFill>
                  <a:schemeClr val="tx1"/>
                </a:solidFill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66 STEM Career Posters</a:t>
            </a:r>
            <a:endParaRPr lang="en-GB" sz="1600" u="sng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100 great jobs in STEM poster | STEM</a:t>
            </a:r>
            <a:endParaRPr lang="en-GB" sz="1600" b="1" u="sng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Female STEM Role Models 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Engineering &amp; STEM careers resources | Neon 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Institute of Engineering &amp; Technology – Various STEM Posters. (</a:t>
            </a:r>
            <a:r>
              <a:rPr lang="en-US" sz="1600" dirty="0" err="1">
                <a:solidFill>
                  <a:schemeClr val="tx1"/>
                </a:solidFill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Maths</a:t>
            </a:r>
            <a:r>
              <a:rPr lang="en-US" sz="1600" dirty="0">
                <a:solidFill>
                  <a:schemeClr val="tx1"/>
                </a:solidFill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/Physics BM4 Links)</a:t>
            </a:r>
            <a:endParaRPr lang="en-US" sz="1600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Order printed resources FREE –</a:t>
            </a:r>
          </a:p>
          <a:p>
            <a:r>
              <a:rPr lang="en-GB" sz="1600" dirty="0"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Engineering UK &amp; STEM</a:t>
            </a:r>
            <a:endParaRPr lang="en-GB" sz="1600" dirty="0"/>
          </a:p>
          <a:p>
            <a:r>
              <a:rPr lang="en-GB" sz="1600" dirty="0"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Institute of Engineering &amp; Technology </a:t>
            </a:r>
            <a:endParaRPr lang="en-GB" sz="1600" dirty="0"/>
          </a:p>
          <a:p>
            <a:endParaRPr lang="en-GB" sz="1600" dirty="0"/>
          </a:p>
          <a:p>
            <a:r>
              <a:rPr lang="en-GB" sz="2000" b="1" u="sng" dirty="0">
                <a:solidFill>
                  <a:srgbClr val="00A8A8"/>
                </a:solidFill>
              </a:rPr>
              <a:t>SEND</a:t>
            </a:r>
          </a:p>
          <a:p>
            <a:endParaRPr lang="en-GB" sz="1600" b="1" u="sng" dirty="0">
              <a:solidFill>
                <a:srgbClr val="00A8A8"/>
              </a:solidFill>
            </a:endParaRPr>
          </a:p>
          <a:p>
            <a:r>
              <a:rPr lang="en-GB" sz="1600" dirty="0">
                <a:hlinkClick r:id="rId2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Posters | Neurodiversity </a:t>
            </a:r>
            <a:r>
              <a:rPr lang="en-GB" sz="1600" dirty="0"/>
              <a:t>– Featuring famous people with Autism, ADHD, Dyslexia, Dyspraxia, Tourette’s.</a:t>
            </a:r>
            <a:endParaRPr lang="en-GB" sz="2000" b="1" u="sng" dirty="0">
              <a:solidFill>
                <a:srgbClr val="00A8A8"/>
              </a:solidFill>
            </a:endParaRPr>
          </a:p>
          <a:p>
            <a:endParaRPr lang="en-GB" sz="1400" b="1" u="sng" dirty="0">
              <a:solidFill>
                <a:srgbClr val="00A8A8"/>
              </a:solidFill>
              <a:hlinkClick r:id="rId2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l" fontAlgn="base"/>
            <a:r>
              <a:rPr lang="en-US" sz="1600" u="sng" dirty="0">
                <a:solidFill>
                  <a:schemeClr val="tx1"/>
                </a:solidFill>
                <a:hlinkClick r:id="rId2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Aspirations for Life</a:t>
            </a:r>
            <a:endParaRPr lang="en-US" sz="1600" u="sng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2F1F3B0-78AB-CCD0-12A8-79D898373C65}"/>
              </a:ext>
            </a:extLst>
          </p:cNvPr>
          <p:cNvSpPr txBox="1"/>
          <p:nvPr/>
        </p:nvSpPr>
        <p:spPr>
          <a:xfrm>
            <a:off x="735806" y="631522"/>
            <a:ext cx="102489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n-US" sz="1400" b="1" i="0" dirty="0">
                <a:effectLst/>
                <a:cs typeface="Calibri" panose="020F0502020204030204" pitchFamily="34" charset="0"/>
              </a:rPr>
              <a:t>Posters are a great way to raise aspiration  (BM2) and </a:t>
            </a:r>
            <a:r>
              <a:rPr lang="en-US" sz="1400" b="1" i="0" dirty="0">
                <a:effectLst/>
              </a:rPr>
              <a:t>to encourage learners to explore some of the job ideas associated </a:t>
            </a:r>
          </a:p>
          <a:p>
            <a:pPr algn="ctr" fontAlgn="base"/>
            <a:r>
              <a:rPr lang="en-US" sz="1400" b="1" i="0" dirty="0">
                <a:effectLst/>
              </a:rPr>
              <a:t>with curriculum subjects (BM4)</a:t>
            </a:r>
          </a:p>
        </p:txBody>
      </p:sp>
    </p:spTree>
    <p:extLst>
      <p:ext uri="{BB962C8B-B14F-4D97-AF65-F5344CB8AC3E}">
        <p14:creationId xmlns:p14="http://schemas.microsoft.com/office/powerpoint/2010/main" val="4250942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3925582-6601-4E0C-BD53-F222AF9827CA}"/>
              </a:ext>
            </a:extLst>
          </p:cNvPr>
          <p:cNvSpPr txBox="1"/>
          <p:nvPr/>
        </p:nvSpPr>
        <p:spPr>
          <a:xfrm>
            <a:off x="1500187" y="24497"/>
            <a:ext cx="872013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ctr"/>
            <a:r>
              <a:rPr lang="en-GB" altLang="en-US" sz="1800" b="1" dirty="0">
                <a:solidFill>
                  <a:srgbClr val="00A8A8"/>
                </a:solidFill>
              </a:rPr>
              <a:t>Liverpool City Region Careers Hub</a:t>
            </a:r>
            <a:br>
              <a:rPr lang="en-GB" altLang="en-US" sz="1800" b="1" dirty="0">
                <a:solidFill>
                  <a:srgbClr val="00A8A8"/>
                </a:solidFill>
              </a:rPr>
            </a:br>
            <a:r>
              <a:rPr lang="en-GB" altLang="en-US" b="1" dirty="0">
                <a:solidFill>
                  <a:srgbClr val="00A8A8"/>
                </a:solidFill>
              </a:rPr>
              <a:t>Posters</a:t>
            </a:r>
            <a:endParaRPr lang="en-GB" altLang="en-US" sz="1800" b="1" dirty="0">
              <a:solidFill>
                <a:srgbClr val="00A8A8"/>
              </a:solidFill>
            </a:endParaRP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1D07F715-5B0D-46FD-9A68-0312D56950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 flipH="1" flipV="1">
            <a:off x="78870" y="131444"/>
            <a:ext cx="483105" cy="6636069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DE804A32-FCD1-4B3F-B892-0B00F7DB515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52" b="6826"/>
          <a:stretch/>
        </p:blipFill>
        <p:spPr>
          <a:xfrm>
            <a:off x="10852850" y="144240"/>
            <a:ext cx="1339150" cy="111322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B8DA85B-D4E9-4DDD-92BD-81BE1C8E3AD4}"/>
              </a:ext>
            </a:extLst>
          </p:cNvPr>
          <p:cNvSpPr txBox="1"/>
          <p:nvPr/>
        </p:nvSpPr>
        <p:spPr>
          <a:xfrm>
            <a:off x="827514" y="1162223"/>
            <a:ext cx="6710692" cy="6709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b="1" dirty="0">
                <a:solidFill>
                  <a:srgbClr val="00A8A8"/>
                </a:solidFill>
              </a:rPr>
              <a:t>Post 16 Options</a:t>
            </a:r>
          </a:p>
          <a:p>
            <a:endParaRPr lang="en-GB" altLang="en-US" b="1" dirty="0">
              <a:solidFill>
                <a:srgbClr val="00A8A8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16+ Choices </a:t>
            </a:r>
            <a:r>
              <a:rPr lang="en-US" sz="1600" u="sng" dirty="0"/>
              <a:t>DfE </a:t>
            </a:r>
            <a:r>
              <a:rPr lang="en-US" sz="1600" u="sng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Route comparison grid</a:t>
            </a:r>
            <a:endParaRPr lang="en-US" sz="1600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600" dirty="0"/>
              <a:t>16+ Technical Options Map - </a:t>
            </a:r>
            <a:r>
              <a:rPr lang="en-US" altLang="en-US" sz="1600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endParaRPr lang="en-GB" alt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Contact individual institutions to request hard copies of posters </a:t>
            </a:r>
            <a:r>
              <a:rPr lang="en-US" sz="1600" dirty="0" err="1"/>
              <a:t>eg</a:t>
            </a:r>
            <a:r>
              <a:rPr lang="en-US" sz="1600" dirty="0"/>
              <a:t>: Open Days / Course Information. Institutions and contacts in the </a:t>
            </a:r>
            <a:r>
              <a:rPr lang="en-US" sz="1600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BM7 Guide HERE</a:t>
            </a:r>
            <a:endParaRPr lang="en-US" sz="1600" dirty="0"/>
          </a:p>
          <a:p>
            <a:endParaRPr lang="en-US" sz="1600" dirty="0"/>
          </a:p>
          <a:p>
            <a:r>
              <a:rPr lang="en-US" sz="1800" b="1" dirty="0">
                <a:solidFill>
                  <a:srgbClr val="00A8A8"/>
                </a:solidFill>
              </a:rPr>
              <a:t>Higher Education</a:t>
            </a:r>
          </a:p>
          <a:p>
            <a:endParaRPr lang="en-US" sz="1600" b="1" u="sng" dirty="0">
              <a:solidFill>
                <a:srgbClr val="00A8A8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Contact individual institutions to request hard copies of posters </a:t>
            </a:r>
            <a:r>
              <a:rPr lang="en-US" sz="1600" dirty="0" err="1"/>
              <a:t>eg</a:t>
            </a:r>
            <a:r>
              <a:rPr lang="en-US" sz="1600" dirty="0"/>
              <a:t>: Open Days / Course Information. Institutions and contacts in the </a:t>
            </a:r>
            <a:r>
              <a:rPr lang="en-US" sz="1600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BM7 Guide HERE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UK University League Poster - </a:t>
            </a:r>
            <a:r>
              <a:rPr lang="en-US" sz="1600" dirty="0"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Complete University Guide – </a:t>
            </a:r>
            <a:r>
              <a:rPr lang="en-US" sz="1600" dirty="0"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Application Journey Poster</a:t>
            </a:r>
            <a:endParaRPr lang="en-US" sz="1600" dirty="0"/>
          </a:p>
          <a:p>
            <a:endParaRPr lang="en-US" sz="1600" b="1" dirty="0">
              <a:solidFill>
                <a:srgbClr val="00A8A8"/>
              </a:solidFill>
            </a:endParaRPr>
          </a:p>
          <a:p>
            <a:r>
              <a:rPr lang="en-US" sz="1800" b="1" dirty="0">
                <a:solidFill>
                  <a:srgbClr val="00A8A8"/>
                </a:solidFill>
              </a:rPr>
              <a:t>NHS</a:t>
            </a:r>
          </a:p>
          <a:p>
            <a:r>
              <a:rPr lang="en-GB" sz="1600" dirty="0"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Download Posters | Health Careers</a:t>
            </a:r>
            <a:endParaRPr lang="en-GB" sz="1600" dirty="0"/>
          </a:p>
          <a:p>
            <a:r>
              <a:rPr lang="en-GB" sz="1600" dirty="0"/>
              <a:t>Order printed NHS Careers booklets and post cards – </a:t>
            </a:r>
            <a:r>
              <a:rPr lang="en-GB" sz="1600" dirty="0"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r>
              <a:rPr lang="en-GB" sz="1600" dirty="0"/>
              <a:t> or email: </a:t>
            </a:r>
            <a:r>
              <a:rPr lang="en-GB" sz="1600" b="0" i="0" u="sng" dirty="0">
                <a:effectLst/>
                <a:latin typeface="Frutiger W01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advice@healthcareers.nhs.uk</a:t>
            </a:r>
            <a:r>
              <a:rPr lang="en-GB" sz="1600" b="0" i="0" dirty="0">
                <a:effectLst/>
                <a:latin typeface="Frutiger W01"/>
              </a:rPr>
              <a:t> </a:t>
            </a:r>
            <a:endParaRPr lang="en-US" sz="1600" dirty="0"/>
          </a:p>
          <a:p>
            <a:endParaRPr lang="en-GB" sz="1400" b="1" dirty="0">
              <a:solidFill>
                <a:srgbClr val="00A8A8"/>
              </a:solidFill>
            </a:endParaRP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GB" sz="1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23D8AEF-A52D-40C4-A627-1143FB506A9A}"/>
              </a:ext>
            </a:extLst>
          </p:cNvPr>
          <p:cNvSpPr txBox="1"/>
          <p:nvPr/>
        </p:nvSpPr>
        <p:spPr>
          <a:xfrm>
            <a:off x="7618007" y="1223101"/>
            <a:ext cx="3976240" cy="5570756"/>
          </a:xfrm>
          <a:prstGeom prst="rect">
            <a:avLst/>
          </a:prstGeom>
          <a:ln cap="sq"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u="sng" dirty="0">
                <a:solidFill>
                  <a:srgbClr val="00A8A8"/>
                </a:solidFill>
              </a:rPr>
              <a:t>Apprenticeships / Traineeships / Supported Internships</a:t>
            </a:r>
          </a:p>
          <a:p>
            <a:endParaRPr lang="en-GB" sz="1400" b="1" u="sng" dirty="0">
              <a:solidFill>
                <a:srgbClr val="00A8A8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Amazing Apprenticeships – Subject Poster Bundle</a:t>
            </a:r>
            <a:endParaRPr lang="en-GB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  <a:hlinkClick r:id="rId14"/>
              </a:rPr>
              <a:t>Amazing Apprenticeships </a:t>
            </a:r>
            <a:r>
              <a:rPr lang="en-GB" sz="1600" dirty="0">
                <a:solidFill>
                  <a:schemeClr val="tx1"/>
                </a:solidFill>
              </a:rPr>
              <a:t>– 2022 Display pack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THINK BIG – Poster Bundle</a:t>
            </a: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Traineeships Poster</a:t>
            </a:r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Higher and Degree Level Apprenticeships</a:t>
            </a:r>
            <a:endParaRPr lang="en-US" sz="1600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GB" sz="1800" b="1" u="sng" dirty="0">
                <a:solidFill>
                  <a:srgbClr val="00A8A8"/>
                </a:solidFill>
              </a:rPr>
              <a:t>T-Levels</a:t>
            </a:r>
          </a:p>
          <a:p>
            <a:endParaRPr lang="en-GB" sz="1600" b="1" u="sng" dirty="0">
              <a:solidFill>
                <a:srgbClr val="00A8A8"/>
              </a:solidFill>
            </a:endParaRPr>
          </a:p>
          <a:p>
            <a:r>
              <a:rPr lang="en-GB" sz="1600" dirty="0"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 Level Poster Bundle</a:t>
            </a:r>
            <a:endParaRPr lang="en-GB" sz="1600" dirty="0"/>
          </a:p>
          <a:p>
            <a:endParaRPr lang="en-GB" sz="1600" dirty="0">
              <a:solidFill>
                <a:schemeClr val="tx1"/>
              </a:solidFill>
            </a:endParaRPr>
          </a:p>
          <a:p>
            <a:endParaRPr lang="en-GB" sz="700" dirty="0">
              <a:solidFill>
                <a:schemeClr val="tx1"/>
              </a:solidFill>
            </a:endParaRPr>
          </a:p>
          <a:p>
            <a:r>
              <a:rPr lang="en-US" sz="1800" b="1" u="sng" dirty="0">
                <a:solidFill>
                  <a:srgbClr val="00A8A8"/>
                </a:solidFill>
              </a:rPr>
              <a:t>Staff Room Posters</a:t>
            </a:r>
          </a:p>
          <a:p>
            <a:endParaRPr lang="en-US" sz="700" b="1" u="sng" dirty="0">
              <a:solidFill>
                <a:srgbClr val="00A8A8"/>
              </a:solidFill>
            </a:endParaRPr>
          </a:p>
          <a:p>
            <a:r>
              <a:rPr lang="en-US" sz="1600" u="sng" dirty="0"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Staff Room posters – Apprenticeships</a:t>
            </a:r>
            <a:endParaRPr lang="en-US" sz="1600" u="sng" dirty="0"/>
          </a:p>
          <a:p>
            <a:r>
              <a:rPr lang="en-US" sz="1600" dirty="0">
                <a:solidFill>
                  <a:schemeClr val="tx1"/>
                </a:solidFill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Same &amp; Different poster </a:t>
            </a:r>
            <a:r>
              <a:rPr lang="en-US" sz="1600" dirty="0"/>
              <a:t>– To help demonstrate career development for young people with SEND</a:t>
            </a:r>
            <a:endParaRPr lang="en-GB" sz="1600" dirty="0"/>
          </a:p>
          <a:p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2F1F3B0-78AB-CCD0-12A8-79D898373C65}"/>
              </a:ext>
            </a:extLst>
          </p:cNvPr>
          <p:cNvSpPr txBox="1"/>
          <p:nvPr/>
        </p:nvSpPr>
        <p:spPr>
          <a:xfrm>
            <a:off x="735806" y="588802"/>
            <a:ext cx="102489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n-US" sz="1400" b="1" i="0" dirty="0">
                <a:effectLst/>
                <a:cs typeface="Calibri" panose="020F0502020204030204" pitchFamily="34" charset="0"/>
              </a:rPr>
              <a:t>Posters are a great way to raise aspiration  (BM2) and </a:t>
            </a:r>
            <a:r>
              <a:rPr lang="en-US" sz="1400" b="1" i="0" dirty="0">
                <a:effectLst/>
              </a:rPr>
              <a:t>to encourage learners to explore some of the job ideas associated </a:t>
            </a:r>
          </a:p>
          <a:p>
            <a:pPr algn="ctr" fontAlgn="base"/>
            <a:r>
              <a:rPr lang="en-US" sz="1400" b="1" i="0" dirty="0">
                <a:effectLst/>
              </a:rPr>
              <a:t>with curriculum subjects (BM4)</a:t>
            </a:r>
          </a:p>
        </p:txBody>
      </p:sp>
    </p:spTree>
    <p:extLst>
      <p:ext uri="{BB962C8B-B14F-4D97-AF65-F5344CB8AC3E}">
        <p14:creationId xmlns:p14="http://schemas.microsoft.com/office/powerpoint/2010/main" val="285792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8C62A1FFD5DA4398386D6C96E4C238" ma:contentTypeVersion="12" ma:contentTypeDescription="Create a new document." ma:contentTypeScope="" ma:versionID="b9562243105828dfda3a9362aa8b5a98">
  <xsd:schema xmlns:xsd="http://www.w3.org/2001/XMLSchema" xmlns:xs="http://www.w3.org/2001/XMLSchema" xmlns:p="http://schemas.microsoft.com/office/2006/metadata/properties" xmlns:ns2="31f9aac1-47b4-418c-8942-cf18ed466032" xmlns:ns3="5f81ca7d-e5d6-4beb-8942-5e3107672fe8" targetNamespace="http://schemas.microsoft.com/office/2006/metadata/properties" ma:root="true" ma:fieldsID="624a0a4039e5b750b63dc5642406aa93" ns2:_="" ns3:_="">
    <xsd:import namespace="31f9aac1-47b4-418c-8942-cf18ed466032"/>
    <xsd:import namespace="5f81ca7d-e5d6-4beb-8942-5e3107672f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f9aac1-47b4-418c-8942-cf18ed4660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5baec11d-c73a-4c0b-be9b-b3f45a7f0e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81ca7d-e5d6-4beb-8942-5e3107672fe8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5b5b842c-b96a-4abe-bebf-7a4df83f4d13}" ma:internalName="TaxCatchAll" ma:showField="CatchAllData" ma:web="5f81ca7d-e5d6-4beb-8942-5e3107672f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1f9aac1-47b4-418c-8942-cf18ed466032">
      <Terms xmlns="http://schemas.microsoft.com/office/infopath/2007/PartnerControls"/>
    </lcf76f155ced4ddcb4097134ff3c332f>
    <TaxCatchAll xmlns="5f81ca7d-e5d6-4beb-8942-5e3107672fe8" xsi:nil="true"/>
  </documentManagement>
</p:properties>
</file>

<file path=customXml/itemProps1.xml><?xml version="1.0" encoding="utf-8"?>
<ds:datastoreItem xmlns:ds="http://schemas.openxmlformats.org/officeDocument/2006/customXml" ds:itemID="{AD02523D-EC0C-4C91-AE38-4F012194B322}"/>
</file>

<file path=customXml/itemProps2.xml><?xml version="1.0" encoding="utf-8"?>
<ds:datastoreItem xmlns:ds="http://schemas.openxmlformats.org/officeDocument/2006/customXml" ds:itemID="{1D50C3B2-804D-4B69-8557-55214BF7F712}"/>
</file>

<file path=customXml/itemProps3.xml><?xml version="1.0" encoding="utf-8"?>
<ds:datastoreItem xmlns:ds="http://schemas.openxmlformats.org/officeDocument/2006/customXml" ds:itemID="{7BF8F127-77E1-48FE-BB24-305C05357763}"/>
</file>

<file path=docProps/app.xml><?xml version="1.0" encoding="utf-8"?>
<Properties xmlns="http://schemas.openxmlformats.org/officeDocument/2006/extended-properties" xmlns:vt="http://schemas.openxmlformats.org/officeDocument/2006/docPropsVTypes">
  <TotalTime>1613</TotalTime>
  <Words>405</Words>
  <Application>Microsoft Office PowerPoint</Application>
  <PresentationFormat>Widescreen</PresentationFormat>
  <Paragraphs>90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Frutiger W01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BM6</dc:title>
  <dc:creator>Julie Jones</dc:creator>
  <cp:lastModifiedBy>Lesleyann Craig</cp:lastModifiedBy>
  <cp:revision>44</cp:revision>
  <dcterms:created xsi:type="dcterms:W3CDTF">2021-10-26T12:29:20Z</dcterms:created>
  <dcterms:modified xsi:type="dcterms:W3CDTF">2022-11-02T13:42:43Z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0x010100458C62A1FFD5DA4398386D6C96E4C238</vt:lpwstr>
  </property>
</Properties>
</file>