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350" r:id="rId5"/>
    <p:sldId id="284" r:id="rId6"/>
    <p:sldId id="349" r:id="rId7"/>
    <p:sldId id="285" r:id="rId8"/>
    <p:sldId id="286" r:id="rId9"/>
    <p:sldId id="352" r:id="rId10"/>
    <p:sldId id="291" r:id="rId11"/>
    <p:sldId id="318" r:id="rId12"/>
    <p:sldId id="257" r:id="rId13"/>
    <p:sldId id="330" r:id="rId14"/>
    <p:sldId id="331" r:id="rId15"/>
    <p:sldId id="332" r:id="rId16"/>
    <p:sldId id="333" r:id="rId17"/>
    <p:sldId id="334" r:id="rId18"/>
    <p:sldId id="335" r:id="rId19"/>
    <p:sldId id="336" r:id="rId20"/>
    <p:sldId id="337" r:id="rId21"/>
    <p:sldId id="338" r:id="rId22"/>
    <p:sldId id="339" r:id="rId23"/>
    <p:sldId id="340" r:id="rId24"/>
    <p:sldId id="341" r:id="rId25"/>
    <p:sldId id="342" r:id="rId26"/>
    <p:sldId id="343" r:id="rId27"/>
    <p:sldId id="344" r:id="rId28"/>
    <p:sldId id="345" r:id="rId29"/>
    <p:sldId id="34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A5B5"/>
    <a:srgbClr val="996633"/>
    <a:srgbClr val="996600"/>
    <a:srgbClr val="FFCC99"/>
    <a:srgbClr val="0066FF"/>
    <a:srgbClr val="6699FF"/>
    <a:srgbClr val="3153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6" autoAdjust="0"/>
    <p:restoredTop sz="80790" autoAdjust="0"/>
  </p:normalViewPr>
  <p:slideViewPr>
    <p:cSldViewPr snapToGrid="0">
      <p:cViewPr varScale="1">
        <p:scale>
          <a:sx n="53" d="100"/>
          <a:sy n="53" d="100"/>
        </p:scale>
        <p:origin x="1164" y="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E73259-A140-4872-801A-AEC222239AC0}" type="datetimeFigureOut">
              <a:rPr lang="en-GB" smtClean="0"/>
              <a:t>02/05/2023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3EA2BC-E6C1-4C22-88F5-8D4C8BCB126D}" type="slidenum">
              <a:rPr lang="en-GB" smtClean="0"/>
              <a:t>‹#›</a:t>
            </a:fld>
            <a:endParaRPr lang="en-GB"/>
          </a:p>
        </p:txBody>
      </p:sp>
    </p:spTree>
    <p:extLst>
      <p:ext uri="{BB962C8B-B14F-4D97-AF65-F5344CB8AC3E}">
        <p14:creationId xmlns:p14="http://schemas.microsoft.com/office/powerpoint/2010/main" val="3483621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000" dirty="0"/>
          </a:p>
        </p:txBody>
      </p:sp>
      <p:sp>
        <p:nvSpPr>
          <p:cNvPr id="4" name="Slide Number Placeholder 3"/>
          <p:cNvSpPr>
            <a:spLocks noGrp="1"/>
          </p:cNvSpPr>
          <p:nvPr>
            <p:ph type="sldNum" sz="quarter" idx="10"/>
          </p:nvPr>
        </p:nvSpPr>
        <p:spPr/>
        <p:txBody>
          <a:bodyPr/>
          <a:lstStyle/>
          <a:p>
            <a:fld id="{F75105D7-B004-47F4-B324-F21CA3DEE8FA}" type="slidenum">
              <a:rPr lang="en-GB" smtClean="0"/>
              <a:t>1</a:t>
            </a:fld>
            <a:endParaRPr lang="en-GB" dirty="0"/>
          </a:p>
        </p:txBody>
      </p:sp>
    </p:spTree>
    <p:extLst>
      <p:ext uri="{BB962C8B-B14F-4D97-AF65-F5344CB8AC3E}">
        <p14:creationId xmlns:p14="http://schemas.microsoft.com/office/powerpoint/2010/main" val="1075899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u="sng" dirty="0"/>
              <a:t>For a tree around 20m tall, the</a:t>
            </a:r>
            <a:r>
              <a:rPr lang="en-GB" b="1" i="0" u="sng" baseline="0" dirty="0"/>
              <a:t> roots only go 3m deep.</a:t>
            </a:r>
          </a:p>
          <a:p>
            <a:endParaRPr lang="en-GB" b="1" i="0" u="sng"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ysClr val="windowText" lastClr="000000"/>
                </a:solidFill>
              </a:rPr>
              <a:t>If too much of a tree’s RPA is encroached upon or taken away, for example during construction, then the tree will not be able to reach its full growth potential.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ysClr val="windowText" lastClr="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ysClr val="windowText" lastClr="000000"/>
                </a:solidFill>
              </a:rPr>
              <a:t>It is a very important role of a tree expert working on construction projects to protect the roots of existing trees and new trees on site, and to leave enough space for their roots.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ysClr val="windowText" lastClr="000000"/>
              </a:solidFill>
            </a:endParaRPr>
          </a:p>
          <a:p>
            <a:endParaRPr lang="en-GB" b="1" i="0" u="sng" dirty="0"/>
          </a:p>
          <a:p>
            <a:endParaRPr lang="en-GB" dirty="0"/>
          </a:p>
        </p:txBody>
      </p:sp>
      <p:sp>
        <p:nvSpPr>
          <p:cNvPr id="4" name="Slide Number Placeholder 3"/>
          <p:cNvSpPr>
            <a:spLocks noGrp="1"/>
          </p:cNvSpPr>
          <p:nvPr>
            <p:ph type="sldNum" sz="quarter" idx="10"/>
          </p:nvPr>
        </p:nvSpPr>
        <p:spPr/>
        <p:txBody>
          <a:bodyPr/>
          <a:lstStyle/>
          <a:p>
            <a:fld id="{BD3EA2BC-E6C1-4C22-88F5-8D4C8BCB126D}" type="slidenum">
              <a:rPr lang="en-GB" smtClean="0"/>
              <a:t>15</a:t>
            </a:fld>
            <a:endParaRPr lang="en-GB"/>
          </a:p>
        </p:txBody>
      </p:sp>
    </p:spTree>
    <p:extLst>
      <p:ext uri="{BB962C8B-B14F-4D97-AF65-F5344CB8AC3E}">
        <p14:creationId xmlns:p14="http://schemas.microsoft.com/office/powerpoint/2010/main" val="2614597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ANSWER</a:t>
            </a:r>
            <a:r>
              <a:rPr lang="en-GB" baseline="0" dirty="0"/>
              <a:t> – Measure the circumference of the tree’s trunk, then use Pi to calculate the diameter.</a:t>
            </a:r>
            <a:endParaRPr lang="en-GB" dirty="0"/>
          </a:p>
          <a:p>
            <a:endParaRPr lang="en-GB" dirty="0"/>
          </a:p>
        </p:txBody>
      </p:sp>
      <p:sp>
        <p:nvSpPr>
          <p:cNvPr id="4" name="Slide Number Placeholder 3"/>
          <p:cNvSpPr>
            <a:spLocks noGrp="1"/>
          </p:cNvSpPr>
          <p:nvPr>
            <p:ph type="sldNum" sz="quarter" idx="10"/>
          </p:nvPr>
        </p:nvSpPr>
        <p:spPr/>
        <p:txBody>
          <a:bodyPr/>
          <a:lstStyle/>
          <a:p>
            <a:fld id="{BD3EA2BC-E6C1-4C22-88F5-8D4C8BCB126D}" type="slidenum">
              <a:rPr lang="en-GB" smtClean="0"/>
              <a:t>17</a:t>
            </a:fld>
            <a:endParaRPr lang="en-GB"/>
          </a:p>
        </p:txBody>
      </p:sp>
    </p:spTree>
    <p:extLst>
      <p:ext uri="{BB962C8B-B14F-4D97-AF65-F5344CB8AC3E}">
        <p14:creationId xmlns:p14="http://schemas.microsoft.com/office/powerpoint/2010/main" val="623310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 via</a:t>
            </a:r>
            <a:r>
              <a:rPr lang="en-GB" baseline="0" dirty="0"/>
              <a:t> scenario – if you don’t know how much space a tree’s roots take up, and you want to work it out, this is how you do it.</a:t>
            </a:r>
            <a:endParaRPr lang="en-GB" dirty="0"/>
          </a:p>
        </p:txBody>
      </p:sp>
      <p:sp>
        <p:nvSpPr>
          <p:cNvPr id="4" name="Slide Number Placeholder 3"/>
          <p:cNvSpPr>
            <a:spLocks noGrp="1"/>
          </p:cNvSpPr>
          <p:nvPr>
            <p:ph type="sldNum" sz="quarter" idx="10"/>
          </p:nvPr>
        </p:nvSpPr>
        <p:spPr/>
        <p:txBody>
          <a:bodyPr/>
          <a:lstStyle/>
          <a:p>
            <a:fld id="{BD3EA2BC-E6C1-4C22-88F5-8D4C8BCB126D}" type="slidenum">
              <a:rPr lang="en-GB" smtClean="0"/>
              <a:t>18</a:t>
            </a:fld>
            <a:endParaRPr lang="en-GB"/>
          </a:p>
        </p:txBody>
      </p:sp>
    </p:spTree>
    <p:extLst>
      <p:ext uri="{BB962C8B-B14F-4D97-AF65-F5344CB8AC3E}">
        <p14:creationId xmlns:p14="http://schemas.microsoft.com/office/powerpoint/2010/main" val="94387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3EA2BC-E6C1-4C22-88F5-8D4C8BCB126D}" type="slidenum">
              <a:rPr lang="en-GB" smtClean="0"/>
              <a:t>19</a:t>
            </a:fld>
            <a:endParaRPr lang="en-GB"/>
          </a:p>
        </p:txBody>
      </p:sp>
    </p:spTree>
    <p:extLst>
      <p:ext uri="{BB962C8B-B14F-4D97-AF65-F5344CB8AC3E}">
        <p14:creationId xmlns:p14="http://schemas.microsoft.com/office/powerpoint/2010/main" val="2578841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Hand out worksheet</a:t>
            </a:r>
            <a:r>
              <a:rPr lang="en-GB" baseline="0" dirty="0"/>
              <a:t> + site plan</a:t>
            </a:r>
            <a:endParaRPr lang="en-GB" dirty="0"/>
          </a:p>
          <a:p>
            <a:endParaRPr lang="en-GB" dirty="0"/>
          </a:p>
        </p:txBody>
      </p:sp>
      <p:sp>
        <p:nvSpPr>
          <p:cNvPr id="4" name="Slide Number Placeholder 3"/>
          <p:cNvSpPr>
            <a:spLocks noGrp="1"/>
          </p:cNvSpPr>
          <p:nvPr>
            <p:ph type="sldNum" sz="quarter" idx="10"/>
          </p:nvPr>
        </p:nvSpPr>
        <p:spPr/>
        <p:txBody>
          <a:bodyPr/>
          <a:lstStyle/>
          <a:p>
            <a:fld id="{BD3EA2BC-E6C1-4C22-88F5-8D4C8BCB126D}" type="slidenum">
              <a:rPr lang="en-GB" smtClean="0"/>
              <a:t>20</a:t>
            </a:fld>
            <a:endParaRPr lang="en-GB"/>
          </a:p>
        </p:txBody>
      </p:sp>
    </p:spTree>
    <p:extLst>
      <p:ext uri="{BB962C8B-B14F-4D97-AF65-F5344CB8AC3E}">
        <p14:creationId xmlns:p14="http://schemas.microsoft.com/office/powerpoint/2010/main" val="1119385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3EA2BC-E6C1-4C22-88F5-8D4C8BCB126D}" type="slidenum">
              <a:rPr lang="en-GB" smtClean="0"/>
              <a:t>25</a:t>
            </a:fld>
            <a:endParaRPr lang="en-GB"/>
          </a:p>
        </p:txBody>
      </p:sp>
    </p:spTree>
    <p:extLst>
      <p:ext uri="{BB962C8B-B14F-4D97-AF65-F5344CB8AC3E}">
        <p14:creationId xmlns:p14="http://schemas.microsoft.com/office/powerpoint/2010/main" val="1957754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3EA2BC-E6C1-4C22-88F5-8D4C8BCB126D}" type="slidenum">
              <a:rPr lang="en-GB" smtClean="0"/>
              <a:t>26</a:t>
            </a:fld>
            <a:endParaRPr lang="en-GB"/>
          </a:p>
        </p:txBody>
      </p:sp>
    </p:spTree>
    <p:extLst>
      <p:ext uri="{BB962C8B-B14F-4D97-AF65-F5344CB8AC3E}">
        <p14:creationId xmlns:p14="http://schemas.microsoft.com/office/powerpoint/2010/main" val="3969606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p>
          <a:p>
            <a:pPr>
              <a:spcBef>
                <a:spcPct val="0"/>
              </a:spcBef>
            </a:pPr>
            <a:endParaRPr lang="en-GB"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4163467-C5F4-4BE4-AA7A-A0A1D9CBFC9C}" type="slidenum">
              <a:rPr lang="en-GB" altLang="en-US"/>
              <a:pPr/>
              <a:t>2</a:t>
            </a:fld>
            <a:endParaRPr lang="en-GB" altLang="en-US"/>
          </a:p>
        </p:txBody>
      </p:sp>
    </p:spTree>
    <p:extLst>
      <p:ext uri="{BB962C8B-B14F-4D97-AF65-F5344CB8AC3E}">
        <p14:creationId xmlns:p14="http://schemas.microsoft.com/office/powerpoint/2010/main" val="2764099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sz="1200" b="0" dirty="0">
                <a:solidFill>
                  <a:srgbClr val="00A7B5"/>
                </a:solidFill>
                <a:latin typeface="Museo Sans Cyrl 700" panose="02000000000000000000" pitchFamily="50" charset="0"/>
              </a:rPr>
              <a:t>What do we mean when we say “the Built Environment”?</a:t>
            </a:r>
            <a:endParaRPr lang="en-GB" altLang="en-US" sz="1200" dirty="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altLang="en-US" sz="1200" dirty="0"/>
              <a:t>If</a:t>
            </a:r>
            <a:r>
              <a:rPr lang="en-GB" altLang="en-US" sz="1200" baseline="0" dirty="0"/>
              <a:t> appropriate, encourage audience to raise hands and contribute ideas.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altLang="en-US" sz="1200" baseline="0" dirty="0"/>
              <a:t>Talk through ‘more obvious’ answers – buildings, schools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altLang="en-US" dirty="0"/>
              <a:t>Reveal definition and read it out.</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altLang="en-US" dirty="0"/>
              <a:t>Say ‘yes’, the obvious is true, but it’s also parks, stadiums, infrastructure, roads,</a:t>
            </a:r>
            <a:r>
              <a:rPr lang="en-GB" altLang="en-US" baseline="0" dirty="0"/>
              <a:t> rail etc.</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altLang="en-US" baseline="0" dirty="0"/>
              <a:t>Ask – “Is anyone thinking of going into a career in the built environment?”</a:t>
            </a:r>
          </a:p>
          <a:p>
            <a:pPr eaLnBrk="1" hangingPunct="1"/>
            <a:endParaRPr lang="en-GB" altLang="en-US" dirty="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0FDF388-5218-48E7-9414-82BB3FC7C3A2}" type="slidenum">
              <a:rPr lang="en-GB" altLang="en-US" smtClean="0"/>
              <a:pPr/>
              <a:t>4</a:t>
            </a:fld>
            <a:endParaRPr lang="en-GB" altLang="en-US"/>
          </a:p>
        </p:txBody>
      </p:sp>
    </p:spTree>
    <p:extLst>
      <p:ext uri="{BB962C8B-B14F-4D97-AF65-F5344CB8AC3E}">
        <p14:creationId xmlns:p14="http://schemas.microsoft.com/office/powerpoint/2010/main" val="3200307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242" rtl="0" eaLnBrk="1" fontAlgn="auto" latinLnBrk="0" hangingPunct="1">
              <a:lnSpc>
                <a:spcPct val="100000"/>
              </a:lnSpc>
              <a:spcBef>
                <a:spcPts val="0"/>
              </a:spcBef>
              <a:spcAft>
                <a:spcPts val="0"/>
              </a:spcAft>
              <a:buClrTx/>
              <a:buSzTx/>
              <a:buFontTx/>
              <a:buNone/>
              <a:tabLst/>
              <a:defRPr/>
            </a:pPr>
            <a:r>
              <a:rPr lang="en-GB" baseline="0" dirty="0"/>
              <a:t>“The first stage is </a:t>
            </a:r>
            <a:r>
              <a:rPr lang="en-GB" b="1" baseline="0" dirty="0"/>
              <a:t>preparation. </a:t>
            </a:r>
            <a:r>
              <a:rPr lang="en-GB" baseline="0" dirty="0"/>
              <a:t>This is about making sure the project is possible and can be done. This is through planning out what you would like to build, where, why and how much you have to spend.” </a:t>
            </a:r>
            <a:r>
              <a:rPr lang="en-GB" baseline="0" dirty="0">
                <a:solidFill>
                  <a:srgbClr val="FF0000"/>
                </a:solidFill>
              </a:rPr>
              <a:t>For example, the preparation for the project we just looked at – the Shard, was key.</a:t>
            </a:r>
          </a:p>
          <a:p>
            <a:pPr marL="0" marR="0" indent="0" algn="l" defTabSz="914242" rtl="0" eaLnBrk="1" fontAlgn="auto" latinLnBrk="0" hangingPunct="1">
              <a:lnSpc>
                <a:spcPct val="100000"/>
              </a:lnSpc>
              <a:spcBef>
                <a:spcPts val="0"/>
              </a:spcBef>
              <a:spcAft>
                <a:spcPts val="0"/>
              </a:spcAft>
              <a:buClrTx/>
              <a:buSzTx/>
              <a:buFontTx/>
              <a:buNone/>
              <a:tabLst/>
              <a:defRPr/>
            </a:pPr>
            <a:endParaRPr lang="en-GB" baseline="0" dirty="0"/>
          </a:p>
          <a:p>
            <a:r>
              <a:rPr lang="en-GB" dirty="0"/>
              <a:t>“The second stage is </a:t>
            </a:r>
            <a:r>
              <a:rPr lang="en-GB" b="1" dirty="0"/>
              <a:t>Design,</a:t>
            </a:r>
            <a:r>
              <a:rPr lang="en-GB" b="1" baseline="0" dirty="0"/>
              <a:t> </a:t>
            </a:r>
            <a:r>
              <a:rPr lang="en-GB" baseline="0" dirty="0"/>
              <a:t>m</a:t>
            </a:r>
            <a:r>
              <a:rPr lang="en-GB" dirty="0"/>
              <a:t>any jobs came into play during these very early stages, including Designers, Engineers, Quantity Surveyors and Project Managers. The design of the shard was unique:</a:t>
            </a:r>
          </a:p>
          <a:p>
            <a:endParaRPr lang="en-GB" dirty="0"/>
          </a:p>
          <a:p>
            <a:r>
              <a:rPr lang="en-GB" dirty="0"/>
              <a:t>What do you think a Project Manager does? </a:t>
            </a:r>
          </a:p>
          <a:p>
            <a:pPr lvl="1"/>
            <a:r>
              <a:rPr lang="en-GB" dirty="0"/>
              <a:t>Somebody who manages the whole team and makes sure everyone sticks to the plan for getting the project built.</a:t>
            </a:r>
          </a:p>
          <a:p>
            <a:endParaRPr lang="en-GB" dirty="0"/>
          </a:p>
          <a:p>
            <a:r>
              <a:rPr lang="en-GB" dirty="0"/>
              <a:t>How about an Engineer?”</a:t>
            </a:r>
          </a:p>
          <a:p>
            <a:endParaRPr lang="en-GB" dirty="0"/>
          </a:p>
          <a:p>
            <a:pPr marL="0" marR="0" lvl="0" indent="0" algn="l" defTabSz="914242" rtl="0" eaLnBrk="1" fontAlgn="auto" latinLnBrk="0" hangingPunct="1">
              <a:lnSpc>
                <a:spcPct val="100000"/>
              </a:lnSpc>
              <a:spcBef>
                <a:spcPts val="0"/>
              </a:spcBef>
              <a:spcAft>
                <a:spcPts val="0"/>
              </a:spcAft>
              <a:buClrTx/>
              <a:buSzTx/>
              <a:buFontTx/>
              <a:buNone/>
              <a:tabLst/>
              <a:defRPr/>
            </a:pPr>
            <a:r>
              <a:rPr lang="en-GB" dirty="0"/>
              <a:t>“Stage three,</a:t>
            </a:r>
            <a:r>
              <a:rPr lang="en-GB" baseline="0" dirty="0"/>
              <a:t> </a:t>
            </a:r>
            <a:r>
              <a:rPr lang="en-GB" b="1" baseline="0" dirty="0"/>
              <a:t>Construction</a:t>
            </a:r>
            <a:r>
              <a:rPr lang="en-GB" baseline="0" dirty="0"/>
              <a:t>. During this time it is all about getting ready to start the construction work. So many things can be done, including demolition to flatten the land and preparing for construction to start</a:t>
            </a:r>
            <a:r>
              <a:rPr lang="en-GB" dirty="0"/>
              <a:t>.” </a:t>
            </a:r>
            <a:r>
              <a:rPr lang="en-GB" baseline="0" dirty="0"/>
              <a:t> This was a very challenging part of the Shard project because… </a:t>
            </a:r>
            <a:r>
              <a:rPr lang="en-GB" dirty="0"/>
              <a:t>“After</a:t>
            </a:r>
            <a:r>
              <a:rPr lang="en-GB" baseline="0" dirty="0"/>
              <a:t> all the stages of planning n</a:t>
            </a:r>
            <a:r>
              <a:rPr lang="en-GB" dirty="0"/>
              <a:t>ow we’re on to stage four,</a:t>
            </a:r>
            <a:r>
              <a:rPr lang="en-GB" baseline="0" dirty="0"/>
              <a:t> </a:t>
            </a:r>
            <a:r>
              <a:rPr lang="en-GB" b="1" dirty="0"/>
              <a:t>construction!</a:t>
            </a:r>
            <a:r>
              <a:rPr lang="en-GB" dirty="0"/>
              <a:t> This is where all the hard work and number of roles come together.</a:t>
            </a:r>
            <a:r>
              <a:rPr lang="en-GB" baseline="0" dirty="0"/>
              <a:t>”</a:t>
            </a:r>
          </a:p>
          <a:p>
            <a:pPr marL="0" marR="0" lvl="0" indent="0" algn="l" defTabSz="914242"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242" rtl="0" eaLnBrk="1" fontAlgn="auto" latinLnBrk="0" hangingPunct="1">
              <a:lnSpc>
                <a:spcPct val="100000"/>
              </a:lnSpc>
              <a:spcBef>
                <a:spcPts val="0"/>
              </a:spcBef>
              <a:spcAft>
                <a:spcPts val="0"/>
              </a:spcAft>
              <a:buClrTx/>
              <a:buSzTx/>
              <a:buFontTx/>
              <a:buNone/>
              <a:tabLst/>
              <a:defRPr/>
            </a:pPr>
            <a:r>
              <a:rPr lang="en-GB" dirty="0"/>
              <a:t>“And lastly stage five</a:t>
            </a:r>
            <a:r>
              <a:rPr lang="en-GB" baseline="0" dirty="0"/>
              <a:t>, </a:t>
            </a:r>
            <a:r>
              <a:rPr lang="en-GB" b="1" baseline="0" dirty="0"/>
              <a:t>Handover and in use</a:t>
            </a:r>
            <a:r>
              <a:rPr lang="en-GB" b="0" baseline="0" dirty="0"/>
              <a:t>- </a:t>
            </a:r>
            <a:r>
              <a:rPr lang="en-GB" b="1" baseline="0" dirty="0"/>
              <a:t> </a:t>
            </a:r>
            <a:r>
              <a:rPr lang="en-GB" baseline="0" dirty="0"/>
              <a:t>this is where the finished project is given back to the client.” Management of the facility.</a:t>
            </a:r>
            <a:endParaRPr lang="en-GB" dirty="0"/>
          </a:p>
          <a:p>
            <a:pPr eaLnBrk="1" hangingPunct="1"/>
            <a:endParaRPr lang="en-GB" altLang="en-US" dirty="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0FDF388-5218-48E7-9414-82BB3FC7C3A2}" type="slidenum">
              <a:rPr lang="en-GB" altLang="en-US" smtClean="0"/>
              <a:pPr/>
              <a:t>5</a:t>
            </a:fld>
            <a:endParaRPr lang="en-GB" altLang="en-US"/>
          </a:p>
        </p:txBody>
      </p:sp>
    </p:spTree>
    <p:extLst>
      <p:ext uri="{BB962C8B-B14F-4D97-AF65-F5344CB8AC3E}">
        <p14:creationId xmlns:p14="http://schemas.microsoft.com/office/powerpoint/2010/main" val="3901586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b="1" dirty="0">
                <a:solidFill>
                  <a:srgbClr val="00A7B5"/>
                </a:solidFill>
                <a:latin typeface="Museo Sans Cyrl 700" panose="02000000000000000000" pitchFamily="50" charset="0"/>
              </a:rPr>
              <a:t>Talking Slide</a:t>
            </a:r>
          </a:p>
          <a:p>
            <a:r>
              <a:rPr lang="en-GB" dirty="0"/>
              <a:t>And how we go about constructing this new breed of building will also be very different:</a:t>
            </a:r>
          </a:p>
          <a:p>
            <a:r>
              <a:rPr lang="en-GB" dirty="0"/>
              <a:t>Robots will help build these blocks in factories as well as on site using 3d printing. </a:t>
            </a:r>
          </a:p>
          <a:p>
            <a:r>
              <a:rPr lang="en-GB" dirty="0"/>
              <a:t>We already use robots to go where humans cannot: they are used for tearing down old nuclear facilities and checking for cracks inside pipes.</a:t>
            </a:r>
            <a:endParaRPr lang="en-US" dirty="0"/>
          </a:p>
          <a:p>
            <a:r>
              <a:rPr lang="en-GB" dirty="0">
                <a:solidFill>
                  <a:srgbClr val="FFFFFF"/>
                </a:solidFill>
              </a:rPr>
              <a:t>Virtual reality headsets will let people walk around the building before it’s even built.</a:t>
            </a:r>
            <a:endParaRPr lang="en-GB" dirty="0"/>
          </a:p>
          <a:p>
            <a:r>
              <a:rPr lang="en-GB" dirty="0"/>
              <a:t>Most of a building will be built off-site in factories, and then assembled in large chunks on site.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Self-driving vehicles will deliver materials to site.</a:t>
            </a:r>
            <a:endParaRPr lang="en-GB"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We’ll use drones to survey hard-to-reach places. </a:t>
            </a:r>
            <a:endParaRPr lang="en-GB" dirty="0">
              <a:cs typeface="Calibri"/>
            </a:endParaRPr>
          </a:p>
          <a:p>
            <a:endParaRPr lang="en-GB" dirty="0">
              <a:solidFill>
                <a:srgbClr val="FFFFFF"/>
              </a:solidFill>
            </a:endParaRPr>
          </a:p>
          <a:p>
            <a:endParaRPr lang="en-GB" dirty="0"/>
          </a:p>
          <a:p>
            <a:r>
              <a:rPr lang="en-GB" dirty="0"/>
              <a:t>People predict in the far-off future we will send robots to habitable planets ahead of humans so that they can build liveable facilities before we arrive. </a:t>
            </a:r>
            <a:endParaRPr lang="en-GB" dirty="0">
              <a:cs typeface="Calibri"/>
            </a:endParaRPr>
          </a:p>
          <a:p>
            <a:endParaRPr lang="en-GB" dirty="0">
              <a:cs typeface="Calibri"/>
            </a:endParaRPr>
          </a:p>
          <a:p>
            <a:r>
              <a:rPr lang="en-GB" dirty="0">
                <a:solidFill>
                  <a:srgbClr val="FFFFFF"/>
                </a:solidFill>
              </a:rPr>
              <a:t>And we need young people to design this new breed of building, manage the self-driving vehicles, develop these smart materials and technologies, and operate the robots and drones.</a:t>
            </a:r>
          </a:p>
          <a:p>
            <a:r>
              <a:rPr lang="en-GB" dirty="0">
                <a:solidFill>
                  <a:srgbClr val="FFFFFF"/>
                </a:solidFill>
              </a:rPr>
              <a:t>Construction is changing, and you have the opportunity to help shape its future.</a:t>
            </a:r>
          </a:p>
          <a:p>
            <a:endParaRPr lang="en-GB" dirty="0">
              <a:cs typeface="Calibri"/>
            </a:endParaRPr>
          </a:p>
          <a:p>
            <a:r>
              <a:rPr lang="en-GB" dirty="0">
                <a:cs typeface="Calibri"/>
              </a:rPr>
              <a:t>Denise </a:t>
            </a:r>
            <a:r>
              <a:rPr lang="en-GB" dirty="0" err="1">
                <a:cs typeface="Calibri"/>
              </a:rPr>
              <a:t>Chevin</a:t>
            </a:r>
            <a:endParaRPr lang="en-GB" dirty="0">
              <a:cs typeface="Calibri"/>
            </a:endParaRPr>
          </a:p>
          <a:p>
            <a:r>
              <a:rPr lang="en-GB" dirty="0">
                <a:cs typeface="Calibri"/>
              </a:rPr>
              <a:t>Editor</a:t>
            </a:r>
          </a:p>
          <a:p>
            <a:r>
              <a:rPr lang="en-GB" dirty="0">
                <a:cs typeface="Calibri"/>
              </a:rPr>
              <a:t>020 7490 5595</a:t>
            </a:r>
          </a:p>
          <a:p>
            <a:r>
              <a:rPr lang="en-GB" dirty="0">
                <a:cs typeface="Calibri"/>
              </a:rPr>
              <a:t>denise@atompublishing.co.uk</a:t>
            </a:r>
          </a:p>
          <a:p>
            <a:endParaRPr lang="en-GB" dirty="0">
              <a:cs typeface="Calibri"/>
            </a:endParaRPr>
          </a:p>
        </p:txBody>
      </p:sp>
      <p:sp>
        <p:nvSpPr>
          <p:cNvPr id="4" name="Slide Number Placeholder 3"/>
          <p:cNvSpPr>
            <a:spLocks noGrp="1"/>
          </p:cNvSpPr>
          <p:nvPr>
            <p:ph type="sldNum" sz="quarter" idx="10"/>
          </p:nvPr>
        </p:nvSpPr>
        <p:spPr/>
        <p:txBody>
          <a:bodyPr/>
          <a:lstStyle/>
          <a:p>
            <a:fld id="{5C016D06-8064-4B53-BF57-56C46BBA2555}" type="slidenum">
              <a:rPr lang="en-GB" smtClean="0"/>
              <a:t>6</a:t>
            </a:fld>
            <a:endParaRPr lang="en-GB"/>
          </a:p>
        </p:txBody>
      </p:sp>
    </p:spTree>
    <p:extLst>
      <p:ext uri="{BB962C8B-B14F-4D97-AF65-F5344CB8AC3E}">
        <p14:creationId xmlns:p14="http://schemas.microsoft.com/office/powerpoint/2010/main" val="3801299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dirty="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0FDF388-5218-48E7-9414-82BB3FC7C3A2}" type="slidenum">
              <a:rPr lang="en-GB" altLang="en-US" smtClean="0"/>
              <a:pPr/>
              <a:t>7</a:t>
            </a:fld>
            <a:endParaRPr lang="en-GB" altLang="en-US"/>
          </a:p>
        </p:txBody>
      </p:sp>
    </p:spTree>
    <p:extLst>
      <p:ext uri="{BB962C8B-B14F-4D97-AF65-F5344CB8AC3E}">
        <p14:creationId xmlns:p14="http://schemas.microsoft.com/office/powerpoint/2010/main" val="2495259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a:t>
            </a:r>
            <a:r>
              <a:rPr lang="en-US" baseline="0" dirty="0"/>
              <a:t> to set the scene on importance of trees and relationship to construction:</a:t>
            </a:r>
          </a:p>
          <a:p>
            <a:endParaRPr lang="en-US" baseline="0" dirty="0"/>
          </a:p>
          <a:p>
            <a:pPr marL="171450" indent="-171450">
              <a:buFont typeface="Arial" panose="020B0604020202020204" pitchFamily="34" charset="0"/>
              <a:buChar char="•"/>
            </a:pPr>
            <a:r>
              <a:rPr lang="en-US" b="1" u="sng" baseline="0" dirty="0">
                <a:solidFill>
                  <a:srgbClr val="FFC000"/>
                </a:solidFill>
              </a:rPr>
              <a:t>Have you walked past a tree on your way in today?</a:t>
            </a:r>
          </a:p>
          <a:p>
            <a:pPr marL="171450" indent="-171450">
              <a:buFont typeface="Arial" panose="020B0604020202020204" pitchFamily="34" charset="0"/>
              <a:buChar char="•"/>
            </a:pPr>
            <a:endParaRPr lang="en-US" b="1" u="sng" baseline="0" dirty="0">
              <a:solidFill>
                <a:srgbClr val="FFC000"/>
              </a:solidFill>
            </a:endParaRPr>
          </a:p>
          <a:p>
            <a:pPr marL="171450" indent="-171450">
              <a:buFont typeface="Arial" panose="020B0604020202020204" pitchFamily="34" charset="0"/>
              <a:buChar char="•"/>
            </a:pPr>
            <a:r>
              <a:rPr lang="en-US" baseline="0" dirty="0"/>
              <a:t>Original Heygate Estate (demolished 2012) – you can see that the estate contained many trees. In total, there were 406 mature trees in Heygate. </a:t>
            </a:r>
          </a:p>
          <a:p>
            <a:pPr marL="171450" indent="-171450">
              <a:buFont typeface="Arial" panose="020B0604020202020204" pitchFamily="34" charset="0"/>
              <a:buChar char="•"/>
            </a:pPr>
            <a:r>
              <a:rPr lang="en-US" baseline="0" dirty="0"/>
              <a:t>At the start of the redevelopment process, the developer considered felling (chop down) all of the trees, but following engagement with local residents (who love the trees), they agreed to keep 123 of the original mature trees, and plant as many trees as they felled on the site. </a:t>
            </a:r>
          </a:p>
          <a:p>
            <a:pPr marL="171450" indent="-171450">
              <a:buFont typeface="Arial" panose="020B0604020202020204" pitchFamily="34" charset="0"/>
              <a:buChar char="•"/>
            </a:pPr>
            <a:r>
              <a:rPr lang="en-US" baseline="0" dirty="0"/>
              <a:t>The developer has planted 900 new trees away from the site in </a:t>
            </a:r>
            <a:r>
              <a:rPr lang="en-US" baseline="0" dirty="0" err="1"/>
              <a:t>Southwark</a:t>
            </a:r>
            <a:r>
              <a:rPr lang="en-US" baseline="0" dirty="0"/>
              <a:t>.</a:t>
            </a:r>
          </a:p>
          <a:p>
            <a:pPr marL="171450" indent="-171450">
              <a:buFont typeface="Arial" panose="020B0604020202020204" pitchFamily="34" charset="0"/>
              <a:buChar char="•"/>
            </a:pPr>
            <a:r>
              <a:rPr lang="en-US" baseline="0" dirty="0"/>
              <a:t>Why did local residents want to keep trees in their area?</a:t>
            </a:r>
          </a:p>
          <a:p>
            <a:pPr marL="171450" indent="-171450">
              <a:buFont typeface="Arial" panose="020B0604020202020204" pitchFamily="34" charset="0"/>
              <a:buChar char="•"/>
            </a:pPr>
            <a:r>
              <a:rPr lang="en-US" baseline="0" dirty="0"/>
              <a:t>What benefits do trees bring us and why is it important to keep them around?</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We will explore these questions on the next slide.</a:t>
            </a:r>
          </a:p>
        </p:txBody>
      </p:sp>
      <p:sp>
        <p:nvSpPr>
          <p:cNvPr id="4" name="Slide Number Placeholder 3"/>
          <p:cNvSpPr>
            <a:spLocks noGrp="1"/>
          </p:cNvSpPr>
          <p:nvPr>
            <p:ph type="sldNum" sz="quarter" idx="10"/>
          </p:nvPr>
        </p:nvSpPr>
        <p:spPr/>
        <p:txBody>
          <a:bodyPr/>
          <a:lstStyle/>
          <a:p>
            <a:fld id="{38794FA8-89C7-5D4B-AACB-A5435D68E7DF}" type="slidenum">
              <a:rPr lang="en-US" smtClean="0"/>
              <a:t>9</a:t>
            </a:fld>
            <a:endParaRPr lang="en-US"/>
          </a:p>
        </p:txBody>
      </p:sp>
    </p:spTree>
    <p:extLst>
      <p:ext uri="{BB962C8B-B14F-4D97-AF65-F5344CB8AC3E}">
        <p14:creationId xmlns:p14="http://schemas.microsoft.com/office/powerpoint/2010/main" val="2134560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3EA2BC-E6C1-4C22-88F5-8D4C8BCB126D}" type="slidenum">
              <a:rPr lang="en-GB" smtClean="0"/>
              <a:t>10</a:t>
            </a:fld>
            <a:endParaRPr lang="en-GB"/>
          </a:p>
        </p:txBody>
      </p:sp>
    </p:spTree>
    <p:extLst>
      <p:ext uri="{BB962C8B-B14F-4D97-AF65-F5344CB8AC3E}">
        <p14:creationId xmlns:p14="http://schemas.microsoft.com/office/powerpoint/2010/main" val="2840012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Who knows</a:t>
            </a:r>
            <a:r>
              <a:rPr lang="en-GB" baseline="0" dirty="0"/>
              <a:t> French? Un </a:t>
            </a:r>
            <a:r>
              <a:rPr lang="en-GB" baseline="0" dirty="0" err="1"/>
              <a:t>arbre</a:t>
            </a:r>
            <a:r>
              <a:rPr lang="en-GB" baseline="0" dirty="0"/>
              <a:t> – tree</a:t>
            </a:r>
          </a:p>
          <a:p>
            <a:endParaRPr lang="en-GB" baseline="0" dirty="0"/>
          </a:p>
          <a:p>
            <a:r>
              <a:rPr lang="en-GB" baseline="0" dirty="0"/>
              <a:t>Or Spanish? Un </a:t>
            </a:r>
            <a:r>
              <a:rPr lang="en-GB" baseline="0" dirty="0" err="1"/>
              <a:t>árbol</a:t>
            </a:r>
            <a:r>
              <a:rPr lang="en-GB" baseline="0" dirty="0"/>
              <a:t> – tree</a:t>
            </a:r>
          </a:p>
          <a:p>
            <a:endParaRPr lang="en-GB" baseline="0" dirty="0"/>
          </a:p>
          <a:p>
            <a:r>
              <a:rPr lang="en-GB" baseline="0" dirty="0"/>
              <a:t>Comes from Latin - </a:t>
            </a:r>
            <a:r>
              <a:rPr lang="en-GB" baseline="0" dirty="0" err="1"/>
              <a:t>arbor</a:t>
            </a:r>
            <a:endParaRPr lang="en-GB" baseline="0" dirty="0"/>
          </a:p>
          <a:p>
            <a:endParaRPr lang="en-GB" dirty="0"/>
          </a:p>
        </p:txBody>
      </p:sp>
      <p:sp>
        <p:nvSpPr>
          <p:cNvPr id="4" name="Slide Number Placeholder 3"/>
          <p:cNvSpPr>
            <a:spLocks noGrp="1"/>
          </p:cNvSpPr>
          <p:nvPr>
            <p:ph type="sldNum" sz="quarter" idx="10"/>
          </p:nvPr>
        </p:nvSpPr>
        <p:spPr/>
        <p:txBody>
          <a:bodyPr/>
          <a:lstStyle/>
          <a:p>
            <a:fld id="{BD3EA2BC-E6C1-4C22-88F5-8D4C8BCB126D}" type="slidenum">
              <a:rPr lang="en-GB" smtClean="0"/>
              <a:t>14</a:t>
            </a:fld>
            <a:endParaRPr lang="en-GB"/>
          </a:p>
        </p:txBody>
      </p:sp>
    </p:spTree>
    <p:extLst>
      <p:ext uri="{BB962C8B-B14F-4D97-AF65-F5344CB8AC3E}">
        <p14:creationId xmlns:p14="http://schemas.microsoft.com/office/powerpoint/2010/main" val="946487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0D30F85-80A9-40DF-A8B9-DF9EBE02CC3F}" type="datetimeFigureOut">
              <a:rPr lang="en-GB" smtClean="0"/>
              <a:t>02/05/2023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3ED39C-A07A-4E88-B041-5A6FA1E00404}" type="slidenum">
              <a:rPr lang="en-GB" smtClean="0"/>
              <a:t>‹#›</a:t>
            </a:fld>
            <a:endParaRPr lang="en-GB"/>
          </a:p>
        </p:txBody>
      </p:sp>
    </p:spTree>
    <p:extLst>
      <p:ext uri="{BB962C8B-B14F-4D97-AF65-F5344CB8AC3E}">
        <p14:creationId xmlns:p14="http://schemas.microsoft.com/office/powerpoint/2010/main" val="533911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0D30F85-80A9-40DF-A8B9-DF9EBE02CC3F}" type="datetimeFigureOut">
              <a:rPr lang="en-GB" smtClean="0"/>
              <a:t>02/05/2023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3ED39C-A07A-4E88-B041-5A6FA1E00404}" type="slidenum">
              <a:rPr lang="en-GB" smtClean="0"/>
              <a:t>‹#›</a:t>
            </a:fld>
            <a:endParaRPr lang="en-GB"/>
          </a:p>
        </p:txBody>
      </p:sp>
    </p:spTree>
    <p:extLst>
      <p:ext uri="{BB962C8B-B14F-4D97-AF65-F5344CB8AC3E}">
        <p14:creationId xmlns:p14="http://schemas.microsoft.com/office/powerpoint/2010/main" val="1740519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0D30F85-80A9-40DF-A8B9-DF9EBE02CC3F}" type="datetimeFigureOut">
              <a:rPr lang="en-GB" smtClean="0"/>
              <a:t>02/05/2023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3ED39C-A07A-4E88-B041-5A6FA1E00404}" type="slidenum">
              <a:rPr lang="en-GB" smtClean="0"/>
              <a:t>‹#›</a:t>
            </a:fld>
            <a:endParaRPr lang="en-GB"/>
          </a:p>
        </p:txBody>
      </p:sp>
    </p:spTree>
    <p:extLst>
      <p:ext uri="{BB962C8B-B14F-4D97-AF65-F5344CB8AC3E}">
        <p14:creationId xmlns:p14="http://schemas.microsoft.com/office/powerpoint/2010/main" val="1673668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Double column layout">
    <p:spTree>
      <p:nvGrpSpPr>
        <p:cNvPr id="1" name=""/>
        <p:cNvGrpSpPr/>
        <p:nvPr/>
      </p:nvGrpSpPr>
      <p:grpSpPr>
        <a:xfrm>
          <a:off x="0" y="0"/>
          <a:ext cx="0" cy="0"/>
          <a:chOff x="0" y="0"/>
          <a:chExt cx="0" cy="0"/>
        </a:xfrm>
      </p:grpSpPr>
      <p:sp>
        <p:nvSpPr>
          <p:cNvPr id="3" name="Content Placeholder 3"/>
          <p:cNvSpPr>
            <a:spLocks noGrp="1"/>
          </p:cNvSpPr>
          <p:nvPr>
            <p:ph sz="quarter" idx="10"/>
          </p:nvPr>
        </p:nvSpPr>
        <p:spPr>
          <a:xfrm>
            <a:off x="334433" y="1411818"/>
            <a:ext cx="5472000" cy="50905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3"/>
          <p:cNvSpPr>
            <a:spLocks noGrp="1"/>
          </p:cNvSpPr>
          <p:nvPr>
            <p:ph sz="quarter" idx="11"/>
          </p:nvPr>
        </p:nvSpPr>
        <p:spPr>
          <a:xfrm>
            <a:off x="6390443" y="1411818"/>
            <a:ext cx="5472000" cy="50905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734465" y="6576600"/>
            <a:ext cx="3119968" cy="260648"/>
          </a:xfrm>
          <a:prstGeom prst="rect">
            <a:avLst/>
          </a:prstGeom>
        </p:spPr>
        <p:txBody>
          <a:bodyPr vert="horz" lIns="91440" tIns="45720" rIns="0" bIns="45720" rtlCol="0" anchor="ctr"/>
          <a:lstStyle>
            <a:lvl1pPr algn="r">
              <a:defRPr sz="1200">
                <a:solidFill>
                  <a:schemeClr val="tx1">
                    <a:lumMod val="65000"/>
                    <a:lumOff val="35000"/>
                  </a:schemeClr>
                </a:solidFill>
                <a:latin typeface="Arial" pitchFamily="34" charset="0"/>
                <a:cs typeface="Arial" pitchFamily="34" charset="0"/>
              </a:defRPr>
            </a:lvl1pPr>
          </a:lstStyle>
          <a:p>
            <a:fld id="{01C55ABB-8CD5-49AB-9246-32EDBD798E71}" type="slidenum">
              <a:rPr lang="en-GB" smtClean="0">
                <a:solidFill>
                  <a:srgbClr val="000000">
                    <a:lumMod val="65000"/>
                    <a:lumOff val="35000"/>
                  </a:srgbClr>
                </a:solidFill>
              </a:rPr>
              <a:pPr/>
              <a:t>‹#›</a:t>
            </a:fld>
            <a:endParaRPr lang="en-GB">
              <a:solidFill>
                <a:srgbClr val="000000">
                  <a:lumMod val="65000"/>
                  <a:lumOff val="35000"/>
                </a:srgbClr>
              </a:solidFill>
            </a:endParaRPr>
          </a:p>
        </p:txBody>
      </p:sp>
    </p:spTree>
    <p:extLst>
      <p:ext uri="{BB962C8B-B14F-4D97-AF65-F5344CB8AC3E}">
        <p14:creationId xmlns:p14="http://schemas.microsoft.com/office/powerpoint/2010/main" val="3322454282"/>
      </p:ext>
    </p:extLst>
  </p:cSld>
  <p:clrMapOvr>
    <a:masterClrMapping/>
  </p:clrMapOvr>
  <p:extLst>
    <p:ext uri="{DCECCB84-F9BA-43D5-87BE-67443E8EF086}">
      <p15:sldGuideLst xmlns:p15="http://schemas.microsoft.com/office/powerpoint/2012/main">
        <p15:guide id="1" pos="2880">
          <p15:clr>
            <a:srgbClr val="FBAE40"/>
          </p15:clr>
        </p15:guide>
        <p15:guide id="2" pos="3016">
          <p15:clr>
            <a:srgbClr val="FBAE40"/>
          </p15:clr>
        </p15:guide>
        <p15:guide id="3" pos="274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0D30F85-80A9-40DF-A8B9-DF9EBE02CC3F}" type="datetimeFigureOut">
              <a:rPr lang="en-GB" smtClean="0"/>
              <a:t>02/05/2023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3ED39C-A07A-4E88-B041-5A6FA1E00404}" type="slidenum">
              <a:rPr lang="en-GB" smtClean="0"/>
              <a:t>‹#›</a:t>
            </a:fld>
            <a:endParaRPr lang="en-GB"/>
          </a:p>
        </p:txBody>
      </p:sp>
    </p:spTree>
    <p:extLst>
      <p:ext uri="{BB962C8B-B14F-4D97-AF65-F5344CB8AC3E}">
        <p14:creationId xmlns:p14="http://schemas.microsoft.com/office/powerpoint/2010/main" val="2565548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D30F85-80A9-40DF-A8B9-DF9EBE02CC3F}" type="datetimeFigureOut">
              <a:rPr lang="en-GB" smtClean="0"/>
              <a:t>02/05/2023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3ED39C-A07A-4E88-B041-5A6FA1E00404}" type="slidenum">
              <a:rPr lang="en-GB" smtClean="0"/>
              <a:t>‹#›</a:t>
            </a:fld>
            <a:endParaRPr lang="en-GB"/>
          </a:p>
        </p:txBody>
      </p:sp>
    </p:spTree>
    <p:extLst>
      <p:ext uri="{BB962C8B-B14F-4D97-AF65-F5344CB8AC3E}">
        <p14:creationId xmlns:p14="http://schemas.microsoft.com/office/powerpoint/2010/main" val="2467905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0D30F85-80A9-40DF-A8B9-DF9EBE02CC3F}" type="datetimeFigureOut">
              <a:rPr lang="en-GB" smtClean="0"/>
              <a:t>02/05/2023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3ED39C-A07A-4E88-B041-5A6FA1E00404}" type="slidenum">
              <a:rPr lang="en-GB" smtClean="0"/>
              <a:t>‹#›</a:t>
            </a:fld>
            <a:endParaRPr lang="en-GB"/>
          </a:p>
        </p:txBody>
      </p:sp>
    </p:spTree>
    <p:extLst>
      <p:ext uri="{BB962C8B-B14F-4D97-AF65-F5344CB8AC3E}">
        <p14:creationId xmlns:p14="http://schemas.microsoft.com/office/powerpoint/2010/main" val="1087331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0D30F85-80A9-40DF-A8B9-DF9EBE02CC3F}" type="datetimeFigureOut">
              <a:rPr lang="en-GB" smtClean="0"/>
              <a:t>02/05/2023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D3ED39C-A07A-4E88-B041-5A6FA1E00404}" type="slidenum">
              <a:rPr lang="en-GB" smtClean="0"/>
              <a:t>‹#›</a:t>
            </a:fld>
            <a:endParaRPr lang="en-GB"/>
          </a:p>
        </p:txBody>
      </p:sp>
    </p:spTree>
    <p:extLst>
      <p:ext uri="{BB962C8B-B14F-4D97-AF65-F5344CB8AC3E}">
        <p14:creationId xmlns:p14="http://schemas.microsoft.com/office/powerpoint/2010/main" val="3811692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0D30F85-80A9-40DF-A8B9-DF9EBE02CC3F}" type="datetimeFigureOut">
              <a:rPr lang="en-GB" smtClean="0"/>
              <a:t>02/05/2023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D3ED39C-A07A-4E88-B041-5A6FA1E00404}" type="slidenum">
              <a:rPr lang="en-GB" smtClean="0"/>
              <a:t>‹#›</a:t>
            </a:fld>
            <a:endParaRPr lang="en-GB"/>
          </a:p>
        </p:txBody>
      </p:sp>
    </p:spTree>
    <p:extLst>
      <p:ext uri="{BB962C8B-B14F-4D97-AF65-F5344CB8AC3E}">
        <p14:creationId xmlns:p14="http://schemas.microsoft.com/office/powerpoint/2010/main" val="400813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D30F85-80A9-40DF-A8B9-DF9EBE02CC3F}" type="datetimeFigureOut">
              <a:rPr lang="en-GB" smtClean="0"/>
              <a:t>02/05/2023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D3ED39C-A07A-4E88-B041-5A6FA1E00404}" type="slidenum">
              <a:rPr lang="en-GB" smtClean="0"/>
              <a:t>‹#›</a:t>
            </a:fld>
            <a:endParaRPr lang="en-GB"/>
          </a:p>
        </p:txBody>
      </p:sp>
    </p:spTree>
    <p:extLst>
      <p:ext uri="{BB962C8B-B14F-4D97-AF65-F5344CB8AC3E}">
        <p14:creationId xmlns:p14="http://schemas.microsoft.com/office/powerpoint/2010/main" val="3870657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D30F85-80A9-40DF-A8B9-DF9EBE02CC3F}" type="datetimeFigureOut">
              <a:rPr lang="en-GB" smtClean="0"/>
              <a:t>02/05/2023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3ED39C-A07A-4E88-B041-5A6FA1E00404}" type="slidenum">
              <a:rPr lang="en-GB" smtClean="0"/>
              <a:t>‹#›</a:t>
            </a:fld>
            <a:endParaRPr lang="en-GB"/>
          </a:p>
        </p:txBody>
      </p:sp>
    </p:spTree>
    <p:extLst>
      <p:ext uri="{BB962C8B-B14F-4D97-AF65-F5344CB8AC3E}">
        <p14:creationId xmlns:p14="http://schemas.microsoft.com/office/powerpoint/2010/main" val="1597579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D30F85-80A9-40DF-A8B9-DF9EBE02CC3F}" type="datetimeFigureOut">
              <a:rPr lang="en-GB" smtClean="0"/>
              <a:t>02/05/2023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3ED39C-A07A-4E88-B041-5A6FA1E00404}" type="slidenum">
              <a:rPr lang="en-GB" smtClean="0"/>
              <a:t>‹#›</a:t>
            </a:fld>
            <a:endParaRPr lang="en-GB"/>
          </a:p>
        </p:txBody>
      </p:sp>
    </p:spTree>
    <p:extLst>
      <p:ext uri="{BB962C8B-B14F-4D97-AF65-F5344CB8AC3E}">
        <p14:creationId xmlns:p14="http://schemas.microsoft.com/office/powerpoint/2010/main" val="845948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D30F85-80A9-40DF-A8B9-DF9EBE02CC3F}" type="datetimeFigureOut">
              <a:rPr lang="en-GB" smtClean="0"/>
              <a:t>02/05/2023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3ED39C-A07A-4E88-B041-5A6FA1E00404}" type="slidenum">
              <a:rPr lang="en-GB" smtClean="0"/>
              <a:t>‹#›</a:t>
            </a:fld>
            <a:endParaRPr lang="en-GB"/>
          </a:p>
        </p:txBody>
      </p:sp>
    </p:spTree>
    <p:extLst>
      <p:ext uri="{BB962C8B-B14F-4D97-AF65-F5344CB8AC3E}">
        <p14:creationId xmlns:p14="http://schemas.microsoft.com/office/powerpoint/2010/main" val="1740541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myerscough.ac.uk/"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Tree, Forest, Trunk, Nature, Leaves, Branches, Organ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5220" y="4125231"/>
            <a:ext cx="2088502" cy="225784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ree, Forest, Trunk, Nature, Leaves, Branches, Organ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888" y="4125231"/>
            <a:ext cx="2088502" cy="22578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887603" y="1179254"/>
            <a:ext cx="10515600" cy="1325563"/>
          </a:xfrm>
          <a:prstGeom prst="roundRect">
            <a:avLst/>
          </a:prstGeom>
          <a:solidFill>
            <a:srgbClr val="09A5B5"/>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solidFill>
                <a:schemeClr val="bg1"/>
              </a:solidFill>
              <a:latin typeface="+mn-lt"/>
            </a:endParaRPr>
          </a:p>
        </p:txBody>
      </p:sp>
      <p:sp>
        <p:nvSpPr>
          <p:cNvPr id="5" name="Title 2"/>
          <p:cNvSpPr>
            <a:spLocks noGrp="1"/>
          </p:cNvSpPr>
          <p:nvPr>
            <p:ph type="ctrTitle" idx="4294967295"/>
          </p:nvPr>
        </p:nvSpPr>
        <p:spPr>
          <a:xfrm>
            <a:off x="737482" y="1433401"/>
            <a:ext cx="10938510" cy="1653270"/>
          </a:xfrm>
        </p:spPr>
        <p:txBody>
          <a:bodyPr>
            <a:normAutofit fontScale="90000"/>
          </a:bodyPr>
          <a:lstStyle/>
          <a:p>
            <a:pPr algn="ctr"/>
            <a:r>
              <a:rPr lang="en-GB" sz="6600" b="1" dirty="0">
                <a:solidFill>
                  <a:schemeClr val="bg1"/>
                </a:solidFill>
                <a:latin typeface="+mn-lt"/>
              </a:rPr>
              <a:t>KS4 Maths Tree Project</a:t>
            </a:r>
            <a:br>
              <a:rPr lang="en-GB" sz="6600" b="1" dirty="0">
                <a:latin typeface="+mn-lt"/>
              </a:rPr>
            </a:br>
            <a:endParaRPr lang="en-GB" sz="6600" b="1" dirty="0">
              <a:latin typeface="+mn-lt"/>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9999" y="201244"/>
            <a:ext cx="2747580" cy="694417"/>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0779" y="177533"/>
            <a:ext cx="2532150" cy="741841"/>
          </a:xfrm>
          <a:prstGeom prst="rect">
            <a:avLst/>
          </a:prstGeom>
        </p:spPr>
      </p:pic>
      <p:pic>
        <p:nvPicPr>
          <p:cNvPr id="21" name="Picture 2" descr="Tree, Forest, Trunk, Nature, Leaves, Branches, Organ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23610" y="4600160"/>
            <a:ext cx="2088502" cy="225784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009790" y="3235537"/>
            <a:ext cx="4271226" cy="612209"/>
          </a:xfrm>
          <a:prstGeom prst="rect">
            <a:avLst/>
          </a:prstGeom>
        </p:spPr>
      </p:pic>
      <p:sp>
        <p:nvSpPr>
          <p:cNvPr id="3" name="TextBox 2"/>
          <p:cNvSpPr txBox="1"/>
          <p:nvPr/>
        </p:nvSpPr>
        <p:spPr>
          <a:xfrm>
            <a:off x="4683512" y="2798956"/>
            <a:ext cx="3100483" cy="366265"/>
          </a:xfrm>
          <a:prstGeom prst="rect">
            <a:avLst/>
          </a:prstGeom>
          <a:noFill/>
        </p:spPr>
        <p:txBody>
          <a:bodyPr wrap="square" rtlCol="0">
            <a:spAutoFit/>
          </a:bodyPr>
          <a:lstStyle/>
          <a:p>
            <a:r>
              <a:rPr lang="en-GB" b="1" dirty="0"/>
              <a:t>developed in partnership with </a:t>
            </a:r>
            <a:endParaRPr lang="en-GB" dirty="0"/>
          </a:p>
        </p:txBody>
      </p:sp>
      <p:pic>
        <p:nvPicPr>
          <p:cNvPr id="19" name="Picture 2" descr="Skyline, Cityscape, Architecture, Buildings, Cit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732049"/>
            <a:ext cx="12192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975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9845" y="138328"/>
            <a:ext cx="10592163" cy="10552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rgbClr val="09A5B5"/>
                </a:solidFill>
                <a:latin typeface="+mn-lt"/>
              </a:rPr>
              <a:t>Why are trees important?</a:t>
            </a:r>
          </a:p>
        </p:txBody>
      </p:sp>
      <p:sp>
        <p:nvSpPr>
          <p:cNvPr id="15" name="Title 2"/>
          <p:cNvSpPr txBox="1">
            <a:spLocks/>
          </p:cNvSpPr>
          <p:nvPr/>
        </p:nvSpPr>
        <p:spPr>
          <a:xfrm>
            <a:off x="2861900" y="3205517"/>
            <a:ext cx="3091553" cy="1587300"/>
          </a:xfrm>
          <a:prstGeom prst="rect">
            <a:avLst/>
          </a:prstGeom>
          <a:solidFill>
            <a:schemeClr val="bg1"/>
          </a:solidFill>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b="1" dirty="0">
                <a:solidFill>
                  <a:srgbClr val="09A5B5"/>
                </a:solidFill>
                <a:latin typeface="+mn-lt"/>
              </a:rPr>
              <a:t>Think</a:t>
            </a:r>
          </a:p>
          <a:p>
            <a:pPr algn="ctr"/>
            <a:r>
              <a:rPr lang="en-GB" sz="6000" b="1" dirty="0">
                <a:solidFill>
                  <a:srgbClr val="09A5B5"/>
                </a:solidFill>
                <a:latin typeface="+mn-lt"/>
              </a:rPr>
              <a:t>Pair </a:t>
            </a:r>
          </a:p>
          <a:p>
            <a:pPr algn="ctr"/>
            <a:r>
              <a:rPr lang="en-GB" sz="6000" b="1" dirty="0">
                <a:solidFill>
                  <a:srgbClr val="09A5B5"/>
                </a:solidFill>
                <a:latin typeface="+mn-lt"/>
              </a:rPr>
              <a:t>Share</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08556" y="1667507"/>
            <a:ext cx="2026923" cy="151823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2158" y="4888302"/>
            <a:ext cx="2628900" cy="174307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3453" y="5067854"/>
            <a:ext cx="2143125" cy="1428750"/>
          </a:xfrm>
          <a:prstGeom prst="rect">
            <a:avLst/>
          </a:prstGeom>
        </p:spPr>
      </p:pic>
      <p:cxnSp>
        <p:nvCxnSpPr>
          <p:cNvPr id="9" name="Straight Arrow Connector 8"/>
          <p:cNvCxnSpPr>
            <a:endCxn id="6" idx="1"/>
          </p:cNvCxnSpPr>
          <p:nvPr/>
        </p:nvCxnSpPr>
        <p:spPr>
          <a:xfrm flipV="1">
            <a:off x="5174166" y="2426625"/>
            <a:ext cx="1534390" cy="907650"/>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flipV="1">
            <a:off x="2460929" y="2630378"/>
            <a:ext cx="1118612" cy="703895"/>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endCxn id="7" idx="3"/>
          </p:cNvCxnSpPr>
          <p:nvPr/>
        </p:nvCxnSpPr>
        <p:spPr>
          <a:xfrm flipH="1">
            <a:off x="2741058" y="4664695"/>
            <a:ext cx="949997" cy="1095145"/>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endCxn id="8" idx="1"/>
          </p:cNvCxnSpPr>
          <p:nvPr/>
        </p:nvCxnSpPr>
        <p:spPr>
          <a:xfrm>
            <a:off x="4861933" y="4783959"/>
            <a:ext cx="1091520" cy="998270"/>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5085841" y="3916605"/>
            <a:ext cx="3199515" cy="0"/>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3" name="Title 1"/>
          <p:cNvSpPr txBox="1">
            <a:spLocks/>
          </p:cNvSpPr>
          <p:nvPr/>
        </p:nvSpPr>
        <p:spPr>
          <a:xfrm>
            <a:off x="-278296" y="209677"/>
            <a:ext cx="11628286" cy="1325563"/>
          </a:xfrm>
          <a:prstGeom prst="roundRect">
            <a:avLst/>
          </a:prstGeom>
          <a:solidFill>
            <a:srgbClr val="09A5B5"/>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bg1"/>
                </a:solidFill>
                <a:latin typeface="+mn-lt"/>
              </a:rPr>
              <a:t>   Why are trees important?</a:t>
            </a:r>
            <a:endParaRPr lang="en-GB" sz="3600" b="1" dirty="0">
              <a:solidFill>
                <a:schemeClr val="bg1"/>
              </a:solidFill>
              <a:latin typeface="Calibri" panose="020F0502020204030204" pitchFamily="34" charset="0"/>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4354" y="1667888"/>
            <a:ext cx="2156154" cy="2037214"/>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35479" y="2982325"/>
            <a:ext cx="2819997" cy="2511930"/>
          </a:xfrm>
          <a:prstGeom prst="rect">
            <a:avLst/>
          </a:prstGeom>
        </p:spPr>
      </p:pic>
    </p:spTree>
    <p:extLst>
      <p:ext uri="{BB962C8B-B14F-4D97-AF65-F5344CB8AC3E}">
        <p14:creationId xmlns:p14="http://schemas.microsoft.com/office/powerpoint/2010/main" val="400268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177867" y="1483616"/>
            <a:ext cx="7281662" cy="5427742"/>
          </a:xfrm>
          <a:prstGeom prst="rect">
            <a:avLst/>
          </a:prstGeom>
        </p:spPr>
        <p:txBody>
          <a:bodyPr vert="horz" lIns="91440" tIns="45720" rIns="91440" bIns="45720" rtlCol="0">
            <a:normAutofit/>
          </a:bodyPr>
          <a:lstStyle>
            <a:lvl1pPr marL="0" indent="0" algn="l" defTabSz="609585" rtl="0" eaLnBrk="1" latinLnBrk="0" hangingPunct="1">
              <a:spcBef>
                <a:spcPct val="20000"/>
              </a:spcBef>
              <a:buFont typeface="Arial"/>
              <a:buNone/>
              <a:defRPr sz="2400" kern="1200" baseline="0">
                <a:solidFill>
                  <a:schemeClr val="tx2"/>
                </a:solidFill>
                <a:latin typeface="+mn-lt"/>
                <a:ea typeface="+mn-ea"/>
                <a:cs typeface="+mn-cs"/>
              </a:defRPr>
            </a:lvl1pPr>
            <a:lvl2pPr marL="609585" indent="0" algn="ctr" defTabSz="609585" rtl="0" eaLnBrk="1" latinLnBrk="0" hangingPunct="1">
              <a:spcBef>
                <a:spcPct val="20000"/>
              </a:spcBef>
              <a:buFont typeface="Arial"/>
              <a:buNone/>
              <a:defRPr sz="3733" kern="1200">
                <a:solidFill>
                  <a:schemeClr val="tx1">
                    <a:tint val="75000"/>
                  </a:schemeClr>
                </a:solidFill>
                <a:latin typeface="+mn-lt"/>
                <a:ea typeface="+mn-ea"/>
                <a:cs typeface="+mn-cs"/>
              </a:defRPr>
            </a:lvl2pPr>
            <a:lvl3pPr marL="1219170" indent="0" algn="ctr" defTabSz="609585" rtl="0" eaLnBrk="1" latinLnBrk="0" hangingPunct="1">
              <a:spcBef>
                <a:spcPct val="20000"/>
              </a:spcBef>
              <a:buFont typeface="Arial"/>
              <a:buNone/>
              <a:defRPr sz="3200" kern="1200">
                <a:solidFill>
                  <a:schemeClr val="tx1">
                    <a:tint val="75000"/>
                  </a:schemeClr>
                </a:solidFill>
                <a:latin typeface="+mn-lt"/>
                <a:ea typeface="+mn-ea"/>
                <a:cs typeface="+mn-cs"/>
              </a:defRPr>
            </a:lvl3pPr>
            <a:lvl4pPr marL="1828754"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4pPr>
            <a:lvl5pPr marL="2438339"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5pPr>
            <a:lvl6pPr marL="3047924"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6pPr>
            <a:lvl7pPr marL="3657509"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7pPr>
            <a:lvl8pPr marL="4267093"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8pPr>
            <a:lvl9pPr marL="4876678"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9pPr>
          </a:lstStyle>
          <a:p>
            <a:r>
              <a:rPr lang="en-US" dirty="0">
                <a:solidFill>
                  <a:schemeClr val="tx1"/>
                </a:solidFill>
              </a:rPr>
              <a:t>…to construction and the built environment projects?</a:t>
            </a:r>
          </a:p>
          <a:p>
            <a:endParaRPr lang="en-US" dirty="0">
              <a:solidFill>
                <a:schemeClr val="tx1"/>
              </a:solidFill>
            </a:endParaRPr>
          </a:p>
          <a:p>
            <a:pPr marL="342900" indent="-342900">
              <a:buFont typeface="Arial" panose="020B0604020202020204" pitchFamily="34" charset="0"/>
              <a:buChar char="•"/>
            </a:pPr>
            <a:r>
              <a:rPr lang="en-US" dirty="0">
                <a:solidFill>
                  <a:schemeClr val="tx1"/>
                </a:solidFill>
              </a:rPr>
              <a:t>Trees contribute visually to a finished project. Existing and </a:t>
            </a:r>
            <a:r>
              <a:rPr lang="en-US" b="1" dirty="0">
                <a:solidFill>
                  <a:schemeClr val="tx1"/>
                </a:solidFill>
              </a:rPr>
              <a:t>newly-planted </a:t>
            </a:r>
            <a:r>
              <a:rPr lang="en-US" dirty="0">
                <a:solidFill>
                  <a:schemeClr val="tx1"/>
                </a:solidFill>
              </a:rPr>
              <a:t>trees</a:t>
            </a:r>
            <a:r>
              <a:rPr lang="en-US" b="1" dirty="0">
                <a:solidFill>
                  <a:schemeClr val="tx1"/>
                </a:solidFill>
              </a:rPr>
              <a:t> </a:t>
            </a:r>
            <a:r>
              <a:rPr lang="en-US" dirty="0">
                <a:solidFill>
                  <a:schemeClr val="tx1"/>
                </a:solidFill>
              </a:rPr>
              <a:t>can help define the character of a new </a:t>
            </a:r>
            <a:r>
              <a:rPr lang="en-US" b="1" dirty="0">
                <a:solidFill>
                  <a:schemeClr val="tx1"/>
                </a:solidFill>
              </a:rPr>
              <a:t>development</a:t>
            </a:r>
            <a:r>
              <a:rPr lang="en-US" dirty="0">
                <a:solidFill>
                  <a:schemeClr val="tx1"/>
                </a:solidFill>
              </a:rPr>
              <a:t> and create a ‘sense of place’.</a:t>
            </a:r>
          </a:p>
          <a:p>
            <a:pPr marL="342900" indent="-342900">
              <a:buFont typeface="Arial" panose="020B0604020202020204" pitchFamily="34" charset="0"/>
              <a:buChar char="•"/>
            </a:pPr>
            <a:r>
              <a:rPr lang="en-US" dirty="0">
                <a:solidFill>
                  <a:schemeClr val="tx1"/>
                </a:solidFill>
              </a:rPr>
              <a:t>Trees reduce energy use in buildings by </a:t>
            </a:r>
            <a:r>
              <a:rPr lang="en-US" b="1" dirty="0">
                <a:solidFill>
                  <a:schemeClr val="tx1"/>
                </a:solidFill>
              </a:rPr>
              <a:t>blocking</a:t>
            </a:r>
            <a:r>
              <a:rPr lang="en-US" dirty="0">
                <a:solidFill>
                  <a:schemeClr val="tx1"/>
                </a:solidFill>
              </a:rPr>
              <a:t> cold </a:t>
            </a:r>
            <a:r>
              <a:rPr lang="en-US" b="1" dirty="0">
                <a:solidFill>
                  <a:schemeClr val="tx1"/>
                </a:solidFill>
              </a:rPr>
              <a:t>winds</a:t>
            </a:r>
            <a:r>
              <a:rPr lang="en-US" dirty="0">
                <a:solidFill>
                  <a:schemeClr val="tx1"/>
                </a:solidFill>
              </a:rPr>
              <a:t>, therefore reducing the need for heating.</a:t>
            </a:r>
          </a:p>
          <a:p>
            <a:pPr marL="342900" indent="-342900">
              <a:buFont typeface="Arial" panose="020B0604020202020204" pitchFamily="34" charset="0"/>
              <a:buChar char="•"/>
            </a:pPr>
            <a:r>
              <a:rPr lang="en-US" dirty="0">
                <a:solidFill>
                  <a:schemeClr val="tx1"/>
                </a:solidFill>
              </a:rPr>
              <a:t>All of this means that trees provide </a:t>
            </a:r>
            <a:r>
              <a:rPr lang="en-US" b="1" dirty="0">
                <a:solidFill>
                  <a:schemeClr val="tx1"/>
                </a:solidFill>
              </a:rPr>
              <a:t>monetary</a:t>
            </a:r>
            <a:r>
              <a:rPr lang="en-US" dirty="0">
                <a:solidFill>
                  <a:schemeClr val="tx1"/>
                </a:solidFill>
              </a:rPr>
              <a:t> value to locations.</a:t>
            </a: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p:txBody>
      </p:sp>
      <p:sp>
        <p:nvSpPr>
          <p:cNvPr id="5" name="Rectangle 4"/>
          <p:cNvSpPr/>
          <p:nvPr/>
        </p:nvSpPr>
        <p:spPr>
          <a:xfrm>
            <a:off x="0" y="-3082"/>
            <a:ext cx="3954780" cy="6858000"/>
          </a:xfrm>
          <a:prstGeom prst="rect">
            <a:avLst/>
          </a:prstGeom>
          <a:solidFill>
            <a:srgbClr val="09A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Word Bank</a:t>
            </a:r>
          </a:p>
          <a:p>
            <a:pPr algn="ctr"/>
            <a:endParaRPr lang="en-GB" sz="3200" b="1" dirty="0"/>
          </a:p>
          <a:p>
            <a:pPr marL="457200" indent="-457200">
              <a:buFont typeface="Arial" panose="020B0604020202020204" pitchFamily="34" charset="0"/>
              <a:buChar char="•"/>
            </a:pPr>
            <a:r>
              <a:rPr lang="en-GB" sz="3200" b="1" dirty="0"/>
              <a:t>blocking</a:t>
            </a:r>
          </a:p>
          <a:p>
            <a:pPr marL="457200" indent="-457200">
              <a:buFont typeface="Arial" panose="020B0604020202020204" pitchFamily="34" charset="0"/>
              <a:buChar char="•"/>
            </a:pPr>
            <a:r>
              <a:rPr lang="en-GB" sz="3200" b="1" dirty="0"/>
              <a:t>newly-planted</a:t>
            </a:r>
          </a:p>
          <a:p>
            <a:pPr marL="457200" indent="-457200">
              <a:buFont typeface="Arial" panose="020B0604020202020204" pitchFamily="34" charset="0"/>
              <a:buChar char="•"/>
            </a:pPr>
            <a:r>
              <a:rPr lang="en-GB" sz="3200" b="1" dirty="0"/>
              <a:t>development</a:t>
            </a:r>
          </a:p>
          <a:p>
            <a:pPr marL="457200" indent="-457200">
              <a:buFont typeface="Arial" panose="020B0604020202020204" pitchFamily="34" charset="0"/>
              <a:buChar char="•"/>
            </a:pPr>
            <a:r>
              <a:rPr lang="en-GB" sz="3200" b="1" dirty="0"/>
              <a:t>winds</a:t>
            </a:r>
          </a:p>
          <a:p>
            <a:pPr marL="457200" indent="-457200">
              <a:buFont typeface="Arial" panose="020B0604020202020204" pitchFamily="34" charset="0"/>
              <a:buChar char="•"/>
            </a:pPr>
            <a:r>
              <a:rPr lang="en-GB" sz="3200" b="1" dirty="0"/>
              <a:t>monetary</a:t>
            </a:r>
          </a:p>
          <a:p>
            <a:pPr algn="ctr"/>
            <a:endParaRPr lang="en-GB" sz="6600" dirty="0"/>
          </a:p>
        </p:txBody>
      </p:sp>
      <p:sp>
        <p:nvSpPr>
          <p:cNvPr id="6" name="Rectangle 5"/>
          <p:cNvSpPr/>
          <p:nvPr/>
        </p:nvSpPr>
        <p:spPr>
          <a:xfrm>
            <a:off x="5080000" y="2784885"/>
            <a:ext cx="1945268" cy="326306"/>
          </a:xfrm>
          <a:prstGeom prst="rect">
            <a:avLst/>
          </a:prstGeom>
          <a:solidFill>
            <a:srgbClr val="09A5B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9469120" y="3613243"/>
            <a:ext cx="1167449" cy="332134"/>
          </a:xfrm>
          <a:prstGeom prst="rect">
            <a:avLst/>
          </a:prstGeom>
          <a:solidFill>
            <a:srgbClr val="09A5B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p:cNvSpPr/>
          <p:nvPr/>
        </p:nvSpPr>
        <p:spPr>
          <a:xfrm>
            <a:off x="8948483" y="4432232"/>
            <a:ext cx="1333438" cy="341977"/>
          </a:xfrm>
          <a:prstGeom prst="rect">
            <a:avLst/>
          </a:prstGeom>
          <a:solidFill>
            <a:srgbClr val="09A5B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p:cNvSpPr/>
          <p:nvPr/>
        </p:nvSpPr>
        <p:spPr>
          <a:xfrm>
            <a:off x="5709921" y="3151831"/>
            <a:ext cx="1767840" cy="332852"/>
          </a:xfrm>
          <a:prstGeom prst="rect">
            <a:avLst/>
          </a:prstGeom>
          <a:solidFill>
            <a:srgbClr val="09A5B5"/>
          </a:solidFill>
          <a:ln>
            <a:solidFill>
              <a:srgbClr val="09A5B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p:cNvSpPr/>
          <p:nvPr/>
        </p:nvSpPr>
        <p:spPr>
          <a:xfrm>
            <a:off x="4488242" y="3945377"/>
            <a:ext cx="865846" cy="320200"/>
          </a:xfrm>
          <a:prstGeom prst="rect">
            <a:avLst/>
          </a:prstGeom>
          <a:solidFill>
            <a:srgbClr val="09A5B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Title 1"/>
          <p:cNvSpPr txBox="1">
            <a:spLocks/>
          </p:cNvSpPr>
          <p:nvPr/>
        </p:nvSpPr>
        <p:spPr>
          <a:xfrm>
            <a:off x="4177867" y="244305"/>
            <a:ext cx="10592163" cy="10552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rgbClr val="09A5B5"/>
                </a:solidFill>
                <a:latin typeface="+mn-lt"/>
              </a:rPr>
              <a:t>Why are trees important…</a:t>
            </a:r>
          </a:p>
        </p:txBody>
      </p:sp>
    </p:spTree>
    <p:extLst>
      <p:ext uri="{BB962C8B-B14F-4D97-AF65-F5344CB8AC3E}">
        <p14:creationId xmlns:p14="http://schemas.microsoft.com/office/powerpoint/2010/main" val="187526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9845" y="138328"/>
            <a:ext cx="10592163" cy="105529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rgbClr val="09A5B5"/>
                </a:solidFill>
                <a:latin typeface="+mn-lt"/>
              </a:rPr>
              <a:t>Tree expert</a:t>
            </a:r>
          </a:p>
          <a:p>
            <a:r>
              <a:rPr lang="en-US" sz="2600" b="1" dirty="0">
                <a:solidFill>
                  <a:srgbClr val="09A5B5"/>
                </a:solidFill>
                <a:latin typeface="+mn-lt"/>
              </a:rPr>
              <a:t>Job Description</a:t>
            </a:r>
          </a:p>
        </p:txBody>
      </p:sp>
      <p:sp>
        <p:nvSpPr>
          <p:cNvPr id="5" name="Rounded Rectangle 4"/>
          <p:cNvSpPr/>
          <p:nvPr/>
        </p:nvSpPr>
        <p:spPr>
          <a:xfrm>
            <a:off x="8525437" y="343901"/>
            <a:ext cx="3032567" cy="1699436"/>
          </a:xfrm>
          <a:prstGeom prst="roundRect">
            <a:avLst/>
          </a:prstGeom>
          <a:solidFill>
            <a:srgbClr val="09A5B5"/>
          </a:solidFill>
          <a:ln>
            <a:solidFill>
              <a:srgbClr val="09A5B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Professionals who focus on trees during construction projects are called arboricultural consultants.</a:t>
            </a:r>
          </a:p>
        </p:txBody>
      </p:sp>
      <p:sp>
        <p:nvSpPr>
          <p:cNvPr id="6" name="Rounded Rectangle 5"/>
          <p:cNvSpPr/>
          <p:nvPr/>
        </p:nvSpPr>
        <p:spPr>
          <a:xfrm>
            <a:off x="203669" y="4531254"/>
            <a:ext cx="2539531" cy="2215233"/>
          </a:xfrm>
          <a:prstGeom prst="roundRect">
            <a:avLst/>
          </a:prstGeom>
          <a:solidFill>
            <a:srgbClr val="09A5B5"/>
          </a:solidFill>
          <a:ln>
            <a:solidFill>
              <a:srgbClr val="09A5B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They will advise on any laws surrounding tree protection, and how much value trees are providing on site.</a:t>
            </a:r>
          </a:p>
        </p:txBody>
      </p:sp>
      <p:sp>
        <p:nvSpPr>
          <p:cNvPr id="7" name="Rounded Rectangle 6"/>
          <p:cNvSpPr/>
          <p:nvPr/>
        </p:nvSpPr>
        <p:spPr>
          <a:xfrm>
            <a:off x="8523950" y="3207521"/>
            <a:ext cx="3034054" cy="3256705"/>
          </a:xfrm>
          <a:prstGeom prst="roundRect">
            <a:avLst/>
          </a:prstGeom>
          <a:solidFill>
            <a:srgbClr val="09A5B5"/>
          </a:solidFill>
          <a:ln>
            <a:solidFill>
              <a:srgbClr val="09A5B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Arboricultural consultants will be involved in the design phase of a project, and will help companies adhere to environmental and sustainability targets that they may have to keep to.</a:t>
            </a:r>
            <a:endParaRPr lang="en-GB" sz="2000" b="1" dirty="0"/>
          </a:p>
        </p:txBody>
      </p:sp>
      <p:cxnSp>
        <p:nvCxnSpPr>
          <p:cNvPr id="8" name="Straight Arrow Connector 7"/>
          <p:cNvCxnSpPr>
            <a:endCxn id="5" idx="1"/>
          </p:cNvCxnSpPr>
          <p:nvPr/>
        </p:nvCxnSpPr>
        <p:spPr>
          <a:xfrm flipV="1">
            <a:off x="5652772" y="1193619"/>
            <a:ext cx="2872665" cy="1247459"/>
          </a:xfrm>
          <a:prstGeom prst="straightConnector1">
            <a:avLst/>
          </a:prstGeom>
          <a:ln w="539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6740434" y="4353736"/>
            <a:ext cx="1783516" cy="1164191"/>
          </a:xfrm>
          <a:prstGeom prst="straightConnector1">
            <a:avLst/>
          </a:prstGeom>
          <a:ln w="539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2743200" y="4353736"/>
            <a:ext cx="902586" cy="975910"/>
          </a:xfrm>
          <a:prstGeom prst="straightConnector1">
            <a:avLst/>
          </a:prstGeom>
          <a:ln w="53975">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11" name="Picture 2" descr="https://www.treeworks.co.uk/wp-content/uploads/2016/02/specialist-surveying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96909" y="2441076"/>
            <a:ext cx="7191375" cy="190500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txBox="1">
            <a:spLocks/>
          </p:cNvSpPr>
          <p:nvPr/>
        </p:nvSpPr>
        <p:spPr>
          <a:xfrm>
            <a:off x="-278296" y="209677"/>
            <a:ext cx="7403925" cy="1325563"/>
          </a:xfrm>
          <a:prstGeom prst="roundRect">
            <a:avLst/>
          </a:prstGeom>
          <a:solidFill>
            <a:srgbClr val="09A5B5"/>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bg1"/>
                </a:solidFill>
                <a:latin typeface="+mn-lt"/>
              </a:rPr>
              <a:t>   Tree expert: job description</a:t>
            </a:r>
            <a:endParaRPr lang="en-GB" sz="36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2654072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1472" y="570388"/>
            <a:ext cx="10592163" cy="10552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rgbClr val="09A5B5"/>
                </a:solidFill>
                <a:latin typeface="+mn-lt"/>
              </a:rPr>
              <a:t>Correct the </a:t>
            </a:r>
            <a:r>
              <a:rPr lang="en-GB" sz="4800" b="1" dirty="0">
                <a:solidFill>
                  <a:srgbClr val="FF0000"/>
                </a:solidFill>
                <a:latin typeface="+mn-lt"/>
              </a:rPr>
              <a:t>FALSE</a:t>
            </a:r>
            <a:r>
              <a:rPr lang="en-GB" sz="4800" b="1" dirty="0">
                <a:solidFill>
                  <a:srgbClr val="09A5B5"/>
                </a:solidFill>
                <a:latin typeface="+mn-lt"/>
              </a:rPr>
              <a:t>/ Improve the </a:t>
            </a:r>
            <a:r>
              <a:rPr lang="en-GB" sz="4800" b="1" dirty="0">
                <a:solidFill>
                  <a:srgbClr val="92D050"/>
                </a:solidFill>
                <a:latin typeface="+mn-lt"/>
              </a:rPr>
              <a:t>TRUE</a:t>
            </a:r>
          </a:p>
        </p:txBody>
      </p:sp>
      <p:sp>
        <p:nvSpPr>
          <p:cNvPr id="5" name="Subtitle 2"/>
          <p:cNvSpPr txBox="1">
            <a:spLocks/>
          </p:cNvSpPr>
          <p:nvPr/>
        </p:nvSpPr>
        <p:spPr>
          <a:xfrm>
            <a:off x="468984" y="1620282"/>
            <a:ext cx="10234651" cy="389688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3200" dirty="0">
              <a:solidFill>
                <a:srgbClr val="00B050"/>
              </a:solidFill>
            </a:endParaRPr>
          </a:p>
          <a:p>
            <a:pPr marL="457200" indent="-457200"/>
            <a:r>
              <a:rPr lang="en-US" sz="3200" dirty="0">
                <a:latin typeface="Calibri" panose="020F0502020204030204" pitchFamily="34" charset="0"/>
              </a:rPr>
              <a:t>Trees increase energy use in buildings by blocking cold winds, therefore increasing the need for heating.</a:t>
            </a:r>
          </a:p>
          <a:p>
            <a:endParaRPr lang="en-US" sz="3200" dirty="0">
              <a:latin typeface="Calibri" panose="020F0502020204030204" pitchFamily="34" charset="0"/>
            </a:endParaRPr>
          </a:p>
          <a:p>
            <a:pPr marL="457200" indent="-457200"/>
            <a:r>
              <a:rPr lang="en-US" sz="3200" dirty="0">
                <a:latin typeface="Calibri" panose="020F0502020204030204" pitchFamily="34" charset="0"/>
              </a:rPr>
              <a:t>Tree experts are called </a:t>
            </a:r>
            <a:r>
              <a:rPr lang="en-US" sz="3200" dirty="0" err="1">
                <a:latin typeface="Calibri" panose="020F0502020204030204" pitchFamily="34" charset="0"/>
              </a:rPr>
              <a:t>Arbo</a:t>
            </a:r>
            <a:r>
              <a:rPr lang="en-US" sz="3200" dirty="0">
                <a:latin typeface="Calibri" panose="020F0502020204030204" pitchFamily="34" charset="0"/>
              </a:rPr>
              <a:t> consultants</a:t>
            </a:r>
          </a:p>
          <a:p>
            <a:pPr marL="457200" indent="-457200"/>
            <a:endParaRPr lang="en-US" sz="3200" dirty="0">
              <a:latin typeface="Calibri" panose="020F0502020204030204" pitchFamily="34" charset="0"/>
            </a:endParaRPr>
          </a:p>
          <a:p>
            <a:pPr marL="457200" indent="-457200"/>
            <a:r>
              <a:rPr lang="en-US" sz="3200" dirty="0">
                <a:latin typeface="Calibri" panose="020F0502020204030204" pitchFamily="34" charset="0"/>
              </a:rPr>
              <a:t>Tree experts advise on law surrounding matters to construction companies.</a:t>
            </a:r>
          </a:p>
          <a:p>
            <a:pPr marL="457200" indent="-457200"/>
            <a:endParaRPr lang="en-US" sz="3200" dirty="0"/>
          </a:p>
          <a:p>
            <a:pPr marL="457200" indent="-457200"/>
            <a:endParaRPr lang="en-GB" sz="3200" dirty="0">
              <a:solidFill>
                <a:srgbClr val="00B050"/>
              </a:solidFill>
            </a:endParaRPr>
          </a:p>
          <a:p>
            <a:endParaRPr lang="en-GB" sz="3200" dirty="0">
              <a:solidFill>
                <a:srgbClr val="00B050"/>
              </a:solidFill>
            </a:endParaRPr>
          </a:p>
          <a:p>
            <a:endParaRPr lang="en-GB" sz="3200" dirty="0"/>
          </a:p>
        </p:txBody>
      </p:sp>
      <p:sp>
        <p:nvSpPr>
          <p:cNvPr id="2" name="TextBox 1"/>
          <p:cNvSpPr txBox="1"/>
          <p:nvPr/>
        </p:nvSpPr>
        <p:spPr>
          <a:xfrm>
            <a:off x="10379357" y="202783"/>
            <a:ext cx="1363579" cy="1785104"/>
          </a:xfrm>
          <a:prstGeom prst="rect">
            <a:avLst/>
          </a:prstGeom>
          <a:noFill/>
        </p:spPr>
        <p:txBody>
          <a:bodyPr wrap="square" rtlCol="0">
            <a:spAutoFit/>
          </a:bodyPr>
          <a:lstStyle/>
          <a:p>
            <a:r>
              <a:rPr lang="en-GB" sz="11000" b="1" dirty="0">
                <a:solidFill>
                  <a:srgbClr val="09A5B5"/>
                </a:solidFill>
              </a:rPr>
              <a:t>?</a:t>
            </a:r>
          </a:p>
        </p:txBody>
      </p:sp>
    </p:spTree>
    <p:extLst>
      <p:ext uri="{BB962C8B-B14F-4D97-AF65-F5344CB8AC3E}">
        <p14:creationId xmlns:p14="http://schemas.microsoft.com/office/powerpoint/2010/main" val="414587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653361" y="1898074"/>
            <a:ext cx="10592163" cy="38968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sz="3000" dirty="0">
                <a:latin typeface="Calibri" panose="020F0502020204030204" pitchFamily="34" charset="0"/>
              </a:rPr>
              <a:t>Trees</a:t>
            </a:r>
            <a:r>
              <a:rPr lang="en-US" sz="3000" b="1" dirty="0">
                <a:latin typeface="Calibri" panose="020F0502020204030204" pitchFamily="34" charset="0"/>
              </a:rPr>
              <a:t> </a:t>
            </a:r>
            <a:r>
              <a:rPr lang="en-US" sz="3000" b="1" dirty="0">
                <a:solidFill>
                  <a:srgbClr val="FF0000"/>
                </a:solidFill>
                <a:latin typeface="Calibri" panose="020F0502020204030204" pitchFamily="34" charset="0"/>
              </a:rPr>
              <a:t>reduce</a:t>
            </a:r>
            <a:r>
              <a:rPr lang="en-US" sz="3000" b="1" dirty="0">
                <a:latin typeface="Calibri" panose="020F0502020204030204" pitchFamily="34" charset="0"/>
              </a:rPr>
              <a:t> </a:t>
            </a:r>
            <a:r>
              <a:rPr lang="en-US" sz="3000" dirty="0">
                <a:latin typeface="Calibri" panose="020F0502020204030204" pitchFamily="34" charset="0"/>
              </a:rPr>
              <a:t>energy use in buildings by blocking cold winds, therefore </a:t>
            </a:r>
            <a:r>
              <a:rPr lang="en-US" sz="3000" b="1" dirty="0">
                <a:solidFill>
                  <a:srgbClr val="FF0000"/>
                </a:solidFill>
                <a:latin typeface="Calibri" panose="020F0502020204030204" pitchFamily="34" charset="0"/>
              </a:rPr>
              <a:t>reducing  </a:t>
            </a:r>
            <a:r>
              <a:rPr lang="en-US" sz="3000" dirty="0">
                <a:latin typeface="Calibri" panose="020F0502020204030204" pitchFamily="34" charset="0"/>
              </a:rPr>
              <a:t>the need for heating.</a:t>
            </a:r>
          </a:p>
          <a:p>
            <a:endParaRPr lang="en-US" sz="3000" dirty="0">
              <a:latin typeface="Calibri" panose="020F0502020204030204" pitchFamily="34" charset="0"/>
            </a:endParaRPr>
          </a:p>
          <a:p>
            <a:pPr marL="457200" indent="-457200"/>
            <a:r>
              <a:rPr lang="en-US" sz="3000" dirty="0">
                <a:latin typeface="Calibri" panose="020F0502020204030204" pitchFamily="34" charset="0"/>
              </a:rPr>
              <a:t>Tree experts are called </a:t>
            </a:r>
            <a:r>
              <a:rPr lang="en-US" sz="3000" b="1" dirty="0">
                <a:solidFill>
                  <a:srgbClr val="FF0000"/>
                </a:solidFill>
                <a:latin typeface="Calibri" panose="020F0502020204030204" pitchFamily="34" charset="0"/>
              </a:rPr>
              <a:t>arboricultural</a:t>
            </a:r>
            <a:r>
              <a:rPr lang="en-US" sz="3000" dirty="0">
                <a:latin typeface="Calibri" panose="020F0502020204030204" pitchFamily="34" charset="0"/>
              </a:rPr>
              <a:t> consultants</a:t>
            </a:r>
          </a:p>
          <a:p>
            <a:endParaRPr lang="en-US" sz="3000" dirty="0">
              <a:latin typeface="Calibri" panose="020F0502020204030204" pitchFamily="34" charset="0"/>
            </a:endParaRPr>
          </a:p>
          <a:p>
            <a:pPr marL="457200" indent="-457200"/>
            <a:r>
              <a:rPr lang="en-US" sz="3000" dirty="0">
                <a:latin typeface="Calibri" panose="020F0502020204030204" pitchFamily="34" charset="0"/>
              </a:rPr>
              <a:t>Tree experts advise on law surrounding matters to construction companies. </a:t>
            </a:r>
            <a:r>
              <a:rPr lang="en-US" sz="3000" b="1" dirty="0">
                <a:solidFill>
                  <a:srgbClr val="00B050"/>
                </a:solidFill>
                <a:latin typeface="Calibri" panose="020F0502020204030204" pitchFamily="34" charset="0"/>
              </a:rPr>
              <a:t>They also state how much value trees are providing on site.</a:t>
            </a:r>
          </a:p>
          <a:p>
            <a:endParaRPr lang="en-US" b="1" dirty="0">
              <a:solidFill>
                <a:srgbClr val="00B050"/>
              </a:solidFill>
            </a:endParaRPr>
          </a:p>
          <a:p>
            <a:endParaRPr lang="en-GB" dirty="0"/>
          </a:p>
        </p:txBody>
      </p:sp>
      <p:sp>
        <p:nvSpPr>
          <p:cNvPr id="7" name="Title 1"/>
          <p:cNvSpPr txBox="1">
            <a:spLocks/>
          </p:cNvSpPr>
          <p:nvPr/>
        </p:nvSpPr>
        <p:spPr>
          <a:xfrm>
            <a:off x="111472" y="570388"/>
            <a:ext cx="10592163" cy="10552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rgbClr val="09A5B5"/>
                </a:solidFill>
                <a:latin typeface="+mn-lt"/>
              </a:rPr>
              <a:t>Correct the </a:t>
            </a:r>
            <a:r>
              <a:rPr lang="en-GB" sz="4800" b="1" dirty="0">
                <a:solidFill>
                  <a:srgbClr val="FF0000"/>
                </a:solidFill>
                <a:latin typeface="+mn-lt"/>
              </a:rPr>
              <a:t>FALSE</a:t>
            </a:r>
            <a:r>
              <a:rPr lang="en-GB" sz="4800" b="1" dirty="0">
                <a:solidFill>
                  <a:srgbClr val="09A5B5"/>
                </a:solidFill>
                <a:latin typeface="+mn-lt"/>
              </a:rPr>
              <a:t>/ Improve the </a:t>
            </a:r>
            <a:r>
              <a:rPr lang="en-GB" sz="4800" b="1" dirty="0">
                <a:solidFill>
                  <a:srgbClr val="92D050"/>
                </a:solidFill>
                <a:latin typeface="+mn-lt"/>
              </a:rPr>
              <a:t>TRUE</a:t>
            </a:r>
          </a:p>
        </p:txBody>
      </p:sp>
      <p:sp>
        <p:nvSpPr>
          <p:cNvPr id="6" name="TextBox 5"/>
          <p:cNvSpPr txBox="1"/>
          <p:nvPr/>
        </p:nvSpPr>
        <p:spPr>
          <a:xfrm>
            <a:off x="10379357" y="202783"/>
            <a:ext cx="1363579" cy="1785104"/>
          </a:xfrm>
          <a:prstGeom prst="rect">
            <a:avLst/>
          </a:prstGeom>
          <a:noFill/>
        </p:spPr>
        <p:txBody>
          <a:bodyPr wrap="square" rtlCol="0">
            <a:spAutoFit/>
          </a:bodyPr>
          <a:lstStyle/>
          <a:p>
            <a:r>
              <a:rPr lang="en-GB" sz="11000" b="1" dirty="0">
                <a:solidFill>
                  <a:srgbClr val="09A5B5"/>
                </a:solidFill>
              </a:rPr>
              <a:t>?</a:t>
            </a:r>
          </a:p>
        </p:txBody>
      </p:sp>
    </p:spTree>
    <p:extLst>
      <p:ext uri="{BB962C8B-B14F-4D97-AF65-F5344CB8AC3E}">
        <p14:creationId xmlns:p14="http://schemas.microsoft.com/office/powerpoint/2010/main" val="274212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ree, Branches, Root, Eco, Ecology, Nature, Pl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9659" y="1621315"/>
            <a:ext cx="5611953" cy="502563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H="1" flipV="1">
            <a:off x="2419815" y="4134131"/>
            <a:ext cx="3434575" cy="1017734"/>
          </a:xfrm>
          <a:prstGeom prst="straightConnector1">
            <a:avLst/>
          </a:prstGeom>
          <a:ln w="47625">
            <a:solidFill>
              <a:schemeClr val="tx1"/>
            </a:solidFill>
            <a:headEnd type="triangle" w="lg" len="lg"/>
            <a:tailEnd type="none"/>
          </a:ln>
        </p:spPr>
        <p:style>
          <a:lnRef idx="2">
            <a:schemeClr val="accent1"/>
          </a:lnRef>
          <a:fillRef idx="0">
            <a:schemeClr val="accent1"/>
          </a:fillRef>
          <a:effectRef idx="1">
            <a:schemeClr val="accent1"/>
          </a:effectRef>
          <a:fontRef idx="minor">
            <a:schemeClr val="tx1"/>
          </a:fontRef>
        </p:style>
      </p:cxnSp>
      <p:sp>
        <p:nvSpPr>
          <p:cNvPr id="10" name="Title 1"/>
          <p:cNvSpPr txBox="1">
            <a:spLocks/>
          </p:cNvSpPr>
          <p:nvPr/>
        </p:nvSpPr>
        <p:spPr>
          <a:xfrm>
            <a:off x="-278296" y="209677"/>
            <a:ext cx="11628286" cy="1325563"/>
          </a:xfrm>
          <a:prstGeom prst="roundRect">
            <a:avLst/>
          </a:prstGeom>
          <a:solidFill>
            <a:srgbClr val="09A5B5"/>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bg1"/>
                </a:solidFill>
                <a:latin typeface="+mn-lt"/>
              </a:rPr>
              <a:t>   A tree’s roots and Root Protection Area </a:t>
            </a:r>
            <a:endParaRPr lang="en-GB" sz="3600" b="1" dirty="0">
              <a:solidFill>
                <a:schemeClr val="bg1"/>
              </a:solidFill>
              <a:latin typeface="Calibri" panose="020F0502020204030204" pitchFamily="34" charset="0"/>
            </a:endParaRPr>
          </a:p>
        </p:txBody>
      </p:sp>
      <p:sp>
        <p:nvSpPr>
          <p:cNvPr id="4" name="TextBox 3"/>
          <p:cNvSpPr txBox="1"/>
          <p:nvPr/>
        </p:nvSpPr>
        <p:spPr>
          <a:xfrm>
            <a:off x="9246755" y="2076421"/>
            <a:ext cx="2488557" cy="2776895"/>
          </a:xfrm>
          <a:prstGeom prst="roundRect">
            <a:avLst/>
          </a:prstGeom>
          <a:solidFill>
            <a:srgbClr val="09A5B5"/>
          </a:solidFill>
        </p:spPr>
        <p:txBody>
          <a:bodyPr wrap="square" rtlCol="0">
            <a:spAutoFit/>
          </a:bodyPr>
          <a:lstStyle/>
          <a:p>
            <a:pPr algn="ctr"/>
            <a:r>
              <a:rPr lang="en-GB" sz="2000" b="1" dirty="0">
                <a:solidFill>
                  <a:schemeClr val="bg1"/>
                </a:solidFill>
              </a:rPr>
              <a:t>The RPA of a tree is the (circular) amount of space that a tree’s roots take up naturally.</a:t>
            </a:r>
          </a:p>
          <a:p>
            <a:pPr algn="ctr"/>
            <a:r>
              <a:rPr lang="en-GB" sz="2000" b="1" dirty="0">
                <a:solidFill>
                  <a:schemeClr val="bg1"/>
                </a:solidFill>
              </a:rPr>
              <a:t>They need this space order to develop healthily</a:t>
            </a:r>
          </a:p>
        </p:txBody>
      </p:sp>
      <p:sp>
        <p:nvSpPr>
          <p:cNvPr id="7" name="TextBox 6"/>
          <p:cNvSpPr txBox="1"/>
          <p:nvPr/>
        </p:nvSpPr>
        <p:spPr>
          <a:xfrm>
            <a:off x="497709" y="1988862"/>
            <a:ext cx="2487246" cy="2145268"/>
          </a:xfrm>
          <a:prstGeom prst="roundRect">
            <a:avLst/>
          </a:prstGeom>
          <a:solidFill>
            <a:srgbClr val="09A5B5"/>
          </a:solidFill>
        </p:spPr>
        <p:txBody>
          <a:bodyPr wrap="square" rtlCol="0">
            <a:spAutoFit/>
          </a:bodyPr>
          <a:lstStyle/>
          <a:p>
            <a:pPr algn="ctr"/>
            <a:r>
              <a:rPr lang="en-GB" sz="2000" b="1" dirty="0">
                <a:solidFill>
                  <a:schemeClr val="bg1"/>
                </a:solidFill>
              </a:rPr>
              <a:t>A tree’s roots draw in nutrients from the soil and stop it from falling over, so they are vital for keeping trees alive</a:t>
            </a:r>
          </a:p>
        </p:txBody>
      </p:sp>
      <p:sp>
        <p:nvSpPr>
          <p:cNvPr id="11" name="Chord 10"/>
          <p:cNvSpPr/>
          <p:nvPr/>
        </p:nvSpPr>
        <p:spPr>
          <a:xfrm rot="60000">
            <a:off x="3110268" y="2947331"/>
            <a:ext cx="5748519" cy="3811968"/>
          </a:xfrm>
          <a:prstGeom prst="chord">
            <a:avLst>
              <a:gd name="adj1" fmla="val 21444705"/>
              <a:gd name="adj2" fmla="val 10849036"/>
            </a:avLst>
          </a:prstGeom>
          <a:solidFill>
            <a:srgbClr val="996633">
              <a:alpha val="30000"/>
            </a:srgbClr>
          </a:solid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accent6">
                  <a:lumMod val="75000"/>
                </a:schemeClr>
              </a:solidFill>
            </a:endParaRPr>
          </a:p>
        </p:txBody>
      </p:sp>
      <p:cxnSp>
        <p:nvCxnSpPr>
          <p:cNvPr id="5" name="Straight Arrow Connector 4"/>
          <p:cNvCxnSpPr/>
          <p:nvPr/>
        </p:nvCxnSpPr>
        <p:spPr>
          <a:xfrm flipV="1">
            <a:off x="8554465" y="4853316"/>
            <a:ext cx="1024433" cy="844959"/>
          </a:xfrm>
          <a:prstGeom prst="straightConnector1">
            <a:avLst/>
          </a:prstGeom>
          <a:ln w="47625">
            <a:solidFill>
              <a:schemeClr val="tx1"/>
            </a:solidFill>
            <a:headEnd type="triangle" w="lg" len="lg"/>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593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712884" y="674981"/>
            <a:ext cx="13243343" cy="482599"/>
          </a:xfrm>
          <a:prstGeom prst="rect">
            <a:avLst/>
          </a:prstGeom>
          <a:noFill/>
          <a:ln>
            <a:noFill/>
          </a:ln>
          <a:effectLst/>
          <a:extLst>
            <a:ext uri="{909E8E84-426E-40DD-AFC4-6F175D3DCCD1}">
              <a14:hiddenFill xmlns:a14="http://schemas.microsoft.com/office/drawing/2010/main">
                <a:solidFill>
                  <a:srgbClr val="09A5B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lvl="0" indent="0" eaLnBrk="0" fontAlgn="base" latinLnBrk="0" hangingPunct="0">
              <a:lnSpc>
                <a:spcPct val="100000"/>
              </a:lnSpc>
              <a:spcBef>
                <a:spcPct val="0"/>
              </a:spcBef>
              <a:spcAft>
                <a:spcPct val="0"/>
              </a:spcAft>
              <a:tabLst/>
            </a:pPr>
            <a:r>
              <a:rPr kumimoji="0" lang="en-GB" altLang="en-US" sz="2800" b="1" i="0" u="none" strike="noStrike" cap="none" normalizeH="0" baseline="0" dirty="0">
                <a:ln>
                  <a:noFill/>
                </a:ln>
                <a:solidFill>
                  <a:srgbClr val="09A5B5"/>
                </a:solidFill>
                <a:effectLst/>
                <a:latin typeface="Calibri" panose="020F0502020204030204" pitchFamily="34" charset="0"/>
              </a:rPr>
              <a:t>	Radius		</a:t>
            </a:r>
            <a:r>
              <a:rPr lang="en-GB" altLang="en-US" sz="2800" b="1" dirty="0">
                <a:solidFill>
                  <a:srgbClr val="09A5B5"/>
                </a:solidFill>
                <a:latin typeface="Calibri" panose="020F0502020204030204" pitchFamily="34" charset="0"/>
              </a:rPr>
              <a:t>          	 </a:t>
            </a:r>
            <a:r>
              <a:rPr kumimoji="0" lang="en-GB" altLang="en-US" sz="2800" b="1" i="0" u="none" strike="noStrike" cap="none" normalizeH="0" baseline="0" dirty="0">
                <a:ln>
                  <a:noFill/>
                </a:ln>
                <a:solidFill>
                  <a:srgbClr val="09A5B5"/>
                </a:solidFill>
                <a:effectLst/>
                <a:latin typeface="Calibri" panose="020F0502020204030204" pitchFamily="34" charset="0"/>
              </a:rPr>
              <a:t>Diameter			Circumference	</a:t>
            </a:r>
            <a:r>
              <a:rPr kumimoji="0" lang="en-GB" altLang="en-US" sz="2200" b="1" i="0" u="none" strike="noStrike" cap="none" normalizeH="0" baseline="0" dirty="0">
                <a:ln>
                  <a:noFill/>
                </a:ln>
                <a:solidFill>
                  <a:srgbClr val="000000"/>
                </a:solidFill>
                <a:effectLst/>
                <a:latin typeface="Calibri" panose="020F05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AutoShape 5"/>
          <p:cNvSpPr>
            <a:spLocks noChangeArrowheads="1"/>
          </p:cNvSpPr>
          <p:nvPr/>
        </p:nvSpPr>
        <p:spPr bwMode="auto">
          <a:xfrm>
            <a:off x="900691" y="1555620"/>
            <a:ext cx="2520000" cy="2520000"/>
          </a:xfrm>
          <a:prstGeom prst="flowChartConnector">
            <a:avLst/>
          </a:prstGeom>
          <a:noFill/>
          <a:ln w="25400" algn="ctr">
            <a:solidFill>
              <a:srgbClr val="00859B"/>
            </a:solidFill>
            <a:round/>
            <a:headEnd/>
            <a:tailEnd/>
          </a:ln>
          <a:effectLst/>
          <a:extLst>
            <a:ext uri="{909E8E84-426E-40DD-AFC4-6F175D3DCCD1}">
              <a14:hiddenFill xmlns:a14="http://schemas.microsoft.com/office/drawing/2010/main">
                <a:solidFill>
                  <a:srgbClr val="09A5B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6" name="AutoShape 6"/>
          <p:cNvSpPr>
            <a:spLocks noChangeArrowheads="1"/>
          </p:cNvSpPr>
          <p:nvPr/>
        </p:nvSpPr>
        <p:spPr bwMode="auto">
          <a:xfrm>
            <a:off x="4846728" y="1632738"/>
            <a:ext cx="2520000" cy="2520000"/>
          </a:xfrm>
          <a:prstGeom prst="flowChartConnector">
            <a:avLst/>
          </a:prstGeom>
          <a:noFill/>
          <a:ln w="25400" algn="ctr">
            <a:solidFill>
              <a:srgbClr val="00859B"/>
            </a:solidFill>
            <a:round/>
            <a:headEnd/>
            <a:tailEnd/>
          </a:ln>
          <a:effectLst/>
          <a:extLst>
            <a:ext uri="{909E8E84-426E-40DD-AFC4-6F175D3DCCD1}">
              <a14:hiddenFill xmlns:a14="http://schemas.microsoft.com/office/drawing/2010/main">
                <a:solidFill>
                  <a:srgbClr val="09A5B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7" name="AutoShape 7"/>
          <p:cNvSpPr>
            <a:spLocks noChangeArrowheads="1"/>
          </p:cNvSpPr>
          <p:nvPr/>
        </p:nvSpPr>
        <p:spPr bwMode="auto">
          <a:xfrm>
            <a:off x="8792765" y="1611199"/>
            <a:ext cx="2520000" cy="2520000"/>
          </a:xfrm>
          <a:prstGeom prst="flowChartConnector">
            <a:avLst/>
          </a:prstGeom>
          <a:noFill/>
          <a:ln w="25400" algn="ctr">
            <a:solidFill>
              <a:srgbClr val="00859B"/>
            </a:solidFill>
            <a:round/>
            <a:headEnd/>
            <a:tailEnd/>
          </a:ln>
          <a:effectLst/>
          <a:extLst>
            <a:ext uri="{909E8E84-426E-40DD-AFC4-6F175D3DCCD1}">
              <a14:hiddenFill xmlns:a14="http://schemas.microsoft.com/office/drawing/2010/main">
                <a:solidFill>
                  <a:srgbClr val="09A5B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cxnSp>
        <p:nvCxnSpPr>
          <p:cNvPr id="8" name="AutoShape 8"/>
          <p:cNvCxnSpPr>
            <a:cxnSpLocks noChangeShapeType="1"/>
            <a:endCxn id="5" idx="4"/>
          </p:cNvCxnSpPr>
          <p:nvPr/>
        </p:nvCxnSpPr>
        <p:spPr bwMode="auto">
          <a:xfrm>
            <a:off x="2134596" y="2708034"/>
            <a:ext cx="26095" cy="1367586"/>
          </a:xfrm>
          <a:prstGeom prst="straightConnector1">
            <a:avLst/>
          </a:prstGeom>
          <a:noFill/>
          <a:ln w="254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9" name="AutoShape 10"/>
          <p:cNvSpPr>
            <a:spLocks noChangeArrowheads="1"/>
          </p:cNvSpPr>
          <p:nvPr/>
        </p:nvSpPr>
        <p:spPr bwMode="auto">
          <a:xfrm>
            <a:off x="8708878" y="1521199"/>
            <a:ext cx="2700000" cy="2700000"/>
          </a:xfrm>
          <a:prstGeom prst="flowChartConnector">
            <a:avLst/>
          </a:prstGeom>
          <a:noFill/>
          <a:ln w="25400" algn="ctr">
            <a:solidFill>
              <a:srgbClr val="FF0000"/>
            </a:solidFill>
            <a:round/>
            <a:headEnd/>
            <a:tailEnd/>
          </a:ln>
          <a:effectLst/>
          <a:extLst>
            <a:ext uri="{909E8E84-426E-40DD-AFC4-6F175D3DCCD1}">
              <a14:hiddenFill xmlns:a14="http://schemas.microsoft.com/office/drawing/2010/main">
                <a:solidFill>
                  <a:srgbClr val="09A5B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10" name="Text Box 13"/>
          <p:cNvSpPr txBox="1">
            <a:spLocks noChangeArrowheads="1"/>
          </p:cNvSpPr>
          <p:nvPr/>
        </p:nvSpPr>
        <p:spPr bwMode="auto">
          <a:xfrm>
            <a:off x="712884" y="4730372"/>
            <a:ext cx="2942515" cy="1371600"/>
          </a:xfrm>
          <a:prstGeom prst="rect">
            <a:avLst/>
          </a:prstGeom>
          <a:noFill/>
          <a:ln>
            <a:noFill/>
          </a:ln>
          <a:effectLst/>
          <a:extLst>
            <a:ext uri="{909E8E84-426E-40DD-AFC4-6F175D3DCCD1}">
              <a14:hiddenFill xmlns:a14="http://schemas.microsoft.com/office/drawing/2010/main">
                <a:solidFill>
                  <a:srgbClr val="09A5B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0000"/>
                </a:solidFill>
                <a:effectLst/>
              </a:rPr>
              <a:t>The distance from the centre of a circle to its outer edge</a:t>
            </a:r>
            <a:endParaRPr kumimoji="0" lang="en-US" altLang="en-US" sz="1800" b="0" i="0" u="none" strike="noStrike" cap="none" normalizeH="0" baseline="0" dirty="0">
              <a:ln>
                <a:noFill/>
              </a:ln>
              <a:solidFill>
                <a:schemeClr val="tx1"/>
              </a:solidFill>
              <a:effectLst/>
            </a:endParaRPr>
          </a:p>
        </p:txBody>
      </p:sp>
      <p:sp>
        <p:nvSpPr>
          <p:cNvPr id="11" name="Text Box 14"/>
          <p:cNvSpPr txBox="1">
            <a:spLocks noChangeArrowheads="1"/>
          </p:cNvSpPr>
          <p:nvPr/>
        </p:nvSpPr>
        <p:spPr bwMode="auto">
          <a:xfrm>
            <a:off x="4503072" y="4606239"/>
            <a:ext cx="3207312" cy="1371600"/>
          </a:xfrm>
          <a:prstGeom prst="rect">
            <a:avLst/>
          </a:prstGeom>
          <a:noFill/>
          <a:ln>
            <a:noFill/>
          </a:ln>
          <a:effectLst/>
          <a:extLst>
            <a:ext uri="{909E8E84-426E-40DD-AFC4-6F175D3DCCD1}">
              <a14:hiddenFill xmlns:a14="http://schemas.microsoft.com/office/drawing/2010/main">
                <a:solidFill>
                  <a:srgbClr val="09A5B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0000"/>
                </a:solidFill>
                <a:effectLst/>
              </a:rPr>
              <a:t>The length of a line segment that passes through the centre of a circle—the circle’s exact height and width</a:t>
            </a:r>
            <a:endParaRPr kumimoji="0" lang="en-US" altLang="en-US" sz="1800" b="0" i="0" u="none" strike="noStrike" cap="none" normalizeH="0" baseline="0" dirty="0">
              <a:ln>
                <a:noFill/>
              </a:ln>
              <a:solidFill>
                <a:schemeClr val="tx1"/>
              </a:solidFill>
              <a:effectLst/>
            </a:endParaRPr>
          </a:p>
        </p:txBody>
      </p:sp>
      <p:sp>
        <p:nvSpPr>
          <p:cNvPr id="12" name="Text Box 15"/>
          <p:cNvSpPr txBox="1">
            <a:spLocks noChangeArrowheads="1"/>
          </p:cNvSpPr>
          <p:nvPr/>
        </p:nvSpPr>
        <p:spPr bwMode="auto">
          <a:xfrm>
            <a:off x="8781287" y="4606239"/>
            <a:ext cx="2542955" cy="380375"/>
          </a:xfrm>
          <a:prstGeom prst="rect">
            <a:avLst/>
          </a:prstGeom>
          <a:noFill/>
          <a:ln>
            <a:noFill/>
          </a:ln>
          <a:effectLst/>
          <a:extLst>
            <a:ext uri="{909E8E84-426E-40DD-AFC4-6F175D3DCCD1}">
              <a14:hiddenFill xmlns:a14="http://schemas.microsoft.com/office/drawing/2010/main">
                <a:solidFill>
                  <a:srgbClr val="09A5B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0000"/>
                </a:solidFill>
                <a:effectLst/>
              </a:rPr>
              <a:t>The distance around the edge of a circle</a:t>
            </a:r>
            <a:endParaRPr kumimoji="0" lang="en-US" altLang="en-US" sz="1800" b="0" i="0" u="none" strike="noStrike" cap="none" normalizeH="0" baseline="0" dirty="0">
              <a:ln>
                <a:noFill/>
              </a:ln>
              <a:solidFill>
                <a:schemeClr val="tx1"/>
              </a:solidFill>
              <a:effectLst/>
            </a:endParaRPr>
          </a:p>
        </p:txBody>
      </p:sp>
      <p:cxnSp>
        <p:nvCxnSpPr>
          <p:cNvPr id="13" name="AutoShape 9"/>
          <p:cNvCxnSpPr>
            <a:cxnSpLocks noChangeShapeType="1"/>
          </p:cNvCxnSpPr>
          <p:nvPr/>
        </p:nvCxnSpPr>
        <p:spPr bwMode="auto">
          <a:xfrm>
            <a:off x="6106728" y="1632738"/>
            <a:ext cx="0" cy="2520000"/>
          </a:xfrm>
          <a:prstGeom prst="straightConnector1">
            <a:avLst/>
          </a:prstGeom>
          <a:noFill/>
          <a:ln w="25400" algn="ctr">
            <a:solidFill>
              <a:srgbClr val="FF0000"/>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14" name="AutoShape 11"/>
          <p:cNvSpPr>
            <a:spLocks noChangeArrowheads="1"/>
          </p:cNvSpPr>
          <p:nvPr/>
        </p:nvSpPr>
        <p:spPr bwMode="auto">
          <a:xfrm>
            <a:off x="8661922" y="2884375"/>
            <a:ext cx="100520" cy="93411"/>
          </a:xfrm>
          <a:prstGeom prst="triangle">
            <a:avLst>
              <a:gd name="adj" fmla="val 50000"/>
            </a:avLst>
          </a:prstGeom>
          <a:solidFill>
            <a:srgbClr val="FF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15" name="AutoShape 12"/>
          <p:cNvSpPr>
            <a:spLocks noChangeArrowheads="1"/>
          </p:cNvSpPr>
          <p:nvPr/>
        </p:nvSpPr>
        <p:spPr bwMode="auto">
          <a:xfrm flipV="1">
            <a:off x="8664927" y="2790739"/>
            <a:ext cx="98286" cy="89350"/>
          </a:xfrm>
          <a:prstGeom prst="triangle">
            <a:avLst>
              <a:gd name="adj" fmla="val 50000"/>
            </a:avLst>
          </a:prstGeom>
          <a:solidFill>
            <a:srgbClr val="FF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Tree>
    <p:extLst>
      <p:ext uri="{BB962C8B-B14F-4D97-AF65-F5344CB8AC3E}">
        <p14:creationId xmlns:p14="http://schemas.microsoft.com/office/powerpoint/2010/main" val="310953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242371" y="342863"/>
            <a:ext cx="11677880" cy="5849957"/>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500" b="1" dirty="0">
                <a:solidFill>
                  <a:srgbClr val="09A5B5"/>
                </a:solidFill>
              </a:rPr>
              <a:t>This is where it gets a tiny bit complicated…</a:t>
            </a:r>
          </a:p>
          <a:p>
            <a:endParaRPr lang="en-GB" dirty="0"/>
          </a:p>
          <a:p>
            <a:pPr marL="0" indent="0">
              <a:lnSpc>
                <a:spcPct val="120000"/>
              </a:lnSpc>
              <a:buNone/>
            </a:pPr>
            <a:r>
              <a:rPr lang="en-GB" dirty="0"/>
              <a:t>If you come across a tree in the wild and you want to work out how much space its roots take up (and therefore its Root Protection Area), you can do this using the diameter of its trunk.</a:t>
            </a:r>
          </a:p>
          <a:p>
            <a:endParaRPr lang="en-GB" dirty="0"/>
          </a:p>
          <a:p>
            <a:pPr marL="0" indent="0">
              <a:buNone/>
            </a:pPr>
            <a:r>
              <a:rPr lang="en-GB" dirty="0"/>
              <a:t>This is because a tree’s Root Protection Radius is 12 x the diameter of its trunk.</a:t>
            </a:r>
          </a:p>
          <a:p>
            <a:endParaRPr lang="en-GB" dirty="0"/>
          </a:p>
          <a:p>
            <a:pPr marL="0" indent="0" algn="ctr">
              <a:buNone/>
            </a:pPr>
            <a:r>
              <a:rPr lang="en-GB" b="1" dirty="0">
                <a:solidFill>
                  <a:srgbClr val="09A5B5"/>
                </a:solidFill>
              </a:rPr>
              <a:t>But, there’s a problem.</a:t>
            </a:r>
          </a:p>
          <a:p>
            <a:endParaRPr lang="en-GB" dirty="0"/>
          </a:p>
          <a:p>
            <a:pPr marL="0" indent="0">
              <a:buNone/>
            </a:pPr>
            <a:r>
              <a:rPr lang="en-GB" dirty="0"/>
              <a:t>How can we accurately find the diameter of a tree’s trunk in order to calculate this?</a:t>
            </a:r>
          </a:p>
          <a:p>
            <a:endParaRPr lang="en-GB" dirty="0"/>
          </a:p>
          <a:p>
            <a:pPr marL="0" indent="0">
              <a:buNone/>
            </a:pPr>
            <a:r>
              <a:rPr lang="en-GB" dirty="0"/>
              <a:t>We don’t want to chop the tree down and measure its trunk that way.</a:t>
            </a:r>
          </a:p>
          <a:p>
            <a:pPr marL="0" indent="0">
              <a:buNone/>
            </a:pPr>
            <a:endParaRPr lang="en-GB" dirty="0"/>
          </a:p>
          <a:p>
            <a:pPr marL="0" indent="0">
              <a:buNone/>
            </a:pPr>
            <a:r>
              <a:rPr lang="en-GB" dirty="0"/>
              <a:t>Any ideas? What about the tree’s trunk can we measure accurately?</a:t>
            </a:r>
          </a:p>
        </p:txBody>
      </p:sp>
    </p:spTree>
    <p:extLst>
      <p:ext uri="{BB962C8B-B14F-4D97-AF65-F5344CB8AC3E}">
        <p14:creationId xmlns:p14="http://schemas.microsoft.com/office/powerpoint/2010/main" val="1617672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500"/>
                                        <p:tgtEl>
                                          <p:spTgt spid="4">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fade">
                                      <p:cBhvr>
                                        <p:cTn id="22" dur="500"/>
                                        <p:tgtEl>
                                          <p:spTgt spid="4">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animEffect transition="in" filter="fade">
                                      <p:cBhvr>
                                        <p:cTn id="27" dur="500"/>
                                        <p:tgtEl>
                                          <p:spTgt spid="4">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12" end="12"/>
                                            </p:txEl>
                                          </p:spTgt>
                                        </p:tgtEl>
                                        <p:attrNameLst>
                                          <p:attrName>style.visibility</p:attrName>
                                        </p:attrNameLst>
                                      </p:cBhvr>
                                      <p:to>
                                        <p:strVal val="visible"/>
                                      </p:to>
                                    </p:set>
                                    <p:animEffect transition="in" filter="fade">
                                      <p:cBhvr>
                                        <p:cTn id="32"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98327" y="593401"/>
            <a:ext cx="10592163" cy="10552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rgbClr val="09A5B5"/>
                </a:solidFill>
                <a:latin typeface="+mn-lt"/>
              </a:rPr>
              <a:t>R</a:t>
            </a:r>
            <a:r>
              <a:rPr lang="en-US" sz="4800" b="1" dirty="0">
                <a:latin typeface="+mn-lt"/>
              </a:rPr>
              <a:t>OOT </a:t>
            </a:r>
            <a:r>
              <a:rPr lang="en-US" sz="4800" b="1" dirty="0">
                <a:solidFill>
                  <a:srgbClr val="09A5B5"/>
                </a:solidFill>
                <a:latin typeface="+mn-lt"/>
              </a:rPr>
              <a:t>P</a:t>
            </a:r>
            <a:r>
              <a:rPr lang="en-US" sz="4800" b="1" dirty="0">
                <a:latin typeface="+mn-lt"/>
              </a:rPr>
              <a:t>ROTECTION </a:t>
            </a:r>
            <a:r>
              <a:rPr lang="en-US" sz="4800" b="1" dirty="0">
                <a:solidFill>
                  <a:srgbClr val="09A5B5"/>
                </a:solidFill>
                <a:latin typeface="+mn-lt"/>
              </a:rPr>
              <a:t>R</a:t>
            </a:r>
            <a:r>
              <a:rPr lang="en-US" sz="4800" b="1" dirty="0">
                <a:latin typeface="+mn-lt"/>
              </a:rPr>
              <a:t>ADIUS (</a:t>
            </a:r>
            <a:r>
              <a:rPr lang="en-US" sz="4800" b="1" dirty="0">
                <a:solidFill>
                  <a:srgbClr val="09A5B5"/>
                </a:solidFill>
                <a:latin typeface="+mn-lt"/>
              </a:rPr>
              <a:t>RPR</a:t>
            </a:r>
            <a:r>
              <a:rPr lang="en-US" sz="4800" b="1" dirty="0">
                <a:latin typeface="+mn-lt"/>
              </a:rPr>
              <a:t>)</a:t>
            </a:r>
          </a:p>
        </p:txBody>
      </p:sp>
      <p:sp>
        <p:nvSpPr>
          <p:cNvPr id="5" name="Rectangle 4"/>
          <p:cNvSpPr/>
          <p:nvPr/>
        </p:nvSpPr>
        <p:spPr>
          <a:xfrm>
            <a:off x="192372" y="5694430"/>
            <a:ext cx="11804072" cy="461665"/>
          </a:xfrm>
          <a:prstGeom prst="rect">
            <a:avLst/>
          </a:prstGeom>
        </p:spPr>
        <p:txBody>
          <a:bodyPr wrap="square">
            <a:spAutoFit/>
          </a:bodyPr>
          <a:lstStyle/>
          <a:p>
            <a:r>
              <a:rPr lang="en-US" sz="2400" dirty="0"/>
              <a:t>The </a:t>
            </a:r>
            <a:r>
              <a:rPr lang="en-US" sz="2400" b="1" dirty="0">
                <a:solidFill>
                  <a:srgbClr val="09A5B5"/>
                </a:solidFill>
              </a:rPr>
              <a:t>RPR </a:t>
            </a:r>
            <a:r>
              <a:rPr lang="en-US" sz="2400" dirty="0"/>
              <a:t>of a tree is the amount of space that a tree’s roots need in order to develop healthily.</a:t>
            </a:r>
          </a:p>
        </p:txBody>
      </p:sp>
      <p:grpSp>
        <p:nvGrpSpPr>
          <p:cNvPr id="12" name="Group 11"/>
          <p:cNvGrpSpPr/>
          <p:nvPr/>
        </p:nvGrpSpPr>
        <p:grpSpPr>
          <a:xfrm>
            <a:off x="256753" y="1545671"/>
            <a:ext cx="5794908" cy="3994830"/>
            <a:chOff x="256753" y="1545671"/>
            <a:chExt cx="5794908" cy="399483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6753" y="1545671"/>
              <a:ext cx="5794908" cy="3994830"/>
            </a:xfrm>
            <a:prstGeom prst="rect">
              <a:avLst/>
            </a:prstGeom>
          </p:spPr>
        </p:pic>
        <p:cxnSp>
          <p:nvCxnSpPr>
            <p:cNvPr id="7" name="Straight Arrow Connector 6"/>
            <p:cNvCxnSpPr/>
            <p:nvPr/>
          </p:nvCxnSpPr>
          <p:spPr>
            <a:xfrm flipV="1">
              <a:off x="1546576" y="3543085"/>
              <a:ext cx="3113590" cy="1"/>
            </a:xfrm>
            <a:prstGeom prst="straightConnector1">
              <a:avLst/>
            </a:prstGeom>
            <a:ln w="76200">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998132" y="2224306"/>
              <a:ext cx="2210478" cy="1200329"/>
            </a:xfrm>
            <a:prstGeom prst="rect">
              <a:avLst/>
            </a:prstGeom>
            <a:noFill/>
          </p:spPr>
          <p:txBody>
            <a:bodyPr wrap="square" rtlCol="0">
              <a:spAutoFit/>
            </a:bodyPr>
            <a:lstStyle/>
            <a:p>
              <a:pPr algn="ctr"/>
              <a:r>
                <a:rPr lang="en-GB" sz="3600" dirty="0">
                  <a:solidFill>
                    <a:schemeClr val="bg1"/>
                  </a:solidFill>
                </a:rPr>
                <a:t>Diameter of tree </a:t>
              </a:r>
            </a:p>
          </p:txBody>
        </p:sp>
      </p:grpSp>
      <p:sp>
        <p:nvSpPr>
          <p:cNvPr id="9" name="TextBox 8"/>
          <p:cNvSpPr txBox="1"/>
          <p:nvPr/>
        </p:nvSpPr>
        <p:spPr>
          <a:xfrm>
            <a:off x="5443959" y="2758256"/>
            <a:ext cx="3338224" cy="1446550"/>
          </a:xfrm>
          <a:prstGeom prst="rect">
            <a:avLst/>
          </a:prstGeom>
          <a:noFill/>
        </p:spPr>
        <p:txBody>
          <a:bodyPr wrap="square" rtlCol="0">
            <a:spAutoFit/>
          </a:bodyPr>
          <a:lstStyle/>
          <a:p>
            <a:r>
              <a:rPr lang="en-GB" sz="8800" dirty="0"/>
              <a:t>X 12</a:t>
            </a:r>
          </a:p>
        </p:txBody>
      </p:sp>
      <p:sp>
        <p:nvSpPr>
          <p:cNvPr id="10" name="TextBox 9"/>
          <p:cNvSpPr txBox="1"/>
          <p:nvPr/>
        </p:nvSpPr>
        <p:spPr>
          <a:xfrm>
            <a:off x="8986240" y="2758256"/>
            <a:ext cx="2494559" cy="1569660"/>
          </a:xfrm>
          <a:prstGeom prst="rect">
            <a:avLst/>
          </a:prstGeom>
          <a:noFill/>
        </p:spPr>
        <p:txBody>
          <a:bodyPr wrap="square" rtlCol="0">
            <a:spAutoFit/>
          </a:bodyPr>
          <a:lstStyle/>
          <a:p>
            <a:r>
              <a:rPr lang="en-GB" sz="4800" dirty="0"/>
              <a:t>Radius of RPA</a:t>
            </a:r>
          </a:p>
        </p:txBody>
      </p:sp>
      <p:sp>
        <p:nvSpPr>
          <p:cNvPr id="11" name="TextBox 10"/>
          <p:cNvSpPr txBox="1"/>
          <p:nvPr/>
        </p:nvSpPr>
        <p:spPr>
          <a:xfrm>
            <a:off x="8142575" y="3096810"/>
            <a:ext cx="769414" cy="769441"/>
          </a:xfrm>
          <a:prstGeom prst="rect">
            <a:avLst/>
          </a:prstGeom>
          <a:noFill/>
        </p:spPr>
        <p:txBody>
          <a:bodyPr wrap="square" rtlCol="0">
            <a:spAutoFit/>
          </a:bodyPr>
          <a:lstStyle/>
          <a:p>
            <a:r>
              <a:rPr lang="en-GB" sz="4400" dirty="0"/>
              <a:t>=</a:t>
            </a:r>
          </a:p>
        </p:txBody>
      </p:sp>
    </p:spTree>
    <p:extLst>
      <p:ext uri="{BB962C8B-B14F-4D97-AF65-F5344CB8AC3E}">
        <p14:creationId xmlns:p14="http://schemas.microsoft.com/office/powerpoint/2010/main" val="772042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6984" y="163989"/>
            <a:ext cx="10592163" cy="10552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rgbClr val="09A5B5"/>
                </a:solidFill>
                <a:latin typeface="+mn-lt"/>
              </a:rPr>
              <a:t>Example</a:t>
            </a:r>
            <a:endParaRPr lang="en-US" sz="4800" b="1" dirty="0">
              <a:latin typeface="+mn-lt"/>
            </a:endParaRPr>
          </a:p>
        </p:txBody>
      </p:sp>
      <p:grpSp>
        <p:nvGrpSpPr>
          <p:cNvPr id="2" name="Group 1"/>
          <p:cNvGrpSpPr/>
          <p:nvPr/>
        </p:nvGrpSpPr>
        <p:grpSpPr>
          <a:xfrm>
            <a:off x="0" y="3074817"/>
            <a:ext cx="5794908" cy="3994830"/>
            <a:chOff x="-3635022" y="2382012"/>
            <a:chExt cx="5794908" cy="3994830"/>
          </a:xfrm>
        </p:grpSpPr>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35022" y="2382012"/>
              <a:ext cx="5794908" cy="3994830"/>
            </a:xfrm>
            <a:prstGeom prst="rect">
              <a:avLst/>
            </a:prstGeom>
          </p:spPr>
        </p:pic>
        <p:cxnSp>
          <p:nvCxnSpPr>
            <p:cNvPr id="7" name="Straight Arrow Connector 6"/>
            <p:cNvCxnSpPr/>
            <p:nvPr/>
          </p:nvCxnSpPr>
          <p:spPr>
            <a:xfrm flipV="1">
              <a:off x="-2324922" y="4376290"/>
              <a:ext cx="3113590" cy="1"/>
            </a:xfrm>
            <a:prstGeom prst="straightConnector1">
              <a:avLst/>
            </a:prstGeom>
            <a:ln w="76200">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842807" y="3422459"/>
              <a:ext cx="2210478" cy="646331"/>
            </a:xfrm>
            <a:prstGeom prst="rect">
              <a:avLst/>
            </a:prstGeom>
            <a:noFill/>
          </p:spPr>
          <p:txBody>
            <a:bodyPr wrap="square" rtlCol="0">
              <a:spAutoFit/>
            </a:bodyPr>
            <a:lstStyle/>
            <a:p>
              <a:pPr algn="ctr"/>
              <a:r>
                <a:rPr lang="en-GB" sz="3600" dirty="0">
                  <a:solidFill>
                    <a:schemeClr val="bg1"/>
                  </a:solidFill>
                </a:rPr>
                <a:t>1.7m</a:t>
              </a:r>
            </a:p>
          </p:txBody>
        </p:sp>
      </p:grpSp>
      <p:sp>
        <p:nvSpPr>
          <p:cNvPr id="13" name="Rectangle 12"/>
          <p:cNvSpPr/>
          <p:nvPr/>
        </p:nvSpPr>
        <p:spPr>
          <a:xfrm>
            <a:off x="8076321" y="4761595"/>
            <a:ext cx="1649811" cy="769441"/>
          </a:xfrm>
          <a:prstGeom prst="rect">
            <a:avLst/>
          </a:prstGeom>
        </p:spPr>
        <p:txBody>
          <a:bodyPr wrap="none">
            <a:spAutoFit/>
          </a:bodyPr>
          <a:lstStyle/>
          <a:p>
            <a:pPr algn="ctr"/>
            <a:r>
              <a:rPr lang="en-GB" sz="4400" b="1" dirty="0">
                <a:solidFill>
                  <a:srgbClr val="FF0000"/>
                </a:solidFill>
              </a:rPr>
              <a:t>20.4m</a:t>
            </a:r>
          </a:p>
        </p:txBody>
      </p:sp>
      <p:sp>
        <p:nvSpPr>
          <p:cNvPr id="14" name="TextBox 13"/>
          <p:cNvSpPr txBox="1"/>
          <p:nvPr/>
        </p:nvSpPr>
        <p:spPr>
          <a:xfrm>
            <a:off x="347694" y="1720600"/>
            <a:ext cx="4861367" cy="1354217"/>
          </a:xfrm>
          <a:prstGeom prst="rect">
            <a:avLst/>
          </a:prstGeom>
          <a:noFill/>
        </p:spPr>
        <p:txBody>
          <a:bodyPr wrap="square" rtlCol="0">
            <a:spAutoFit/>
          </a:bodyPr>
          <a:lstStyle/>
          <a:p>
            <a:r>
              <a:rPr lang="en-GB" dirty="0"/>
              <a:t>Workout the root protection radius (RPR) of this tree using the calculation:</a:t>
            </a:r>
          </a:p>
          <a:p>
            <a:endParaRPr lang="en-GB" dirty="0"/>
          </a:p>
          <a:p>
            <a:pPr algn="ctr"/>
            <a:r>
              <a:rPr lang="en-GB" sz="2800" b="1" dirty="0">
                <a:solidFill>
                  <a:srgbClr val="FF0000"/>
                </a:solidFill>
              </a:rPr>
              <a:t>RPR = Diameter x 12</a:t>
            </a:r>
          </a:p>
        </p:txBody>
      </p:sp>
      <p:pic>
        <p:nvPicPr>
          <p:cNvPr id="5122" name="Picture 2" descr="Tree, Nature, Wood, Kahl, Log, Tribe, Aesthet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8285" y="1430657"/>
            <a:ext cx="5545883" cy="3119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82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6" descr="https://pbs.twimg.com/media/DLTnS4eWsAIo_Lh.jpg:lar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84275" y="1848381"/>
            <a:ext cx="7589837" cy="24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8901" y="6109643"/>
            <a:ext cx="772101" cy="63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ubtitle 1"/>
          <p:cNvSpPr>
            <a:spLocks noGrp="1"/>
          </p:cNvSpPr>
          <p:nvPr>
            <p:ph type="subTitle" idx="1"/>
          </p:nvPr>
        </p:nvSpPr>
        <p:spPr/>
        <p:txBody>
          <a:bodyPr/>
          <a:lstStyle/>
          <a:p>
            <a:endParaRPr lang="en-GB"/>
          </a:p>
        </p:txBody>
      </p:sp>
      <p:sp>
        <p:nvSpPr>
          <p:cNvPr id="6" name="Subtitle 2"/>
          <p:cNvSpPr txBox="1">
            <a:spLocks/>
          </p:cNvSpPr>
          <p:nvPr/>
        </p:nvSpPr>
        <p:spPr>
          <a:xfrm>
            <a:off x="1746031" y="4466130"/>
            <a:ext cx="8866324" cy="928830"/>
          </a:xfrm>
          <a:prstGeom prst="roundRect">
            <a:avLst/>
          </a:prstGeom>
          <a:solidFill>
            <a:srgbClr val="00A7B5"/>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ltLang="en-US" sz="6000" b="1" dirty="0">
                <a:solidFill>
                  <a:schemeClr val="bg1"/>
                </a:solidFill>
              </a:rPr>
              <a:t>THE BUILT ENVIRONMENT</a:t>
            </a:r>
            <a:endParaRPr lang="en-GB" sz="6000" b="1" dirty="0">
              <a:solidFill>
                <a:schemeClr val="bg1"/>
              </a:solidFill>
            </a:endParaRPr>
          </a:p>
        </p:txBody>
      </p:sp>
    </p:spTree>
    <p:extLst>
      <p:ext uri="{BB962C8B-B14F-4D97-AF65-F5344CB8AC3E}">
        <p14:creationId xmlns:p14="http://schemas.microsoft.com/office/powerpoint/2010/main" val="15555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61447" y="278441"/>
            <a:ext cx="10592163" cy="10552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rgbClr val="09A5B5"/>
                </a:solidFill>
                <a:latin typeface="+mn-lt"/>
              </a:rPr>
              <a:t>Task – Tree Expert</a:t>
            </a:r>
          </a:p>
        </p:txBody>
      </p:sp>
      <p:sp>
        <p:nvSpPr>
          <p:cNvPr id="5" name="Content Placeholder 2"/>
          <p:cNvSpPr txBox="1">
            <a:spLocks/>
          </p:cNvSpPr>
          <p:nvPr/>
        </p:nvSpPr>
        <p:spPr>
          <a:xfrm>
            <a:off x="361447" y="1729784"/>
            <a:ext cx="5002256" cy="38968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You will be given an aerial plan of a proposed site for development.                                                           On the proposed site, there are 6 trees.</a:t>
            </a:r>
          </a:p>
          <a:p>
            <a:endParaRPr lang="en-US" sz="2000" dirty="0"/>
          </a:p>
          <a:p>
            <a:pPr marL="0" indent="0">
              <a:buNone/>
            </a:pPr>
            <a:r>
              <a:rPr lang="en-US" sz="2000" b="1" dirty="0">
                <a:solidFill>
                  <a:srgbClr val="09A5B5"/>
                </a:solidFill>
              </a:rPr>
              <a:t>Your aim is to work out the developable area of the proposed site.</a:t>
            </a:r>
          </a:p>
          <a:p>
            <a:endParaRPr lang="en-US" sz="2000" dirty="0"/>
          </a:p>
          <a:p>
            <a:pPr marL="0" indent="0">
              <a:buNone/>
            </a:pPr>
            <a:r>
              <a:rPr lang="en-US" sz="2000" dirty="0"/>
              <a:t>The non-developable area of the site will be within any of the trees’ RPAs, or near to the roads.</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76649" y="1333732"/>
            <a:ext cx="5864212" cy="4133625"/>
          </a:xfrm>
          <a:prstGeom prst="rect">
            <a:avLst/>
          </a:prstGeom>
          <a:ln w="28575">
            <a:solidFill>
              <a:srgbClr val="FF0000"/>
            </a:solidFill>
          </a:ln>
        </p:spPr>
      </p:pic>
    </p:spTree>
    <p:extLst>
      <p:ext uri="{BB962C8B-B14F-4D97-AF65-F5344CB8AC3E}">
        <p14:creationId xmlns:p14="http://schemas.microsoft.com/office/powerpoint/2010/main" val="1580166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610957" y="1485460"/>
            <a:ext cx="9010787" cy="3588152"/>
          </a:xfrm>
          <a:prstGeom prst="rect">
            <a:avLst/>
          </a:prstGeom>
          <a:noFill/>
          <a:ln>
            <a:noFill/>
          </a:ln>
          <a:effectLst/>
          <a:extLst>
            <a:ext uri="{909E8E84-426E-40DD-AFC4-6F175D3DCCD1}">
              <a14:hiddenFill xmlns:a14="http://schemas.microsoft.com/office/drawing/2010/main">
                <a:solidFill>
                  <a:srgbClr val="09A5B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457200" lvl="1" indent="-457200" eaLnBrk="0" fontAlgn="base" latinLnBrk="0" hangingPunct="0">
              <a:lnSpc>
                <a:spcPct val="100000"/>
              </a:lnSpc>
              <a:spcBef>
                <a:spcPct val="0"/>
              </a:spcBef>
              <a:spcAft>
                <a:spcPct val="0"/>
              </a:spcAft>
              <a:tabLst/>
            </a:pPr>
            <a:r>
              <a:rPr kumimoji="0" lang="en-GB" altLang="en-US" sz="2400" b="1" i="0" strike="noStrike" cap="none" normalizeH="0" baseline="0" dirty="0">
                <a:ln>
                  <a:noFill/>
                </a:ln>
                <a:solidFill>
                  <a:srgbClr val="09A5B5"/>
                </a:solidFill>
                <a:effectLst/>
                <a:latin typeface="Calibri" panose="020F0502020204030204" pitchFamily="34" charset="0"/>
              </a:rPr>
              <a:t>HOW TO DRAW ON THE TREES’ RPAs</a:t>
            </a:r>
          </a:p>
          <a:p>
            <a:pPr marL="457200" lvl="1" indent="-457200" eaLnBrk="0" fontAlgn="base" latinLnBrk="0" hangingPunct="0">
              <a:lnSpc>
                <a:spcPct val="100000"/>
              </a:lnSpc>
              <a:spcBef>
                <a:spcPct val="0"/>
              </a:spcBef>
              <a:spcAft>
                <a:spcPct val="0"/>
              </a:spcAft>
              <a:tabLst/>
            </a:pPr>
            <a:endParaRPr kumimoji="0" lang="en-GB" altLang="en-US" sz="2400" b="0" i="0" u="none" strike="noStrike" cap="none" normalizeH="0" baseline="0" dirty="0">
              <a:ln>
                <a:noFill/>
              </a:ln>
              <a:solidFill>
                <a:srgbClr val="000000"/>
              </a:solidFill>
              <a:effectLst/>
              <a:latin typeface="Calibri" panose="020F0502020204030204" pitchFamily="34" charset="0"/>
            </a:endParaRPr>
          </a:p>
          <a:p>
            <a:pPr marL="342900" lvl="3" indent="-342900" eaLnBrk="0" fontAlgn="base" latinLnBrk="0" hangingPunct="0">
              <a:lnSpc>
                <a:spcPct val="100000"/>
              </a:lnSpc>
              <a:spcBef>
                <a:spcPct val="0"/>
              </a:spcBef>
              <a:spcAft>
                <a:spcPct val="0"/>
              </a:spcAft>
              <a:buFont typeface="Arial" panose="020B0604020202020204" pitchFamily="34" charset="0"/>
              <a:buChar char="•"/>
              <a:tabLst/>
            </a:pPr>
            <a:r>
              <a:rPr kumimoji="0" lang="en-GB" altLang="en-US" sz="2400" b="0" i="0" u="none" strike="noStrike" cap="none" normalizeH="0" baseline="0" dirty="0">
                <a:ln>
                  <a:noFill/>
                </a:ln>
                <a:solidFill>
                  <a:srgbClr val="000000"/>
                </a:solidFill>
                <a:effectLst/>
                <a:latin typeface="Calibri" panose="020F0502020204030204" pitchFamily="34" charset="0"/>
              </a:rPr>
              <a:t>Use the table</a:t>
            </a:r>
            <a:r>
              <a:rPr kumimoji="0" lang="en-GB" altLang="en-US" sz="2400" b="0" i="0" u="none" strike="noStrike" cap="none" normalizeH="0" dirty="0">
                <a:ln>
                  <a:noFill/>
                </a:ln>
                <a:solidFill>
                  <a:srgbClr val="000000"/>
                </a:solidFill>
                <a:effectLst/>
                <a:latin typeface="Calibri" panose="020F0502020204030204" pitchFamily="34" charset="0"/>
              </a:rPr>
              <a:t> handout to find the radius of the RPAs</a:t>
            </a:r>
            <a:endParaRPr kumimoji="0" lang="en-GB" altLang="en-US" sz="2400" b="0" i="0" u="none" strike="noStrike" cap="none" normalizeH="0" baseline="0" dirty="0">
              <a:ln>
                <a:noFill/>
              </a:ln>
              <a:solidFill>
                <a:srgbClr val="000000"/>
              </a:solidFill>
              <a:effectLst/>
              <a:latin typeface="Calibri" panose="020F0502020204030204" pitchFamily="34" charset="0"/>
            </a:endParaRPr>
          </a:p>
          <a:p>
            <a:pPr marL="342900" indent="-342900" eaLnBrk="0" fontAlgn="base" hangingPunct="0">
              <a:spcBef>
                <a:spcPct val="0"/>
              </a:spcBef>
              <a:spcAft>
                <a:spcPct val="0"/>
              </a:spcAft>
              <a:buFont typeface="Arial" panose="020B0604020202020204" pitchFamily="34" charset="0"/>
              <a:buChar char="•"/>
            </a:pPr>
            <a:r>
              <a:rPr lang="en-GB" altLang="en-US" sz="2400" dirty="0">
                <a:solidFill>
                  <a:srgbClr val="000000"/>
                </a:solidFill>
                <a:latin typeface="Calibri" panose="020F0502020204030204" pitchFamily="34" charset="0"/>
              </a:rPr>
              <a:t>With a compass, measure out the length of the RPAs’ radiuses and then draw out the RPA for each tree, placing the point of your compass in the centre of the tree.</a:t>
            </a:r>
            <a:endParaRPr kumimoji="0" lang="en-GB" altLang="en-US" sz="2400" b="0" i="0" u="none" strike="noStrike" cap="none" normalizeH="0" baseline="0" dirty="0">
              <a:ln>
                <a:noFill/>
              </a:ln>
              <a:solidFill>
                <a:srgbClr val="000000"/>
              </a:solidFill>
              <a:effectLst/>
              <a:latin typeface="Calibri" panose="020F0502020204030204" pitchFamily="34" charset="0"/>
            </a:endParaRPr>
          </a:p>
          <a:p>
            <a:pPr marL="1371600" lvl="3" indent="-1371600" eaLnBrk="0" fontAlgn="base" latinLnBrk="0" hangingPunct="0">
              <a:lnSpc>
                <a:spcPct val="100000"/>
              </a:lnSpc>
              <a:spcBef>
                <a:spcPct val="0"/>
              </a:spcBef>
              <a:spcAft>
                <a:spcPct val="0"/>
              </a:spcAft>
              <a:tabLst/>
            </a:pPr>
            <a:endParaRPr kumimoji="0" lang="en-GB" altLang="en-US" sz="2400" b="0" i="0" u="none" strike="noStrike" cap="none" normalizeH="0" baseline="0" dirty="0">
              <a:ln>
                <a:noFill/>
              </a:ln>
              <a:solidFill>
                <a:srgbClr val="000000"/>
              </a:solidFill>
              <a:effectLst/>
              <a:latin typeface="Calibri" panose="020F0502020204030204" pitchFamily="34" charset="0"/>
            </a:endParaRPr>
          </a:p>
          <a:p>
            <a:pPr marL="1371600" lvl="3" indent="-1371600" eaLnBrk="0" fontAlgn="base" latinLnBrk="0" hangingPunct="0">
              <a:lnSpc>
                <a:spcPct val="100000"/>
              </a:lnSpc>
              <a:spcBef>
                <a:spcPct val="0"/>
              </a:spcBef>
              <a:spcAft>
                <a:spcPct val="0"/>
              </a:spcAft>
              <a:tabLst/>
            </a:pPr>
            <a:r>
              <a:rPr kumimoji="0" lang="en-GB" altLang="en-US" sz="2400" b="0" i="0" u="none" strike="noStrike" cap="none" normalizeH="0" baseline="0" dirty="0">
                <a:ln>
                  <a:noFill/>
                </a:ln>
                <a:solidFill>
                  <a:srgbClr val="000000"/>
                </a:solidFill>
                <a:effectLst/>
                <a:latin typeface="Calibri" panose="020F0502020204030204" pitchFamily="34" charset="0"/>
              </a:rPr>
              <a:t>The RPA for one tree may overlap the RPA of another tree. </a:t>
            </a:r>
          </a:p>
          <a:p>
            <a:pPr marL="1371600" lvl="3" indent="-1371600" eaLnBrk="0" fontAlgn="base" latinLnBrk="0" hangingPunct="0">
              <a:lnSpc>
                <a:spcPct val="100000"/>
              </a:lnSpc>
              <a:spcBef>
                <a:spcPct val="0"/>
              </a:spcBef>
              <a:spcAft>
                <a:spcPct val="0"/>
              </a:spcAft>
              <a:tabLst/>
            </a:pPr>
            <a:endParaRPr kumimoji="0" lang="en-GB" altLang="en-US" sz="2400" b="0" i="0" u="none" strike="noStrike" cap="none" normalizeH="0" baseline="0" dirty="0">
              <a:ln>
                <a:noFill/>
              </a:ln>
              <a:solidFill>
                <a:srgbClr val="000000"/>
              </a:solidFill>
              <a:effectLst/>
              <a:latin typeface="Calibri" panose="020F0502020204030204" pitchFamily="34" charset="0"/>
            </a:endParaRPr>
          </a:p>
          <a:p>
            <a:pPr marL="1371600" lvl="3" indent="-1371600" eaLnBrk="0" fontAlgn="base" latinLnBrk="0" hangingPunct="0">
              <a:lnSpc>
                <a:spcPct val="100000"/>
              </a:lnSpc>
              <a:spcBef>
                <a:spcPct val="0"/>
              </a:spcBef>
              <a:spcAft>
                <a:spcPct val="0"/>
              </a:spcAft>
              <a:tabLst/>
            </a:pPr>
            <a:endParaRPr kumimoji="0" lang="en-GB" altLang="en-US" sz="2400" b="0" i="0" u="none" strike="noStrike" cap="none" normalizeH="0" baseline="0" dirty="0">
              <a:ln>
                <a:noFill/>
              </a:ln>
              <a:solidFill>
                <a:srgbClr val="000000"/>
              </a:solidFill>
              <a:effectLst/>
              <a:latin typeface="Calibri" panose="020F0502020204030204" pitchFamily="34" charset="0"/>
            </a:endParaRPr>
          </a:p>
          <a:p>
            <a:pPr marL="1371600" lvl="3" indent="-1371600" eaLnBrk="0" fontAlgn="base" latinLnBrk="0" hangingPunct="0">
              <a:lnSpc>
                <a:spcPct val="100000"/>
              </a:lnSpc>
              <a:spcBef>
                <a:spcPct val="0"/>
              </a:spcBef>
              <a:spcAft>
                <a:spcPct val="0"/>
              </a:spcAft>
              <a:tabLst/>
            </a:pPr>
            <a:r>
              <a:rPr kumimoji="0" lang="en-GB" altLang="en-US" sz="2400" b="0" i="0" u="none" strike="noStrike" cap="none" normalizeH="0" baseline="0" dirty="0">
                <a:ln>
                  <a:noFill/>
                </a:ln>
                <a:solidFill>
                  <a:srgbClr val="000000"/>
                </a:solidFill>
                <a:effectLst/>
                <a:latin typeface="Calibri" panose="020F0502020204030204" pitchFamily="34" charset="0"/>
              </a:rPr>
              <a:t>Be careful using compasses.</a:t>
            </a:r>
          </a:p>
          <a:p>
            <a:pPr marL="1371600" lvl="3" indent="-1371600" eaLnBrk="0" fontAlgn="base" latinLnBrk="0" hangingPunct="0">
              <a:lnSpc>
                <a:spcPct val="100000"/>
              </a:lnSpc>
              <a:spcBef>
                <a:spcPct val="0"/>
              </a:spcBef>
              <a:spcAft>
                <a:spcPct val="0"/>
              </a:spcAft>
              <a:tabLst/>
            </a:pPr>
            <a:r>
              <a:rPr kumimoji="0" lang="en-GB" altLang="en-US" sz="2400" b="0" i="0" u="none" strike="noStrike" cap="none" normalizeH="0" baseline="0" dirty="0">
                <a:ln>
                  <a:noFill/>
                </a:ln>
                <a:solidFill>
                  <a:srgbClr val="000000"/>
                </a:solidFill>
                <a:effectLst/>
                <a:latin typeface="Calibri" panose="020F0502020204030204" pitchFamily="34" charset="0"/>
              </a:rPr>
              <a:t>Shade in undevelopable area.</a:t>
            </a:r>
          </a:p>
        </p:txBody>
      </p:sp>
      <p:sp>
        <p:nvSpPr>
          <p:cNvPr id="5" name="Text Box 5"/>
          <p:cNvSpPr txBox="1">
            <a:spLocks noChangeArrowheads="1"/>
          </p:cNvSpPr>
          <p:nvPr/>
        </p:nvSpPr>
        <p:spPr bwMode="auto">
          <a:xfrm>
            <a:off x="8742216" y="3700395"/>
            <a:ext cx="2697026" cy="628551"/>
          </a:xfrm>
          <a:prstGeom prst="rect">
            <a:avLst/>
          </a:prstGeom>
          <a:noFill/>
          <a:ln>
            <a:noFill/>
          </a:ln>
          <a:effectLst/>
          <a:extLst>
            <a:ext uri="{909E8E84-426E-40DD-AFC4-6F175D3DCCD1}">
              <a14:hiddenFill xmlns:a14="http://schemas.microsoft.com/office/drawing/2010/main">
                <a:solidFill>
                  <a:srgbClr val="09A5B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b="1" i="0" strike="noStrike" cap="none" normalizeH="0" baseline="0" dirty="0">
                <a:ln>
                  <a:noFill/>
                </a:ln>
                <a:solidFill>
                  <a:srgbClr val="09A5B5"/>
                </a:solidFill>
                <a:effectLst/>
                <a:latin typeface="Calibri" panose="020F0502020204030204" pitchFamily="34" charset="0"/>
              </a:rPr>
              <a:t>Your RPAs should look similar to this:</a:t>
            </a:r>
            <a:endParaRPr kumimoji="0" lang="en-US" altLang="en-US" sz="2000" b="0" i="0" strike="noStrike" cap="none" normalizeH="0" baseline="0" dirty="0">
              <a:ln>
                <a:noFill/>
              </a:ln>
              <a:solidFill>
                <a:srgbClr val="09A5B5"/>
              </a:solidFill>
              <a:effectLst/>
              <a:latin typeface="Arial" panose="020B0604020202020204" pitchFamily="34" charset="0"/>
            </a:endParaRPr>
          </a:p>
        </p:txBody>
      </p:sp>
      <p:sp>
        <p:nvSpPr>
          <p:cNvPr id="6" name="Oval 1"/>
          <p:cNvSpPr>
            <a:spLocks noChangeArrowheads="1"/>
          </p:cNvSpPr>
          <p:nvPr/>
        </p:nvSpPr>
        <p:spPr bwMode="auto">
          <a:xfrm>
            <a:off x="9528510" y="4655380"/>
            <a:ext cx="1714500" cy="1714500"/>
          </a:xfrm>
          <a:prstGeom prst="ellipse">
            <a:avLst/>
          </a:prstGeom>
          <a:solidFill>
            <a:srgbClr val="BFBFBF"/>
          </a:solidFill>
          <a:ln w="9525" algn="ctr">
            <a:solidFill>
              <a:srgbClr val="4579B8"/>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endParaRPr lang="en-GB"/>
          </a:p>
        </p:txBody>
      </p:sp>
      <p:sp>
        <p:nvSpPr>
          <p:cNvPr id="7" name="Oval 2"/>
          <p:cNvSpPr>
            <a:spLocks noChangeArrowheads="1"/>
          </p:cNvSpPr>
          <p:nvPr/>
        </p:nvSpPr>
        <p:spPr bwMode="auto">
          <a:xfrm>
            <a:off x="10126998" y="5232379"/>
            <a:ext cx="571500" cy="560499"/>
          </a:xfrm>
          <a:prstGeom prst="ellipse">
            <a:avLst/>
          </a:prstGeom>
          <a:solidFill>
            <a:srgbClr val="008000"/>
          </a:solidFill>
          <a:ln w="9525" algn="ctr">
            <a:solidFill>
              <a:srgbClr val="4579B8"/>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endParaRPr lang="en-GB"/>
          </a:p>
        </p:txBody>
      </p:sp>
      <p:sp>
        <p:nvSpPr>
          <p:cNvPr id="8" name="Text Box 4"/>
          <p:cNvSpPr txBox="1">
            <a:spLocks noChangeArrowheads="1"/>
          </p:cNvSpPr>
          <p:nvPr/>
        </p:nvSpPr>
        <p:spPr bwMode="auto">
          <a:xfrm>
            <a:off x="10126998" y="4734496"/>
            <a:ext cx="5445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rgbClr val="000000"/>
                </a:solidFill>
                <a:effectLst/>
                <a:latin typeface="Calibri" panose="020F0502020204030204" pitchFamily="34" charset="0"/>
              </a:rPr>
              <a:t>RPA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3"/>
          <p:cNvSpPr txBox="1">
            <a:spLocks noChangeArrowheads="1"/>
          </p:cNvSpPr>
          <p:nvPr/>
        </p:nvSpPr>
        <p:spPr bwMode="auto">
          <a:xfrm>
            <a:off x="10198435" y="5341179"/>
            <a:ext cx="40163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rgbClr val="000000"/>
                </a:solidFill>
                <a:effectLst/>
                <a:latin typeface="Calibri" panose="020F0502020204030204" pitchFamily="34" charset="0"/>
              </a:rPr>
              <a:t>T1</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itle 1"/>
          <p:cNvSpPr txBox="1">
            <a:spLocks/>
          </p:cNvSpPr>
          <p:nvPr/>
        </p:nvSpPr>
        <p:spPr>
          <a:xfrm>
            <a:off x="361447" y="278441"/>
            <a:ext cx="10592163" cy="10552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rgbClr val="09A5B5"/>
                </a:solidFill>
                <a:latin typeface="+mn-lt"/>
              </a:rPr>
              <a:t>The build project</a:t>
            </a:r>
          </a:p>
        </p:txBody>
      </p:sp>
    </p:spTree>
    <p:extLst>
      <p:ext uri="{BB962C8B-B14F-4D97-AF65-F5344CB8AC3E}">
        <p14:creationId xmlns:p14="http://schemas.microsoft.com/office/powerpoint/2010/main" val="3837370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231120" y="186414"/>
            <a:ext cx="1585743" cy="1612072"/>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877791563"/>
              </p:ext>
            </p:extLst>
          </p:nvPr>
        </p:nvGraphicFramePr>
        <p:xfrm>
          <a:off x="1903225" y="1710571"/>
          <a:ext cx="7690368" cy="4647936"/>
        </p:xfrm>
        <a:graphic>
          <a:graphicData uri="http://schemas.openxmlformats.org/drawingml/2006/table">
            <a:tbl>
              <a:tblPr/>
              <a:tblGrid>
                <a:gridCol w="681427">
                  <a:extLst>
                    <a:ext uri="{9D8B030D-6E8A-4147-A177-3AD203B41FA5}">
                      <a16:colId xmlns:a16="http://schemas.microsoft.com/office/drawing/2014/main" val="20000"/>
                    </a:ext>
                  </a:extLst>
                </a:gridCol>
                <a:gridCol w="2335770">
                  <a:extLst>
                    <a:ext uri="{9D8B030D-6E8A-4147-A177-3AD203B41FA5}">
                      <a16:colId xmlns:a16="http://schemas.microsoft.com/office/drawing/2014/main" val="20001"/>
                    </a:ext>
                  </a:extLst>
                </a:gridCol>
                <a:gridCol w="2410292">
                  <a:extLst>
                    <a:ext uri="{9D8B030D-6E8A-4147-A177-3AD203B41FA5}">
                      <a16:colId xmlns:a16="http://schemas.microsoft.com/office/drawing/2014/main" val="20002"/>
                    </a:ext>
                  </a:extLst>
                </a:gridCol>
                <a:gridCol w="2262879">
                  <a:extLst>
                    <a:ext uri="{9D8B030D-6E8A-4147-A177-3AD203B41FA5}">
                      <a16:colId xmlns:a16="http://schemas.microsoft.com/office/drawing/2014/main" val="20003"/>
                    </a:ext>
                  </a:extLst>
                </a:gridCol>
              </a:tblGrid>
              <a:tr h="802225">
                <a:tc>
                  <a:txBody>
                    <a:bodyPr/>
                    <a:lstStyle/>
                    <a:p>
                      <a:pPr marR="0" indent="0" algn="ctr" rtl="0">
                        <a:lnSpc>
                          <a:spcPct val="119000"/>
                        </a:lnSpc>
                        <a:spcBef>
                          <a:spcPts val="0"/>
                        </a:spcBef>
                        <a:spcAft>
                          <a:spcPts val="1400"/>
                        </a:spcAft>
                      </a:pPr>
                      <a:r>
                        <a:rPr lang="en-GB" sz="900" b="1" kern="1400" dirty="0">
                          <a:ln>
                            <a:noFill/>
                          </a:ln>
                          <a:solidFill>
                            <a:srgbClr val="000000"/>
                          </a:solidFill>
                          <a:effectLst/>
                          <a:latin typeface="Museo Sans Cyrl 700" panose="02000000000000000000" pitchFamily="50" charset="0"/>
                        </a:rPr>
                        <a:t>Tree</a:t>
                      </a:r>
                      <a:endParaRPr lang="en-GB" sz="700" kern="1400" dirty="0">
                        <a:ln>
                          <a:noFill/>
                        </a:ln>
                        <a:solidFill>
                          <a:srgbClr val="000000"/>
                        </a:solidFill>
                        <a:effectLst/>
                        <a:latin typeface="Calibri" panose="020F0502020204030204" pitchFamily="34" charset="0"/>
                      </a:endParaRP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R="0" indent="0" algn="ctr" rtl="0">
                        <a:lnSpc>
                          <a:spcPct val="119000"/>
                        </a:lnSpc>
                        <a:spcBef>
                          <a:spcPts val="0"/>
                        </a:spcBef>
                        <a:spcAft>
                          <a:spcPts val="1400"/>
                        </a:spcAft>
                      </a:pPr>
                      <a:r>
                        <a:rPr lang="en-GB" sz="900" b="1" kern="1400">
                          <a:ln>
                            <a:noFill/>
                          </a:ln>
                          <a:solidFill>
                            <a:srgbClr val="000000"/>
                          </a:solidFill>
                          <a:effectLst/>
                          <a:latin typeface="Museo Sans Cyrl 700" panose="02000000000000000000" pitchFamily="50" charset="0"/>
                        </a:rPr>
                        <a:t>Circumference (m)</a:t>
                      </a:r>
                      <a:endParaRPr lang="en-GB" sz="700" kern="1400">
                        <a:ln>
                          <a:noFill/>
                        </a:ln>
                        <a:solidFill>
                          <a:srgbClr val="000000"/>
                        </a:solidFill>
                        <a:effectLst/>
                        <a:latin typeface="Calibri" panose="020F0502020204030204" pitchFamily="34" charset="0"/>
                      </a:endParaRPr>
                    </a:p>
                    <a:p>
                      <a:pPr marR="0" indent="0" algn="ctr" rtl="0">
                        <a:lnSpc>
                          <a:spcPct val="119000"/>
                        </a:lnSpc>
                        <a:spcBef>
                          <a:spcPts val="0"/>
                        </a:spcBef>
                        <a:spcAft>
                          <a:spcPts val="1400"/>
                        </a:spcAft>
                      </a:pPr>
                      <a:r>
                        <a:rPr lang="en-GB" sz="1100" b="1" i="1" kern="1400">
                          <a:ln>
                            <a:noFill/>
                          </a:ln>
                          <a:solidFill>
                            <a:srgbClr val="FF0000"/>
                          </a:solidFill>
                          <a:effectLst/>
                          <a:latin typeface="Museo Sans Cyrl 700" panose="02000000000000000000" pitchFamily="50" charset="0"/>
                        </a:rPr>
                        <a:t>Physical measurement from trees</a:t>
                      </a:r>
                      <a:endParaRPr lang="en-GB" sz="700" kern="1400">
                        <a:ln>
                          <a:noFill/>
                        </a:ln>
                        <a:solidFill>
                          <a:srgbClr val="000000"/>
                        </a:solidFill>
                        <a:effectLst/>
                        <a:latin typeface="Calibri" panose="020F0502020204030204" pitchFamily="34" charset="0"/>
                      </a:endParaRPr>
                    </a:p>
                    <a:p>
                      <a:pPr marR="0" indent="0" algn="ctr" rtl="0">
                        <a:lnSpc>
                          <a:spcPct val="119000"/>
                        </a:lnSpc>
                        <a:spcBef>
                          <a:spcPts val="0"/>
                        </a:spcBef>
                        <a:spcAft>
                          <a:spcPts val="1400"/>
                        </a:spcAft>
                      </a:pPr>
                      <a:r>
                        <a:rPr lang="en-GB" sz="1100" b="1" kern="1400">
                          <a:ln>
                            <a:noFill/>
                          </a:ln>
                          <a:solidFill>
                            <a:srgbClr val="FF0000"/>
                          </a:solidFill>
                          <a:effectLst/>
                          <a:latin typeface="Museo Sans Cyrl 700" panose="02000000000000000000" pitchFamily="50" charset="0"/>
                        </a:rPr>
                        <a:t>To 2 decimal places</a:t>
                      </a:r>
                      <a:endParaRPr lang="en-GB" sz="700" kern="1400">
                        <a:ln>
                          <a:noFill/>
                        </a:ln>
                        <a:solidFill>
                          <a:srgbClr val="000000"/>
                        </a:solidFill>
                        <a:effectLst/>
                        <a:latin typeface="Calibri" panose="020F0502020204030204" pitchFamily="34" charset="0"/>
                      </a:endParaRP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R="0" indent="0" algn="ctr" rtl="0">
                        <a:lnSpc>
                          <a:spcPct val="119000"/>
                        </a:lnSpc>
                        <a:spcBef>
                          <a:spcPts val="0"/>
                        </a:spcBef>
                        <a:spcAft>
                          <a:spcPts val="1400"/>
                        </a:spcAft>
                      </a:pPr>
                      <a:r>
                        <a:rPr lang="en-GB" sz="900" b="1" kern="1400" dirty="0">
                          <a:ln>
                            <a:noFill/>
                          </a:ln>
                          <a:solidFill>
                            <a:srgbClr val="000000"/>
                          </a:solidFill>
                          <a:effectLst/>
                          <a:latin typeface="Museo Sans Cyrl 700" panose="02000000000000000000" pitchFamily="50" charset="0"/>
                        </a:rPr>
                        <a:t>Diameter (m)</a:t>
                      </a:r>
                      <a:endParaRPr lang="en-GB" sz="700" kern="1400" dirty="0">
                        <a:ln>
                          <a:noFill/>
                        </a:ln>
                        <a:solidFill>
                          <a:srgbClr val="000000"/>
                        </a:solidFill>
                        <a:effectLst/>
                        <a:latin typeface="Calibri" panose="020F0502020204030204" pitchFamily="34" charset="0"/>
                      </a:endParaRPr>
                    </a:p>
                    <a:p>
                      <a:pPr marR="0" indent="0" algn="ctr" rtl="0">
                        <a:lnSpc>
                          <a:spcPct val="119000"/>
                        </a:lnSpc>
                        <a:spcBef>
                          <a:spcPts val="0"/>
                        </a:spcBef>
                        <a:spcAft>
                          <a:spcPts val="1400"/>
                        </a:spcAft>
                      </a:pPr>
                      <a:r>
                        <a:rPr lang="en-GB" sz="1100" b="1" i="1" kern="1400" dirty="0">
                          <a:ln>
                            <a:noFill/>
                          </a:ln>
                          <a:solidFill>
                            <a:srgbClr val="FF0000"/>
                          </a:solidFill>
                          <a:effectLst/>
                          <a:latin typeface="Museo Sans Cyrl 700" panose="02000000000000000000" pitchFamily="50" charset="0"/>
                        </a:rPr>
                        <a:t>(Circumference ÷ 3.14)</a:t>
                      </a:r>
                      <a:endParaRPr lang="en-GB" sz="700" kern="1400" dirty="0">
                        <a:ln>
                          <a:noFill/>
                        </a:ln>
                        <a:solidFill>
                          <a:srgbClr val="000000"/>
                        </a:solidFill>
                        <a:effectLst/>
                        <a:latin typeface="Calibri" panose="020F0502020204030204" pitchFamily="34" charset="0"/>
                      </a:endParaRPr>
                    </a:p>
                    <a:p>
                      <a:pPr marR="0" indent="0" algn="ctr" rtl="0">
                        <a:lnSpc>
                          <a:spcPct val="119000"/>
                        </a:lnSpc>
                        <a:spcBef>
                          <a:spcPts val="0"/>
                        </a:spcBef>
                        <a:spcAft>
                          <a:spcPts val="1400"/>
                        </a:spcAft>
                      </a:pPr>
                      <a:r>
                        <a:rPr lang="en-GB" sz="1100" b="1" kern="1400" dirty="0">
                          <a:ln>
                            <a:noFill/>
                          </a:ln>
                          <a:solidFill>
                            <a:srgbClr val="FF0000"/>
                          </a:solidFill>
                          <a:effectLst/>
                          <a:latin typeface="Museo Sans Cyrl 700" panose="02000000000000000000" pitchFamily="50" charset="0"/>
                        </a:rPr>
                        <a:t>To 2 decimal places</a:t>
                      </a:r>
                      <a:endParaRPr lang="en-GB" sz="700" kern="1400" dirty="0">
                        <a:ln>
                          <a:noFill/>
                        </a:ln>
                        <a:solidFill>
                          <a:srgbClr val="000000"/>
                        </a:solidFill>
                        <a:effectLst/>
                        <a:latin typeface="Calibri" panose="020F0502020204030204" pitchFamily="34" charset="0"/>
                      </a:endParaRP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R="0" indent="0" algn="ctr" rtl="0">
                        <a:lnSpc>
                          <a:spcPct val="119000"/>
                        </a:lnSpc>
                        <a:spcBef>
                          <a:spcPts val="0"/>
                        </a:spcBef>
                        <a:spcAft>
                          <a:spcPts val="1400"/>
                        </a:spcAft>
                      </a:pPr>
                      <a:r>
                        <a:rPr lang="en-GB" sz="900" b="1" kern="1400">
                          <a:ln>
                            <a:noFill/>
                          </a:ln>
                          <a:solidFill>
                            <a:srgbClr val="000000"/>
                          </a:solidFill>
                          <a:effectLst/>
                          <a:latin typeface="Museo Sans Cyrl 700" panose="02000000000000000000" pitchFamily="50" charset="0"/>
                        </a:rPr>
                        <a:t>Radius of Trees’ RPA (m)</a:t>
                      </a:r>
                      <a:endParaRPr lang="en-GB" sz="700" kern="1400">
                        <a:ln>
                          <a:noFill/>
                        </a:ln>
                        <a:solidFill>
                          <a:srgbClr val="000000"/>
                        </a:solidFill>
                        <a:effectLst/>
                        <a:latin typeface="Calibri" panose="020F0502020204030204" pitchFamily="34" charset="0"/>
                      </a:endParaRPr>
                    </a:p>
                    <a:p>
                      <a:pPr marR="0" indent="0" algn="ctr" rtl="0">
                        <a:lnSpc>
                          <a:spcPct val="119000"/>
                        </a:lnSpc>
                        <a:spcBef>
                          <a:spcPts val="0"/>
                        </a:spcBef>
                        <a:spcAft>
                          <a:spcPts val="1400"/>
                        </a:spcAft>
                      </a:pPr>
                      <a:r>
                        <a:rPr lang="en-GB" sz="1100" b="1" i="1" kern="1400">
                          <a:ln>
                            <a:noFill/>
                          </a:ln>
                          <a:solidFill>
                            <a:srgbClr val="FF0000"/>
                          </a:solidFill>
                          <a:effectLst/>
                          <a:latin typeface="Museo Sans Cyrl 700" panose="02000000000000000000" pitchFamily="50" charset="0"/>
                        </a:rPr>
                        <a:t>(Diameter x 12)</a:t>
                      </a:r>
                      <a:endParaRPr lang="en-GB" sz="700" kern="1400">
                        <a:ln>
                          <a:noFill/>
                        </a:ln>
                        <a:solidFill>
                          <a:srgbClr val="000000"/>
                        </a:solidFill>
                        <a:effectLst/>
                        <a:latin typeface="Calibri" panose="020F0502020204030204" pitchFamily="34" charset="0"/>
                      </a:endParaRPr>
                    </a:p>
                    <a:p>
                      <a:pPr marR="0" indent="0" algn="ctr" rtl="0">
                        <a:lnSpc>
                          <a:spcPct val="119000"/>
                        </a:lnSpc>
                        <a:spcBef>
                          <a:spcPts val="0"/>
                        </a:spcBef>
                        <a:spcAft>
                          <a:spcPts val="1400"/>
                        </a:spcAft>
                      </a:pPr>
                      <a:r>
                        <a:rPr lang="en-GB" sz="1100" b="1" kern="1400">
                          <a:ln>
                            <a:noFill/>
                          </a:ln>
                          <a:solidFill>
                            <a:srgbClr val="FF0000"/>
                          </a:solidFill>
                          <a:effectLst/>
                          <a:latin typeface="Museo Sans Cyrl 700" panose="02000000000000000000" pitchFamily="50" charset="0"/>
                        </a:rPr>
                        <a:t>To 1 decimal place</a:t>
                      </a:r>
                      <a:endParaRPr lang="en-GB" sz="700" kern="1400">
                        <a:ln>
                          <a:noFill/>
                        </a:ln>
                        <a:solidFill>
                          <a:srgbClr val="000000"/>
                        </a:solidFill>
                        <a:effectLst/>
                        <a:latin typeface="Calibri" panose="020F0502020204030204" pitchFamily="34" charset="0"/>
                      </a:endParaRP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624213">
                <a:tc>
                  <a:txBody>
                    <a:bodyPr/>
                    <a:lstStyle/>
                    <a:p>
                      <a:pPr marR="0" indent="0" algn="ctr" rtl="0">
                        <a:lnSpc>
                          <a:spcPct val="119000"/>
                        </a:lnSpc>
                        <a:spcBef>
                          <a:spcPts val="0"/>
                        </a:spcBef>
                        <a:spcAft>
                          <a:spcPts val="1400"/>
                        </a:spcAft>
                      </a:pPr>
                      <a:r>
                        <a:rPr lang="en-GB" sz="1300" kern="1400">
                          <a:ln>
                            <a:noFill/>
                          </a:ln>
                          <a:solidFill>
                            <a:srgbClr val="000000"/>
                          </a:solidFill>
                          <a:effectLst/>
                          <a:latin typeface="Museo Sans Cyrl 100" panose="02000000000000000000" pitchFamily="50" charset="0"/>
                        </a:rPr>
                        <a:t>1</a:t>
                      </a:r>
                      <a:endParaRPr lang="en-GB" sz="700" kern="1400">
                        <a:ln>
                          <a:noFill/>
                        </a:ln>
                        <a:solidFill>
                          <a:srgbClr val="000000"/>
                        </a:solidFill>
                        <a:effectLst/>
                        <a:latin typeface="Calibri" panose="020F0502020204030204" pitchFamily="34" charset="0"/>
                      </a:endParaRP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GB" sz="1200" kern="1400" dirty="0">
                          <a:ln>
                            <a:noFill/>
                          </a:ln>
                          <a:solidFill>
                            <a:srgbClr val="000000"/>
                          </a:solidFill>
                          <a:effectLst/>
                          <a:latin typeface="Museo Sans Cyrl 100" panose="02000000000000000000" pitchFamily="50" charset="0"/>
                        </a:rPr>
                        <a:t>1.98</a:t>
                      </a:r>
                      <a:endParaRPr lang="en-GB" sz="700" kern="1400" dirty="0">
                        <a:ln>
                          <a:noFill/>
                        </a:ln>
                        <a:solidFill>
                          <a:srgbClr val="000000"/>
                        </a:solidFill>
                        <a:effectLst/>
                        <a:latin typeface="Calibri" panose="020F0502020204030204" pitchFamily="34" charset="0"/>
                      </a:endParaRP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GB" sz="1200" kern="1400">
                          <a:ln>
                            <a:noFill/>
                          </a:ln>
                          <a:solidFill>
                            <a:srgbClr val="000000"/>
                          </a:solidFill>
                          <a:effectLst/>
                          <a:latin typeface="Museo Sans Cyrl 100" panose="02000000000000000000" pitchFamily="50" charset="0"/>
                        </a:rPr>
                        <a:t>0.63</a:t>
                      </a:r>
                      <a:endParaRPr lang="en-GB" sz="700" kern="1400">
                        <a:ln>
                          <a:noFill/>
                        </a:ln>
                        <a:solidFill>
                          <a:srgbClr val="000000"/>
                        </a:solidFill>
                        <a:effectLst/>
                        <a:latin typeface="Calibri" panose="020F0502020204030204" pitchFamily="34" charset="0"/>
                      </a:endParaRP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GB" sz="1200" kern="1400">
                          <a:ln>
                            <a:noFill/>
                          </a:ln>
                          <a:solidFill>
                            <a:srgbClr val="000000"/>
                          </a:solidFill>
                          <a:effectLst/>
                          <a:latin typeface="Museo Sans Cyrl 100" panose="02000000000000000000" pitchFamily="50" charset="0"/>
                        </a:rPr>
                        <a:t>7.6</a:t>
                      </a:r>
                      <a:endParaRPr lang="en-GB" sz="700" kern="1400">
                        <a:ln>
                          <a:noFill/>
                        </a:ln>
                        <a:solidFill>
                          <a:srgbClr val="000000"/>
                        </a:solidFill>
                        <a:effectLst/>
                        <a:latin typeface="Calibri" panose="020F0502020204030204" pitchFamily="34" charset="0"/>
                      </a:endParaRP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21809">
                <a:tc>
                  <a:txBody>
                    <a:bodyPr/>
                    <a:lstStyle/>
                    <a:p>
                      <a:pPr marR="0" indent="0" algn="ctr" rtl="0">
                        <a:lnSpc>
                          <a:spcPct val="119000"/>
                        </a:lnSpc>
                        <a:spcBef>
                          <a:spcPts val="0"/>
                        </a:spcBef>
                        <a:spcAft>
                          <a:spcPts val="1400"/>
                        </a:spcAft>
                      </a:pPr>
                      <a:r>
                        <a:rPr lang="en-GB" sz="1300" kern="1400">
                          <a:ln>
                            <a:noFill/>
                          </a:ln>
                          <a:solidFill>
                            <a:srgbClr val="000000"/>
                          </a:solidFill>
                          <a:effectLst/>
                          <a:latin typeface="Museo Sans Cyrl 100" panose="02000000000000000000" pitchFamily="50" charset="0"/>
                        </a:rPr>
                        <a:t>2</a:t>
                      </a:r>
                      <a:endParaRPr lang="en-GB" sz="700" kern="1400">
                        <a:ln>
                          <a:noFill/>
                        </a:ln>
                        <a:solidFill>
                          <a:srgbClr val="000000"/>
                        </a:solidFill>
                        <a:effectLst/>
                        <a:latin typeface="Calibri" panose="020F0502020204030204" pitchFamily="34" charset="0"/>
                      </a:endParaRP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GB" sz="1200" kern="1400">
                          <a:ln>
                            <a:noFill/>
                          </a:ln>
                          <a:solidFill>
                            <a:srgbClr val="000000"/>
                          </a:solidFill>
                          <a:effectLst/>
                          <a:latin typeface="Museo Sans Cyrl 100" panose="02000000000000000000" pitchFamily="50" charset="0"/>
                        </a:rPr>
                        <a:t>1.32</a:t>
                      </a:r>
                      <a:endParaRPr lang="en-GB" sz="700" kern="1400">
                        <a:ln>
                          <a:noFill/>
                        </a:ln>
                        <a:solidFill>
                          <a:srgbClr val="000000"/>
                        </a:solidFill>
                        <a:effectLst/>
                        <a:latin typeface="Calibri" panose="020F0502020204030204" pitchFamily="34" charset="0"/>
                      </a:endParaRP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GB" sz="1200" kern="1400">
                          <a:ln>
                            <a:noFill/>
                          </a:ln>
                          <a:solidFill>
                            <a:srgbClr val="000000"/>
                          </a:solidFill>
                          <a:effectLst/>
                          <a:latin typeface="Museo Sans Cyrl 100" panose="02000000000000000000" pitchFamily="50" charset="0"/>
                        </a:rPr>
                        <a:t>0.42</a:t>
                      </a:r>
                      <a:endParaRPr lang="en-GB" sz="700" kern="1400">
                        <a:ln>
                          <a:noFill/>
                        </a:ln>
                        <a:solidFill>
                          <a:srgbClr val="000000"/>
                        </a:solidFill>
                        <a:effectLst/>
                        <a:latin typeface="Calibri" panose="020F0502020204030204" pitchFamily="34" charset="0"/>
                      </a:endParaRP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GB" sz="1200" kern="1400" dirty="0">
                          <a:ln>
                            <a:noFill/>
                          </a:ln>
                          <a:solidFill>
                            <a:srgbClr val="000000"/>
                          </a:solidFill>
                          <a:effectLst/>
                          <a:latin typeface="Museo Sans Cyrl 100" panose="02000000000000000000" pitchFamily="50" charset="0"/>
                        </a:rPr>
                        <a:t>5.0</a:t>
                      </a:r>
                      <a:endParaRPr lang="en-GB" sz="700" kern="1400" dirty="0">
                        <a:ln>
                          <a:noFill/>
                        </a:ln>
                        <a:solidFill>
                          <a:srgbClr val="000000"/>
                        </a:solidFill>
                        <a:effectLst/>
                        <a:latin typeface="Calibri" panose="020F0502020204030204" pitchFamily="34" charset="0"/>
                      </a:endParaRP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12287">
                <a:tc>
                  <a:txBody>
                    <a:bodyPr/>
                    <a:lstStyle/>
                    <a:p>
                      <a:pPr marR="0" indent="0" algn="ctr" rtl="0">
                        <a:lnSpc>
                          <a:spcPct val="119000"/>
                        </a:lnSpc>
                        <a:spcBef>
                          <a:spcPts val="0"/>
                        </a:spcBef>
                        <a:spcAft>
                          <a:spcPts val="1400"/>
                        </a:spcAft>
                      </a:pPr>
                      <a:r>
                        <a:rPr lang="en-GB" sz="1300" kern="1400">
                          <a:ln>
                            <a:noFill/>
                          </a:ln>
                          <a:solidFill>
                            <a:srgbClr val="000000"/>
                          </a:solidFill>
                          <a:effectLst/>
                          <a:latin typeface="Museo Sans Cyrl 100" panose="02000000000000000000" pitchFamily="50" charset="0"/>
                        </a:rPr>
                        <a:t>3</a:t>
                      </a:r>
                      <a:endParaRPr lang="en-GB" sz="700" kern="1400">
                        <a:ln>
                          <a:noFill/>
                        </a:ln>
                        <a:solidFill>
                          <a:srgbClr val="000000"/>
                        </a:solidFill>
                        <a:effectLst/>
                        <a:latin typeface="Calibri" panose="020F0502020204030204" pitchFamily="34" charset="0"/>
                      </a:endParaRP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GB" sz="1200" kern="1400">
                          <a:ln>
                            <a:noFill/>
                          </a:ln>
                          <a:solidFill>
                            <a:srgbClr val="000000"/>
                          </a:solidFill>
                          <a:effectLst/>
                          <a:latin typeface="Museo Sans Cyrl 100" panose="02000000000000000000" pitchFamily="50" charset="0"/>
                        </a:rPr>
                        <a:t>1.70</a:t>
                      </a:r>
                      <a:endParaRPr lang="en-GB" sz="700" kern="1400">
                        <a:ln>
                          <a:noFill/>
                        </a:ln>
                        <a:solidFill>
                          <a:srgbClr val="000000"/>
                        </a:solidFill>
                        <a:effectLst/>
                        <a:latin typeface="Calibri" panose="020F0502020204030204" pitchFamily="34" charset="0"/>
                      </a:endParaRP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GB" sz="1200" kern="1400" dirty="0">
                          <a:ln>
                            <a:noFill/>
                          </a:ln>
                          <a:solidFill>
                            <a:srgbClr val="000000"/>
                          </a:solidFill>
                          <a:effectLst/>
                          <a:latin typeface="Museo Sans Cyrl 100" panose="02000000000000000000" pitchFamily="50" charset="0"/>
                        </a:rPr>
                        <a:t>0.54</a:t>
                      </a:r>
                      <a:endParaRPr lang="en-GB" sz="700" kern="1400" dirty="0">
                        <a:ln>
                          <a:noFill/>
                        </a:ln>
                        <a:solidFill>
                          <a:srgbClr val="000000"/>
                        </a:solidFill>
                        <a:effectLst/>
                        <a:latin typeface="Calibri" panose="020F0502020204030204" pitchFamily="34" charset="0"/>
                      </a:endParaRP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GB" sz="1200" kern="1400">
                          <a:ln>
                            <a:noFill/>
                          </a:ln>
                          <a:solidFill>
                            <a:srgbClr val="000000"/>
                          </a:solidFill>
                          <a:effectLst/>
                          <a:latin typeface="Museo Sans Cyrl 100" panose="02000000000000000000" pitchFamily="50" charset="0"/>
                        </a:rPr>
                        <a:t>6.5</a:t>
                      </a:r>
                      <a:endParaRPr lang="en-GB" sz="700" kern="1400">
                        <a:ln>
                          <a:noFill/>
                        </a:ln>
                        <a:solidFill>
                          <a:srgbClr val="000000"/>
                        </a:solidFill>
                        <a:effectLst/>
                        <a:latin typeface="Calibri" panose="020F0502020204030204" pitchFamily="34" charset="0"/>
                      </a:endParaRP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21809">
                <a:tc>
                  <a:txBody>
                    <a:bodyPr/>
                    <a:lstStyle/>
                    <a:p>
                      <a:pPr marR="0" indent="0" algn="ctr" rtl="0">
                        <a:lnSpc>
                          <a:spcPct val="119000"/>
                        </a:lnSpc>
                        <a:spcBef>
                          <a:spcPts val="0"/>
                        </a:spcBef>
                        <a:spcAft>
                          <a:spcPts val="1400"/>
                        </a:spcAft>
                      </a:pPr>
                      <a:r>
                        <a:rPr lang="en-GB" sz="1300" kern="1400">
                          <a:ln>
                            <a:noFill/>
                          </a:ln>
                          <a:solidFill>
                            <a:srgbClr val="000000"/>
                          </a:solidFill>
                          <a:effectLst/>
                          <a:latin typeface="Museo Sans Cyrl 100" panose="02000000000000000000" pitchFamily="50" charset="0"/>
                        </a:rPr>
                        <a:t>4</a:t>
                      </a:r>
                      <a:endParaRPr lang="en-GB" sz="700" kern="1400">
                        <a:ln>
                          <a:noFill/>
                        </a:ln>
                        <a:solidFill>
                          <a:srgbClr val="000000"/>
                        </a:solidFill>
                        <a:effectLst/>
                        <a:latin typeface="Calibri" panose="020F0502020204030204" pitchFamily="34" charset="0"/>
                      </a:endParaRP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GB" sz="1200" kern="1400">
                          <a:ln>
                            <a:noFill/>
                          </a:ln>
                          <a:solidFill>
                            <a:srgbClr val="000000"/>
                          </a:solidFill>
                          <a:effectLst/>
                          <a:latin typeface="Museo Sans Cyrl 100" panose="02000000000000000000" pitchFamily="50" charset="0"/>
                        </a:rPr>
                        <a:t>1.13</a:t>
                      </a:r>
                      <a:endParaRPr lang="en-GB" sz="700" kern="1400">
                        <a:ln>
                          <a:noFill/>
                        </a:ln>
                        <a:solidFill>
                          <a:srgbClr val="000000"/>
                        </a:solidFill>
                        <a:effectLst/>
                        <a:latin typeface="Calibri" panose="020F0502020204030204" pitchFamily="34" charset="0"/>
                      </a:endParaRP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GB" sz="1200" kern="1400">
                          <a:ln>
                            <a:noFill/>
                          </a:ln>
                          <a:solidFill>
                            <a:srgbClr val="000000"/>
                          </a:solidFill>
                          <a:effectLst/>
                          <a:latin typeface="Museo Sans Cyrl 100" panose="02000000000000000000" pitchFamily="50" charset="0"/>
                        </a:rPr>
                        <a:t>0.36</a:t>
                      </a:r>
                      <a:endParaRPr lang="en-GB" sz="700" kern="1400">
                        <a:ln>
                          <a:noFill/>
                        </a:ln>
                        <a:solidFill>
                          <a:srgbClr val="000000"/>
                        </a:solidFill>
                        <a:effectLst/>
                        <a:latin typeface="Calibri" panose="020F0502020204030204" pitchFamily="34" charset="0"/>
                      </a:endParaRP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GB" sz="1200" kern="1400">
                          <a:ln>
                            <a:noFill/>
                          </a:ln>
                          <a:solidFill>
                            <a:srgbClr val="000000"/>
                          </a:solidFill>
                          <a:effectLst/>
                          <a:latin typeface="Museo Sans Cyrl 100" panose="02000000000000000000" pitchFamily="50" charset="0"/>
                        </a:rPr>
                        <a:t>4.3</a:t>
                      </a:r>
                      <a:endParaRPr lang="en-GB" sz="700" kern="1400">
                        <a:ln>
                          <a:noFill/>
                        </a:ln>
                        <a:solidFill>
                          <a:srgbClr val="000000"/>
                        </a:solidFill>
                        <a:effectLst/>
                        <a:latin typeface="Calibri" panose="020F0502020204030204" pitchFamily="34" charset="0"/>
                      </a:endParaRP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21809">
                <a:tc>
                  <a:txBody>
                    <a:bodyPr/>
                    <a:lstStyle/>
                    <a:p>
                      <a:pPr marR="0" indent="0" algn="ctr" rtl="0">
                        <a:lnSpc>
                          <a:spcPct val="119000"/>
                        </a:lnSpc>
                        <a:spcBef>
                          <a:spcPts val="0"/>
                        </a:spcBef>
                        <a:spcAft>
                          <a:spcPts val="1400"/>
                        </a:spcAft>
                      </a:pPr>
                      <a:r>
                        <a:rPr lang="en-GB" sz="1300" kern="1400">
                          <a:ln>
                            <a:noFill/>
                          </a:ln>
                          <a:solidFill>
                            <a:srgbClr val="000000"/>
                          </a:solidFill>
                          <a:effectLst/>
                          <a:latin typeface="Museo Sans Cyrl 100" panose="02000000000000000000" pitchFamily="50" charset="0"/>
                        </a:rPr>
                        <a:t>5</a:t>
                      </a:r>
                      <a:endParaRPr lang="en-GB" sz="700" kern="1400">
                        <a:ln>
                          <a:noFill/>
                        </a:ln>
                        <a:solidFill>
                          <a:srgbClr val="000000"/>
                        </a:solidFill>
                        <a:effectLst/>
                        <a:latin typeface="Calibri" panose="020F0502020204030204" pitchFamily="34" charset="0"/>
                      </a:endParaRP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GB" sz="1200" kern="1400">
                          <a:ln>
                            <a:noFill/>
                          </a:ln>
                          <a:solidFill>
                            <a:srgbClr val="000000"/>
                          </a:solidFill>
                          <a:effectLst/>
                          <a:latin typeface="Museo Sans Cyrl 100" panose="02000000000000000000" pitchFamily="50" charset="0"/>
                        </a:rPr>
                        <a:t>1.00</a:t>
                      </a:r>
                      <a:endParaRPr lang="en-GB" sz="700" kern="1400">
                        <a:ln>
                          <a:noFill/>
                        </a:ln>
                        <a:solidFill>
                          <a:srgbClr val="000000"/>
                        </a:solidFill>
                        <a:effectLst/>
                        <a:latin typeface="Calibri" panose="020F0502020204030204" pitchFamily="34" charset="0"/>
                      </a:endParaRP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GB" sz="1200" kern="1400">
                          <a:ln>
                            <a:noFill/>
                          </a:ln>
                          <a:solidFill>
                            <a:srgbClr val="000000"/>
                          </a:solidFill>
                          <a:effectLst/>
                          <a:latin typeface="Museo Sans Cyrl 100" panose="02000000000000000000" pitchFamily="50" charset="0"/>
                        </a:rPr>
                        <a:t>0.32</a:t>
                      </a:r>
                      <a:endParaRPr lang="en-GB" sz="700" kern="1400">
                        <a:ln>
                          <a:noFill/>
                        </a:ln>
                        <a:solidFill>
                          <a:srgbClr val="000000"/>
                        </a:solidFill>
                        <a:effectLst/>
                        <a:latin typeface="Calibri" panose="020F0502020204030204" pitchFamily="34" charset="0"/>
                      </a:endParaRP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GB" sz="1200" kern="1400">
                          <a:ln>
                            <a:noFill/>
                          </a:ln>
                          <a:solidFill>
                            <a:srgbClr val="000000"/>
                          </a:solidFill>
                          <a:effectLst/>
                          <a:latin typeface="Museo Sans Cyrl 100" panose="02000000000000000000" pitchFamily="50" charset="0"/>
                        </a:rPr>
                        <a:t>3.8</a:t>
                      </a:r>
                      <a:endParaRPr lang="en-GB" sz="700" kern="1400">
                        <a:ln>
                          <a:noFill/>
                        </a:ln>
                        <a:solidFill>
                          <a:srgbClr val="000000"/>
                        </a:solidFill>
                        <a:effectLst/>
                        <a:latin typeface="Calibri" panose="020F0502020204030204" pitchFamily="34" charset="0"/>
                      </a:endParaRP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21809">
                <a:tc>
                  <a:txBody>
                    <a:bodyPr/>
                    <a:lstStyle/>
                    <a:p>
                      <a:pPr marR="0" indent="0" algn="ctr" rtl="0">
                        <a:lnSpc>
                          <a:spcPct val="119000"/>
                        </a:lnSpc>
                        <a:spcBef>
                          <a:spcPts val="0"/>
                        </a:spcBef>
                        <a:spcAft>
                          <a:spcPts val="1400"/>
                        </a:spcAft>
                      </a:pPr>
                      <a:r>
                        <a:rPr lang="en-GB" sz="1300" kern="1400">
                          <a:ln>
                            <a:noFill/>
                          </a:ln>
                          <a:solidFill>
                            <a:srgbClr val="000000"/>
                          </a:solidFill>
                          <a:effectLst/>
                          <a:latin typeface="Museo Sans Cyrl 100" panose="02000000000000000000" pitchFamily="50" charset="0"/>
                        </a:rPr>
                        <a:t>6</a:t>
                      </a:r>
                      <a:endParaRPr lang="en-GB" sz="700" kern="1400">
                        <a:ln>
                          <a:noFill/>
                        </a:ln>
                        <a:solidFill>
                          <a:srgbClr val="000000"/>
                        </a:solidFill>
                        <a:effectLst/>
                        <a:latin typeface="Calibri" panose="020F0502020204030204" pitchFamily="34" charset="0"/>
                      </a:endParaRP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GB" sz="1200" kern="1400">
                          <a:ln>
                            <a:noFill/>
                          </a:ln>
                          <a:solidFill>
                            <a:srgbClr val="000000"/>
                          </a:solidFill>
                          <a:effectLst/>
                          <a:latin typeface="Museo Sans Cyrl 100" panose="02000000000000000000" pitchFamily="50" charset="0"/>
                        </a:rPr>
                        <a:t>1.44</a:t>
                      </a:r>
                      <a:endParaRPr lang="en-GB" sz="700" kern="1400">
                        <a:ln>
                          <a:noFill/>
                        </a:ln>
                        <a:solidFill>
                          <a:srgbClr val="000000"/>
                        </a:solidFill>
                        <a:effectLst/>
                        <a:latin typeface="Calibri" panose="020F0502020204030204" pitchFamily="34" charset="0"/>
                      </a:endParaRP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GB" sz="1200" kern="1400">
                          <a:ln>
                            <a:noFill/>
                          </a:ln>
                          <a:solidFill>
                            <a:srgbClr val="000000"/>
                          </a:solidFill>
                          <a:effectLst/>
                          <a:latin typeface="Museo Sans Cyrl 100" panose="02000000000000000000" pitchFamily="50" charset="0"/>
                        </a:rPr>
                        <a:t>0.46</a:t>
                      </a:r>
                      <a:endParaRPr lang="en-GB" sz="700" kern="1400">
                        <a:ln>
                          <a:noFill/>
                        </a:ln>
                        <a:solidFill>
                          <a:srgbClr val="000000"/>
                        </a:solidFill>
                        <a:effectLst/>
                        <a:latin typeface="Calibri" panose="020F0502020204030204" pitchFamily="34" charset="0"/>
                      </a:endParaRP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GB" sz="1200" kern="1400" dirty="0">
                          <a:ln>
                            <a:noFill/>
                          </a:ln>
                          <a:solidFill>
                            <a:srgbClr val="000000"/>
                          </a:solidFill>
                          <a:effectLst/>
                          <a:latin typeface="Museo Sans Cyrl 100" panose="02000000000000000000" pitchFamily="50" charset="0"/>
                        </a:rPr>
                        <a:t>5.5</a:t>
                      </a:r>
                      <a:endParaRPr lang="en-GB" sz="700" kern="1400" dirty="0">
                        <a:ln>
                          <a:noFill/>
                        </a:ln>
                        <a:solidFill>
                          <a:srgbClr val="000000"/>
                        </a:solidFill>
                        <a:effectLst/>
                        <a:latin typeface="Calibri" panose="020F0502020204030204" pitchFamily="34" charset="0"/>
                      </a:endParaRPr>
                    </a:p>
                  </a:txBody>
                  <a:tcPr marL="6371" marR="6371" marT="63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6" name="Title 1"/>
          <p:cNvSpPr txBox="1">
            <a:spLocks/>
          </p:cNvSpPr>
          <p:nvPr/>
        </p:nvSpPr>
        <p:spPr>
          <a:xfrm>
            <a:off x="361447" y="278441"/>
            <a:ext cx="10592163" cy="10552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rgbClr val="09A5B5"/>
                </a:solidFill>
                <a:latin typeface="+mn-lt"/>
              </a:rPr>
              <a:t>Answers</a:t>
            </a:r>
          </a:p>
        </p:txBody>
      </p:sp>
    </p:spTree>
    <p:extLst>
      <p:ext uri="{BB962C8B-B14F-4D97-AF65-F5344CB8AC3E}">
        <p14:creationId xmlns:p14="http://schemas.microsoft.com/office/powerpoint/2010/main" val="436995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91927" y="11707"/>
            <a:ext cx="10592163" cy="10552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rgbClr val="09A5B5"/>
                </a:solidFill>
                <a:latin typeface="+mn-lt"/>
              </a:rPr>
              <a:t>The build project</a:t>
            </a:r>
          </a:p>
        </p:txBody>
      </p:sp>
      <p:sp>
        <p:nvSpPr>
          <p:cNvPr id="5" name="Text Box 2"/>
          <p:cNvSpPr txBox="1">
            <a:spLocks noChangeArrowheads="1"/>
          </p:cNvSpPr>
          <p:nvPr/>
        </p:nvSpPr>
        <p:spPr bwMode="auto">
          <a:xfrm>
            <a:off x="497840" y="1066998"/>
            <a:ext cx="11403007" cy="5377218"/>
          </a:xfrm>
          <a:prstGeom prst="rect">
            <a:avLst/>
          </a:prstGeom>
          <a:noFill/>
          <a:ln>
            <a:noFill/>
          </a:ln>
          <a:effectLst/>
          <a:extLst>
            <a:ext uri="{909E8E84-426E-40DD-AFC4-6F175D3DCCD1}">
              <a14:hiddenFill xmlns:a14="http://schemas.microsoft.com/office/drawing/2010/main">
                <a:solidFill>
                  <a:srgbClr val="09A5B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457200" lvl="1" indent="-457200" eaLnBrk="0" fontAlgn="base" latinLnBrk="0" hangingPunct="0">
              <a:lnSpc>
                <a:spcPct val="100000"/>
              </a:lnSpc>
              <a:spcBef>
                <a:spcPct val="0"/>
              </a:spcBef>
              <a:spcAft>
                <a:spcPct val="0"/>
              </a:spcAft>
              <a:tabLst/>
            </a:pPr>
            <a:r>
              <a:rPr kumimoji="0" lang="en-GB" altLang="en-US" sz="2400" b="0" i="0" u="none" strike="noStrike" cap="none" normalizeH="0" baseline="0" dirty="0">
                <a:ln>
                  <a:noFill/>
                </a:ln>
                <a:solidFill>
                  <a:srgbClr val="000000"/>
                </a:solidFill>
                <a:effectLst/>
                <a:latin typeface="Calibri" panose="020F0502020204030204" pitchFamily="34" charset="0"/>
              </a:rPr>
              <a:t>Now</a:t>
            </a:r>
            <a:r>
              <a:rPr kumimoji="0" lang="en-GB" altLang="en-US" sz="2400" b="0" i="0" u="none" strike="noStrike" cap="none" normalizeH="0" dirty="0">
                <a:ln>
                  <a:noFill/>
                </a:ln>
                <a:solidFill>
                  <a:srgbClr val="000000"/>
                </a:solidFill>
                <a:effectLst/>
                <a:latin typeface="Calibri" panose="020F0502020204030204" pitchFamily="34" charset="0"/>
              </a:rPr>
              <a:t> you can plan out what you want to put on your developable area.</a:t>
            </a:r>
          </a:p>
          <a:p>
            <a:pPr marL="457200" lvl="1" indent="-457200" eaLnBrk="0" fontAlgn="base" latinLnBrk="0" hangingPunct="0">
              <a:lnSpc>
                <a:spcPct val="100000"/>
              </a:lnSpc>
              <a:spcBef>
                <a:spcPct val="0"/>
              </a:spcBef>
              <a:spcAft>
                <a:spcPct val="0"/>
              </a:spcAft>
              <a:tabLst/>
            </a:pPr>
            <a:endParaRPr lang="en-GB" altLang="en-US" sz="2400" dirty="0">
              <a:solidFill>
                <a:srgbClr val="000000"/>
              </a:solidFill>
              <a:latin typeface="Calibri" panose="020F0502020204030204" pitchFamily="34" charset="0"/>
            </a:endParaRPr>
          </a:p>
          <a:p>
            <a:pPr indent="-457200" eaLnBrk="0" fontAlgn="base" hangingPunct="0">
              <a:spcBef>
                <a:spcPct val="0"/>
              </a:spcBef>
              <a:spcAft>
                <a:spcPct val="0"/>
              </a:spcAft>
            </a:pPr>
            <a:r>
              <a:rPr kumimoji="0" lang="en-GB" altLang="en-US" sz="2400" b="0" i="0" u="none" strike="noStrike" cap="none" normalizeH="0" dirty="0">
                <a:ln>
                  <a:noFill/>
                </a:ln>
                <a:solidFill>
                  <a:srgbClr val="000000"/>
                </a:solidFill>
                <a:effectLst/>
                <a:latin typeface="Calibri" panose="020F0502020204030204" pitchFamily="34" charset="0"/>
              </a:rPr>
              <a:t>Choose from the following list of buildings/structures to install on your site plan.</a:t>
            </a:r>
          </a:p>
          <a:p>
            <a:pPr indent="-457200" eaLnBrk="0" fontAlgn="base" hangingPunct="0">
              <a:spcBef>
                <a:spcPct val="0"/>
              </a:spcBef>
              <a:spcAft>
                <a:spcPct val="0"/>
              </a:spcAft>
            </a:pPr>
            <a:r>
              <a:rPr kumimoji="0" lang="en-GB" altLang="en-US" sz="2400" b="1" i="0" u="none" strike="noStrike" cap="none" normalizeH="0" dirty="0">
                <a:ln>
                  <a:noFill/>
                </a:ln>
                <a:solidFill>
                  <a:srgbClr val="09A5B5"/>
                </a:solidFill>
                <a:effectLst/>
                <a:latin typeface="Calibri" panose="020F0502020204030204" pitchFamily="34" charset="0"/>
              </a:rPr>
              <a:t>They are all rectangular.</a:t>
            </a:r>
          </a:p>
          <a:p>
            <a:pPr marL="457200" lvl="1" indent="-457200" eaLnBrk="0" fontAlgn="base" latinLnBrk="0" hangingPunct="0">
              <a:lnSpc>
                <a:spcPct val="100000"/>
              </a:lnSpc>
              <a:spcBef>
                <a:spcPct val="0"/>
              </a:spcBef>
              <a:spcAft>
                <a:spcPct val="0"/>
              </a:spcAft>
              <a:tabLst/>
            </a:pPr>
            <a:endParaRPr lang="en-GB" altLang="en-US" sz="2400" dirty="0">
              <a:solidFill>
                <a:srgbClr val="000000"/>
              </a:solidFill>
              <a:latin typeface="Calibri" panose="020F0502020204030204" pitchFamily="34" charset="0"/>
            </a:endParaRPr>
          </a:p>
          <a:p>
            <a:pPr lvl="2" indent="-457200" eaLnBrk="0" fontAlgn="base" hangingPunct="0">
              <a:spcBef>
                <a:spcPct val="0"/>
              </a:spcBef>
              <a:spcAft>
                <a:spcPct val="0"/>
              </a:spcAft>
              <a:buFont typeface="+mj-lt"/>
              <a:buAutoNum type="arabicPeriod"/>
            </a:pPr>
            <a:r>
              <a:rPr lang="en-GB" altLang="en-US" sz="2400" dirty="0">
                <a:solidFill>
                  <a:srgbClr val="000000"/>
                </a:solidFill>
                <a:latin typeface="Calibri" panose="020F0502020204030204" pitchFamily="34" charset="0"/>
              </a:rPr>
              <a:t>4-bedroom house – 13m x 17m</a:t>
            </a:r>
          </a:p>
          <a:p>
            <a:pPr lvl="2" indent="-457200" eaLnBrk="0" fontAlgn="base" hangingPunct="0">
              <a:spcBef>
                <a:spcPct val="0"/>
              </a:spcBef>
              <a:spcAft>
                <a:spcPct val="0"/>
              </a:spcAft>
              <a:buFont typeface="+mj-lt"/>
              <a:buAutoNum type="arabicPeriod"/>
            </a:pPr>
            <a:r>
              <a:rPr lang="en-GB" altLang="en-US" sz="2400" dirty="0">
                <a:solidFill>
                  <a:srgbClr val="000000"/>
                </a:solidFill>
                <a:latin typeface="Calibri" panose="020F0502020204030204" pitchFamily="34" charset="0"/>
              </a:rPr>
              <a:t>Skate park – 25m x 9m</a:t>
            </a:r>
          </a:p>
          <a:p>
            <a:pPr lvl="2" indent="-457200" eaLnBrk="0" fontAlgn="base" hangingPunct="0">
              <a:spcBef>
                <a:spcPct val="0"/>
              </a:spcBef>
              <a:spcAft>
                <a:spcPct val="0"/>
              </a:spcAft>
              <a:buFont typeface="+mj-lt"/>
              <a:buAutoNum type="arabicPeriod"/>
            </a:pPr>
            <a:r>
              <a:rPr lang="en-GB" altLang="en-US" sz="2400" dirty="0">
                <a:solidFill>
                  <a:srgbClr val="000000"/>
                </a:solidFill>
                <a:latin typeface="Calibri" panose="020F0502020204030204" pitchFamily="34" charset="0"/>
              </a:rPr>
              <a:t>Block of flats – 22m x 8m</a:t>
            </a:r>
          </a:p>
          <a:p>
            <a:pPr lvl="2" indent="-457200" eaLnBrk="0" fontAlgn="base" hangingPunct="0">
              <a:spcBef>
                <a:spcPct val="0"/>
              </a:spcBef>
              <a:spcAft>
                <a:spcPct val="0"/>
              </a:spcAft>
              <a:buFont typeface="+mj-lt"/>
              <a:buAutoNum type="arabicPeriod"/>
            </a:pPr>
            <a:r>
              <a:rPr lang="en-GB" altLang="en-US" sz="2400" dirty="0">
                <a:solidFill>
                  <a:srgbClr val="000000"/>
                </a:solidFill>
                <a:latin typeface="Calibri" panose="020F0502020204030204" pitchFamily="34" charset="0"/>
              </a:rPr>
              <a:t>2-bedroom house – 13m x 12m</a:t>
            </a:r>
          </a:p>
          <a:p>
            <a:pPr lvl="2" indent="-457200" eaLnBrk="0" fontAlgn="base" hangingPunct="0">
              <a:spcBef>
                <a:spcPct val="0"/>
              </a:spcBef>
              <a:spcAft>
                <a:spcPct val="0"/>
              </a:spcAft>
              <a:buFont typeface="+mj-lt"/>
              <a:buAutoNum type="arabicPeriod"/>
            </a:pPr>
            <a:r>
              <a:rPr lang="en-GB" altLang="en-US" sz="2400" dirty="0">
                <a:solidFill>
                  <a:srgbClr val="000000"/>
                </a:solidFill>
                <a:latin typeface="Calibri" panose="020F0502020204030204" pitchFamily="34" charset="0"/>
              </a:rPr>
              <a:t>Multi-use games area – 19m x 9m</a:t>
            </a:r>
          </a:p>
          <a:p>
            <a:pPr lvl="2" indent="-457200" eaLnBrk="0" fontAlgn="base" hangingPunct="0">
              <a:spcBef>
                <a:spcPct val="0"/>
              </a:spcBef>
              <a:spcAft>
                <a:spcPct val="0"/>
              </a:spcAft>
              <a:buFont typeface="+mj-lt"/>
              <a:buAutoNum type="arabicPeriod"/>
            </a:pPr>
            <a:r>
              <a:rPr lang="en-GB" altLang="en-US" sz="2400" baseline="0" dirty="0">
                <a:solidFill>
                  <a:srgbClr val="000000"/>
                </a:solidFill>
                <a:latin typeface="Calibri" panose="020F0502020204030204" pitchFamily="34" charset="0"/>
              </a:rPr>
              <a:t>Garage</a:t>
            </a:r>
            <a:r>
              <a:rPr lang="en-GB" altLang="en-US" sz="2400" dirty="0">
                <a:solidFill>
                  <a:srgbClr val="000000"/>
                </a:solidFill>
                <a:latin typeface="Calibri" panose="020F0502020204030204" pitchFamily="34" charset="0"/>
              </a:rPr>
              <a:t> unit – 5m x 5m</a:t>
            </a:r>
            <a:endParaRPr lang="en-GB" altLang="en-US" sz="2400" baseline="0" dirty="0">
              <a:solidFill>
                <a:srgbClr val="000000"/>
              </a:solidFill>
              <a:latin typeface="Calibri" panose="020F0502020204030204" pitchFamily="34" charset="0"/>
            </a:endParaRPr>
          </a:p>
          <a:p>
            <a:pPr marL="0" lvl="1" eaLnBrk="0" fontAlgn="base" latinLnBrk="0" hangingPunct="0">
              <a:lnSpc>
                <a:spcPct val="100000"/>
              </a:lnSpc>
              <a:spcBef>
                <a:spcPct val="0"/>
              </a:spcBef>
              <a:spcAft>
                <a:spcPct val="0"/>
              </a:spcAft>
              <a:tabLst/>
            </a:pPr>
            <a:endParaRPr kumimoji="0" lang="en-GB" altLang="en-US" sz="2400" b="0" i="0" u="none" strike="noStrike" cap="none" normalizeH="0" dirty="0">
              <a:ln>
                <a:noFill/>
              </a:ln>
              <a:solidFill>
                <a:srgbClr val="000000"/>
              </a:solidFill>
              <a:effectLst/>
              <a:latin typeface="Calibri" panose="020F0502020204030204" pitchFamily="34" charset="0"/>
            </a:endParaRPr>
          </a:p>
          <a:p>
            <a:pPr marL="0" lvl="1" eaLnBrk="0" fontAlgn="base" latinLnBrk="0" hangingPunct="0">
              <a:lnSpc>
                <a:spcPct val="100000"/>
              </a:lnSpc>
              <a:spcBef>
                <a:spcPct val="0"/>
              </a:spcBef>
              <a:spcAft>
                <a:spcPct val="0"/>
              </a:spcAft>
              <a:tabLst/>
            </a:pPr>
            <a:r>
              <a:rPr kumimoji="0" lang="en-GB" altLang="en-US" sz="2400" b="0" i="0" u="none" strike="noStrike" cap="none" normalizeH="0" dirty="0">
                <a:ln>
                  <a:noFill/>
                </a:ln>
                <a:solidFill>
                  <a:srgbClr val="000000"/>
                </a:solidFill>
                <a:effectLst/>
                <a:latin typeface="Calibri" panose="020F0502020204030204" pitchFamily="34" charset="0"/>
              </a:rPr>
              <a:t>Remember that your planned build projects cannot touch any of the trees’ RPAs.</a:t>
            </a:r>
          </a:p>
          <a:p>
            <a:pPr marL="0" lvl="1" eaLnBrk="0" fontAlgn="base" latinLnBrk="0" hangingPunct="0">
              <a:lnSpc>
                <a:spcPct val="100000"/>
              </a:lnSpc>
              <a:spcBef>
                <a:spcPct val="0"/>
              </a:spcBef>
              <a:spcAft>
                <a:spcPct val="0"/>
              </a:spcAft>
              <a:tabLst/>
            </a:pPr>
            <a:r>
              <a:rPr lang="en-GB" altLang="en-US" sz="2400" dirty="0">
                <a:solidFill>
                  <a:srgbClr val="000000"/>
                </a:solidFill>
                <a:latin typeface="Calibri" panose="020F0502020204030204" pitchFamily="34" charset="0"/>
              </a:rPr>
              <a:t>You will have to make choices as you cannot fit everything in to your developable area.</a:t>
            </a:r>
            <a:endParaRPr kumimoji="0" lang="en-GB" altLang="en-US" sz="2400" b="0" i="0" u="none" strike="noStrike" cap="none" normalizeH="0" dirty="0">
              <a:ln>
                <a:noFill/>
              </a:ln>
              <a:solidFill>
                <a:srgbClr val="000000"/>
              </a:solidFill>
              <a:effectLst/>
              <a:latin typeface="Calibri" panose="020F0502020204030204" pitchFamily="34" charset="0"/>
            </a:endParaRPr>
          </a:p>
          <a:p>
            <a:pPr marL="0" lvl="1" eaLnBrk="0" fontAlgn="base" latinLnBrk="0" hangingPunct="0">
              <a:lnSpc>
                <a:spcPct val="100000"/>
              </a:lnSpc>
              <a:spcBef>
                <a:spcPct val="0"/>
              </a:spcBef>
              <a:spcAft>
                <a:spcPct val="0"/>
              </a:spcAft>
              <a:tabLst/>
            </a:pPr>
            <a:endParaRPr kumimoji="0" lang="en-GB" altLang="en-US" sz="2400" b="0" i="0" u="none" strike="noStrike" cap="none" normalizeH="0" dirty="0">
              <a:ln>
                <a:noFill/>
              </a:ln>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3583029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08846" y="1928134"/>
            <a:ext cx="11294922" cy="4442587"/>
          </a:xfrm>
          <a:prstGeom prst="rect">
            <a:avLst/>
          </a:prstGeom>
        </p:spPr>
        <p:txBody>
          <a:bodyPr vert="horz" lIns="121920" tIns="60960" rIns="121920" bIns="60960" rtlCol="0">
            <a:normAutofit fontScale="85000" lnSpcReduction="20000"/>
          </a:bodyPr>
          <a:lstStyle>
            <a:lvl1pPr marL="0" indent="0" algn="l" defTabSz="457200" rtl="0" eaLnBrk="1" latinLnBrk="0" hangingPunct="1">
              <a:spcBef>
                <a:spcPct val="20000"/>
              </a:spcBef>
              <a:buFont typeface="Arial"/>
              <a:buNone/>
              <a:defRPr sz="18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pPr>
            <a:endParaRPr lang="en-GB" sz="2400" dirty="0">
              <a:solidFill>
                <a:srgbClr val="3D3D3C"/>
              </a:solidFill>
            </a:endParaRPr>
          </a:p>
          <a:p>
            <a:pPr fontAlgn="auto">
              <a:spcAft>
                <a:spcPts val="0"/>
              </a:spcAft>
            </a:pPr>
            <a:r>
              <a:rPr lang="en-GB" sz="2400" b="1" dirty="0">
                <a:solidFill>
                  <a:srgbClr val="3D3D3C"/>
                </a:solidFill>
              </a:rPr>
              <a:t>Local courses: </a:t>
            </a:r>
          </a:p>
          <a:p>
            <a:endParaRPr lang="en-GB" sz="2400" dirty="0">
              <a:solidFill>
                <a:srgbClr val="3D3D3C"/>
              </a:solidFill>
            </a:endParaRPr>
          </a:p>
          <a:p>
            <a:r>
              <a:rPr lang="en-GB" sz="2400" dirty="0">
                <a:solidFill>
                  <a:srgbClr val="3D3D3C"/>
                </a:solidFill>
              </a:rPr>
              <a:t>Myerscough College: </a:t>
            </a:r>
            <a:r>
              <a:rPr lang="en-GB" sz="2400" b="1" dirty="0">
                <a:solidFill>
                  <a:srgbClr val="09A5B5"/>
                </a:solidFill>
                <a:hlinkClick r:id="rId2"/>
              </a:rPr>
              <a:t>https://www.myerscough.ac.uk/</a:t>
            </a:r>
            <a:r>
              <a:rPr lang="en-GB" sz="2400" b="1" dirty="0">
                <a:solidFill>
                  <a:srgbClr val="09A5B5"/>
                </a:solidFill>
              </a:rPr>
              <a:t> </a:t>
            </a:r>
          </a:p>
          <a:p>
            <a:pPr fontAlgn="auto">
              <a:spcAft>
                <a:spcPts val="0"/>
              </a:spcAft>
            </a:pPr>
            <a:endParaRPr lang="en-GB" sz="2400" i="1" dirty="0">
              <a:solidFill>
                <a:srgbClr val="3D3D3C"/>
              </a:solidFill>
            </a:endParaRPr>
          </a:p>
          <a:p>
            <a:pPr fontAlgn="auto">
              <a:spcAft>
                <a:spcPts val="0"/>
              </a:spcAft>
            </a:pPr>
            <a:r>
              <a:rPr lang="en-GB" sz="2400" i="1" dirty="0">
                <a:solidFill>
                  <a:srgbClr val="3D3D3C"/>
                </a:solidFill>
              </a:rPr>
              <a:t>Courses available at both </a:t>
            </a:r>
            <a:r>
              <a:rPr lang="en-GB" sz="2400" i="1" dirty="0" err="1">
                <a:solidFill>
                  <a:srgbClr val="3D3D3C"/>
                </a:solidFill>
              </a:rPr>
              <a:t>Croxteth</a:t>
            </a:r>
            <a:r>
              <a:rPr lang="en-GB" sz="2400" i="1" dirty="0">
                <a:solidFill>
                  <a:srgbClr val="3D3D3C"/>
                </a:solidFill>
              </a:rPr>
              <a:t> and Preston campuses. </a:t>
            </a:r>
          </a:p>
          <a:p>
            <a:pPr fontAlgn="auto">
              <a:spcAft>
                <a:spcPts val="0"/>
              </a:spcAft>
            </a:pPr>
            <a:endParaRPr lang="en-GB" sz="2400" dirty="0">
              <a:solidFill>
                <a:srgbClr val="3D3D3C"/>
              </a:solidFill>
            </a:endParaRPr>
          </a:p>
          <a:p>
            <a:pPr fontAlgn="auto">
              <a:spcAft>
                <a:spcPts val="0"/>
              </a:spcAft>
            </a:pPr>
            <a:endParaRPr lang="en-GB" sz="2400" dirty="0">
              <a:solidFill>
                <a:srgbClr val="3D3D3C"/>
              </a:solidFill>
            </a:endParaRPr>
          </a:p>
          <a:p>
            <a:pPr fontAlgn="auto">
              <a:spcAft>
                <a:spcPts val="0"/>
              </a:spcAft>
            </a:pPr>
            <a:r>
              <a:rPr lang="en-GB" sz="2400" b="1" dirty="0">
                <a:solidFill>
                  <a:srgbClr val="3D3D3C"/>
                </a:solidFill>
              </a:rPr>
              <a:t>Courses available across the country: </a:t>
            </a:r>
          </a:p>
          <a:p>
            <a:pPr marL="342900" indent="-342900" fontAlgn="auto">
              <a:lnSpc>
                <a:spcPct val="150000"/>
              </a:lnSpc>
              <a:spcAft>
                <a:spcPts val="0"/>
              </a:spcAft>
              <a:buFont typeface="+mj-lt"/>
              <a:buAutoNum type="arabicPeriod"/>
            </a:pPr>
            <a:r>
              <a:rPr lang="en-GB" sz="2400" dirty="0" err="1">
                <a:solidFill>
                  <a:srgbClr val="3D3D3C"/>
                </a:solidFill>
              </a:rPr>
              <a:t>Merrist</a:t>
            </a:r>
            <a:r>
              <a:rPr lang="en-GB" sz="2400" dirty="0">
                <a:solidFill>
                  <a:srgbClr val="3D3D3C"/>
                </a:solidFill>
              </a:rPr>
              <a:t> wood: </a:t>
            </a:r>
            <a:r>
              <a:rPr lang="en-GB" sz="2400" b="1" dirty="0">
                <a:solidFill>
                  <a:srgbClr val="09A5B5"/>
                </a:solidFill>
              </a:rPr>
              <a:t>https://www.merristwood.ac.uk/Home.aspx</a:t>
            </a:r>
          </a:p>
          <a:p>
            <a:pPr marL="342900" indent="-342900" fontAlgn="auto">
              <a:lnSpc>
                <a:spcPct val="150000"/>
              </a:lnSpc>
              <a:spcAft>
                <a:spcPts val="0"/>
              </a:spcAft>
              <a:buFont typeface="+mj-lt"/>
              <a:buAutoNum type="arabicPeriod"/>
            </a:pPr>
            <a:r>
              <a:rPr lang="en-GB" sz="2400" dirty="0">
                <a:solidFill>
                  <a:srgbClr val="3D3D3C"/>
                </a:solidFill>
              </a:rPr>
              <a:t>Caple Manor: </a:t>
            </a:r>
            <a:r>
              <a:rPr lang="en-GB" sz="2400" b="1" dirty="0">
                <a:solidFill>
                  <a:srgbClr val="09A5B5"/>
                </a:solidFill>
              </a:rPr>
              <a:t>https://www.capel.ac.uk/</a:t>
            </a:r>
          </a:p>
          <a:p>
            <a:pPr marL="342900" indent="-342900" fontAlgn="auto">
              <a:lnSpc>
                <a:spcPct val="150000"/>
              </a:lnSpc>
              <a:spcAft>
                <a:spcPts val="0"/>
              </a:spcAft>
              <a:buFont typeface="+mj-lt"/>
              <a:buAutoNum type="arabicPeriod"/>
            </a:pPr>
            <a:r>
              <a:rPr lang="en-GB" sz="2400" dirty="0">
                <a:solidFill>
                  <a:srgbClr val="3D3D3C"/>
                </a:solidFill>
              </a:rPr>
              <a:t>Tree Life: </a:t>
            </a:r>
            <a:r>
              <a:rPr lang="en-GB" sz="2400" b="1" dirty="0">
                <a:solidFill>
                  <a:srgbClr val="09A5B5"/>
                </a:solidFill>
              </a:rPr>
              <a:t>https://www.treelifeac.co.uk/training</a:t>
            </a:r>
          </a:p>
          <a:p>
            <a:pPr fontAlgn="auto">
              <a:spcAft>
                <a:spcPts val="0"/>
              </a:spcAft>
            </a:pPr>
            <a:endParaRPr lang="en-GB" sz="1600" dirty="0">
              <a:solidFill>
                <a:srgbClr val="3D3D3C"/>
              </a:solidFill>
            </a:endParaRPr>
          </a:p>
          <a:p>
            <a:pPr fontAlgn="auto">
              <a:spcAft>
                <a:spcPts val="0"/>
              </a:spcAft>
            </a:pPr>
            <a:endParaRPr lang="en-GB" sz="1600" dirty="0">
              <a:solidFill>
                <a:srgbClr val="3D3D3C"/>
              </a:solidFill>
            </a:endParaRPr>
          </a:p>
          <a:p>
            <a:pPr fontAlgn="auto">
              <a:spcAft>
                <a:spcPts val="0"/>
              </a:spcAft>
            </a:pPr>
            <a:endParaRPr lang="en-GB" sz="2400" dirty="0">
              <a:solidFill>
                <a:srgbClr val="3D3D3C"/>
              </a:solidFill>
            </a:endParaRPr>
          </a:p>
        </p:txBody>
      </p:sp>
      <p:sp>
        <p:nvSpPr>
          <p:cNvPr id="5" name="Title 1"/>
          <p:cNvSpPr txBox="1">
            <a:spLocks/>
          </p:cNvSpPr>
          <p:nvPr/>
        </p:nvSpPr>
        <p:spPr>
          <a:xfrm>
            <a:off x="391927" y="223576"/>
            <a:ext cx="10592163" cy="10552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9A5B5"/>
                </a:solidFill>
                <a:latin typeface="+mn-lt"/>
              </a:rPr>
              <a:t>Routes into this sector</a:t>
            </a:r>
          </a:p>
        </p:txBody>
      </p:sp>
      <p:sp>
        <p:nvSpPr>
          <p:cNvPr id="6" name="Title 1"/>
          <p:cNvSpPr txBox="1">
            <a:spLocks/>
          </p:cNvSpPr>
          <p:nvPr/>
        </p:nvSpPr>
        <p:spPr>
          <a:xfrm>
            <a:off x="-278296" y="209677"/>
            <a:ext cx="11628286" cy="1325563"/>
          </a:xfrm>
          <a:prstGeom prst="roundRect">
            <a:avLst/>
          </a:prstGeom>
          <a:solidFill>
            <a:srgbClr val="09A5B5"/>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bg1"/>
                </a:solidFill>
                <a:latin typeface="+mn-lt"/>
              </a:rPr>
              <a:t>   Routes into this sector</a:t>
            </a:r>
            <a:endParaRPr lang="en-GB" sz="36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278748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97173" y="1905695"/>
            <a:ext cx="7480096" cy="495230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GB" sz="2900" dirty="0"/>
              <a:t>Why do we need to protect the roots of the trees?</a:t>
            </a:r>
          </a:p>
          <a:p>
            <a:endParaRPr lang="en-GB" sz="2900" dirty="0"/>
          </a:p>
          <a:p>
            <a:pPr marL="457200" indent="-457200"/>
            <a:r>
              <a:rPr lang="en-GB" sz="2900" dirty="0"/>
              <a:t>What implications can this have on the size of potential houses being built?</a:t>
            </a:r>
          </a:p>
          <a:p>
            <a:endParaRPr lang="en-GB" sz="2900" dirty="0"/>
          </a:p>
          <a:p>
            <a:pPr marL="457200" indent="-457200"/>
            <a:r>
              <a:rPr lang="en-GB" sz="2900" dirty="0"/>
              <a:t>Would this mean less houses could potentially be built in an area where there are many large trees?</a:t>
            </a:r>
          </a:p>
          <a:p>
            <a:endParaRPr lang="en-GB" sz="2900" dirty="0"/>
          </a:p>
          <a:p>
            <a:pPr marL="457200" indent="-457200"/>
            <a:r>
              <a:rPr lang="en-GB" sz="2900" dirty="0"/>
              <a:t>How would this affect community needs and projects?</a:t>
            </a:r>
          </a:p>
          <a:p>
            <a:endParaRPr lang="en-GB" sz="2900" dirty="0"/>
          </a:p>
          <a:p>
            <a:pPr marL="457200" indent="-457200"/>
            <a:r>
              <a:rPr lang="en-GB" sz="2900" dirty="0"/>
              <a:t>How would this affect future investments in an area where development is needed? </a:t>
            </a:r>
          </a:p>
          <a:p>
            <a:endParaRPr lang="en-GB" sz="2900" dirty="0"/>
          </a:p>
          <a:p>
            <a:pPr marL="457200" indent="-457200"/>
            <a:r>
              <a:rPr lang="en-GB" sz="2900" dirty="0"/>
              <a:t>Should all trees be protected?</a:t>
            </a:r>
          </a:p>
          <a:p>
            <a:pPr marL="457200" indent="-457200"/>
            <a:endParaRPr lang="en-GB" sz="2900" dirty="0"/>
          </a:p>
          <a:p>
            <a:endParaRPr lang="en-GB" dirty="0"/>
          </a:p>
        </p:txBody>
      </p:sp>
      <p:sp>
        <p:nvSpPr>
          <p:cNvPr id="8" name="Title 1"/>
          <p:cNvSpPr txBox="1">
            <a:spLocks/>
          </p:cNvSpPr>
          <p:nvPr/>
        </p:nvSpPr>
        <p:spPr>
          <a:xfrm>
            <a:off x="-278296" y="209677"/>
            <a:ext cx="8184511" cy="1325563"/>
          </a:xfrm>
          <a:prstGeom prst="roundRect">
            <a:avLst/>
          </a:prstGeom>
          <a:solidFill>
            <a:srgbClr val="09A5B5"/>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bg1"/>
                </a:solidFill>
                <a:latin typeface="+mn-lt"/>
              </a:rPr>
              <a:t>   Questions to consider</a:t>
            </a:r>
            <a:endParaRPr lang="en-GB" sz="3600" b="1" dirty="0">
              <a:solidFill>
                <a:schemeClr val="bg1"/>
              </a:solidFill>
              <a:latin typeface="Calibri" panose="020F0502020204030204"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56179" r="23722"/>
          <a:stretch/>
        </p:blipFill>
        <p:spPr>
          <a:xfrm>
            <a:off x="8412357" y="1950445"/>
            <a:ext cx="3783601" cy="2842956"/>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r="23189"/>
          <a:stretch/>
        </p:blipFill>
        <p:spPr>
          <a:xfrm>
            <a:off x="8412355" y="4446797"/>
            <a:ext cx="3779645" cy="257745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12355" y="-377669"/>
            <a:ext cx="3779645" cy="2650967"/>
          </a:xfrm>
          <a:prstGeom prst="rect">
            <a:avLst/>
          </a:prstGeom>
        </p:spPr>
      </p:pic>
    </p:spTree>
    <p:extLst>
      <p:ext uri="{BB962C8B-B14F-4D97-AF65-F5344CB8AC3E}">
        <p14:creationId xmlns:p14="http://schemas.microsoft.com/office/powerpoint/2010/main" val="3326645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927" y="2583909"/>
            <a:ext cx="11417214" cy="2880190"/>
          </a:xfrm>
        </p:spPr>
        <p:txBody>
          <a:bodyPr/>
          <a:lstStyle/>
          <a:p>
            <a:pPr marL="0" indent="0" algn="ctr">
              <a:buNone/>
            </a:pPr>
            <a:r>
              <a:rPr lang="en-GB" sz="8000" dirty="0">
                <a:solidFill>
                  <a:schemeClr val="accent6">
                    <a:lumMod val="75000"/>
                  </a:schemeClr>
                </a:solidFill>
                <a:latin typeface="Chiller" panose="04020404031007020602" pitchFamily="82" charset="0"/>
              </a:rPr>
              <a:t>“THE MONSTER MAP OF TREES”</a:t>
            </a:r>
          </a:p>
          <a:p>
            <a:pPr marL="0" indent="0">
              <a:buNone/>
            </a:pPr>
            <a:endParaRPr lang="en-GB" dirty="0"/>
          </a:p>
          <a:p>
            <a:pPr marL="0" indent="0" algn="ctr">
              <a:buNone/>
            </a:pPr>
            <a:r>
              <a:rPr lang="en-GB" b="1" dirty="0">
                <a:solidFill>
                  <a:srgbClr val="09A5B5"/>
                </a:solidFill>
              </a:rPr>
              <a:t>https://www.treezilla.org/</a:t>
            </a:r>
          </a:p>
        </p:txBody>
      </p:sp>
      <p:sp>
        <p:nvSpPr>
          <p:cNvPr id="4" name="Title 1"/>
          <p:cNvSpPr txBox="1">
            <a:spLocks/>
          </p:cNvSpPr>
          <p:nvPr/>
        </p:nvSpPr>
        <p:spPr>
          <a:xfrm>
            <a:off x="391927" y="212425"/>
            <a:ext cx="10592163" cy="10552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err="1">
                <a:solidFill>
                  <a:srgbClr val="09A5B5"/>
                </a:solidFill>
                <a:latin typeface="+mn-lt"/>
              </a:rPr>
              <a:t>Treezilla</a:t>
            </a:r>
            <a:endParaRPr lang="en-US" b="1" dirty="0">
              <a:solidFill>
                <a:srgbClr val="09A5B5"/>
              </a:solidFill>
              <a:latin typeface="+mn-lt"/>
            </a:endParaRPr>
          </a:p>
        </p:txBody>
      </p:sp>
      <p:sp>
        <p:nvSpPr>
          <p:cNvPr id="5" name="Title 1"/>
          <p:cNvSpPr txBox="1">
            <a:spLocks/>
          </p:cNvSpPr>
          <p:nvPr/>
        </p:nvSpPr>
        <p:spPr>
          <a:xfrm>
            <a:off x="-278296" y="209677"/>
            <a:ext cx="11628286" cy="1325563"/>
          </a:xfrm>
          <a:prstGeom prst="roundRect">
            <a:avLst/>
          </a:prstGeom>
          <a:solidFill>
            <a:srgbClr val="09A5B5"/>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bg1"/>
                </a:solidFill>
                <a:latin typeface="+mn-lt"/>
              </a:rPr>
              <a:t>   </a:t>
            </a:r>
            <a:r>
              <a:rPr lang="en-GB" b="1" dirty="0" err="1">
                <a:solidFill>
                  <a:schemeClr val="bg1"/>
                </a:solidFill>
                <a:latin typeface="+mn-lt"/>
              </a:rPr>
              <a:t>Treezilla</a:t>
            </a:r>
            <a:endParaRPr lang="en-GB" sz="36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2349634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78296" y="209677"/>
            <a:ext cx="10515600" cy="1325563"/>
          </a:xfrm>
          <a:prstGeom prst="roundRect">
            <a:avLst/>
          </a:prstGeom>
          <a:solidFill>
            <a:srgbClr val="09A5B5"/>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bg1"/>
                </a:solidFill>
                <a:latin typeface="+mn-lt"/>
              </a:rPr>
              <a:t>      All about me</a:t>
            </a:r>
          </a:p>
        </p:txBody>
      </p:sp>
      <p:sp>
        <p:nvSpPr>
          <p:cNvPr id="5" name="Content Placeholder 20"/>
          <p:cNvSpPr>
            <a:spLocks noGrp="1"/>
          </p:cNvSpPr>
          <p:nvPr>
            <p:ph sz="quarter" idx="4294967295"/>
          </p:nvPr>
        </p:nvSpPr>
        <p:spPr>
          <a:xfrm>
            <a:off x="4060386" y="1689823"/>
            <a:ext cx="7794693" cy="2463635"/>
          </a:xfrm>
        </p:spPr>
        <p:txBody>
          <a:bodyPr>
            <a:normAutofit/>
          </a:bodyPr>
          <a:lstStyle/>
          <a:p>
            <a:r>
              <a:rPr lang="en-GB" sz="1800" dirty="0">
                <a:latin typeface="Calibri" panose="020F0502020204030204" pitchFamily="34" charset="0"/>
              </a:rPr>
              <a:t>My name is </a:t>
            </a:r>
            <a:r>
              <a:rPr lang="en-GB" sz="1800" i="1" dirty="0">
                <a:solidFill>
                  <a:srgbClr val="00AB8E"/>
                </a:solidFill>
                <a:latin typeface="Calibri" panose="020F0502020204030204" pitchFamily="34" charset="0"/>
              </a:rPr>
              <a:t>Bethany</a:t>
            </a:r>
            <a:r>
              <a:rPr lang="en-GB" sz="1800" i="1" dirty="0">
                <a:solidFill>
                  <a:srgbClr val="FF0000"/>
                </a:solidFill>
                <a:latin typeface="Calibri" panose="020F0502020204030204" pitchFamily="34" charset="0"/>
              </a:rPr>
              <a:t> </a:t>
            </a:r>
            <a:r>
              <a:rPr lang="en-GB" sz="1800" dirty="0">
                <a:latin typeface="Calibri" panose="020F0502020204030204" pitchFamily="34" charset="0"/>
              </a:rPr>
              <a:t>and I work in </a:t>
            </a:r>
            <a:r>
              <a:rPr lang="en-GB" sz="1800" i="1" dirty="0">
                <a:solidFill>
                  <a:srgbClr val="00AB8E"/>
                </a:solidFill>
                <a:latin typeface="Calibri" panose="020F0502020204030204" pitchFamily="34" charset="0"/>
              </a:rPr>
              <a:t>Quantity Surveying</a:t>
            </a:r>
            <a:r>
              <a:rPr lang="en-GB" sz="1800" dirty="0">
                <a:latin typeface="Calibri" panose="020F0502020204030204" pitchFamily="34" charset="0"/>
              </a:rPr>
              <a:t>.</a:t>
            </a:r>
          </a:p>
          <a:p>
            <a:endParaRPr lang="en-GB" sz="1800" dirty="0">
              <a:latin typeface="Calibri" panose="020F0502020204030204" pitchFamily="34" charset="0"/>
            </a:endParaRPr>
          </a:p>
          <a:p>
            <a:r>
              <a:rPr lang="en-GB" sz="1800" dirty="0">
                <a:latin typeface="Calibri" panose="020F0502020204030204" pitchFamily="34" charset="0"/>
              </a:rPr>
              <a:t>Within my role I </a:t>
            </a:r>
            <a:r>
              <a:rPr lang="en-GB" sz="1800" i="1" dirty="0">
                <a:solidFill>
                  <a:srgbClr val="00AB8E"/>
                </a:solidFill>
                <a:latin typeface="Calibri" panose="020F0502020204030204" pitchFamily="34" charset="0"/>
              </a:rPr>
              <a:t>manage the cost of a project throughout all the stages of design and construction and make sure a client is paying a fair amount</a:t>
            </a:r>
            <a:r>
              <a:rPr lang="en-GB" sz="1800" i="1" dirty="0">
                <a:latin typeface="Calibri" panose="020F0502020204030204" pitchFamily="34" charset="0"/>
              </a:rPr>
              <a:t>.</a:t>
            </a:r>
          </a:p>
          <a:p>
            <a:endParaRPr lang="en-GB" sz="1800" dirty="0">
              <a:solidFill>
                <a:srgbClr val="FF0000"/>
              </a:solidFill>
              <a:latin typeface="Calibri" panose="020F0502020204030204" pitchFamily="34" charset="0"/>
            </a:endParaRPr>
          </a:p>
          <a:p>
            <a:r>
              <a:rPr lang="en-GB" sz="1800" dirty="0">
                <a:latin typeface="Calibri" panose="020F0502020204030204" pitchFamily="34" charset="0"/>
              </a:rPr>
              <a:t>The key skills I find useful for my role are </a:t>
            </a:r>
            <a:r>
              <a:rPr lang="en-GB" sz="1800" i="1" dirty="0">
                <a:solidFill>
                  <a:srgbClr val="00AB8E"/>
                </a:solidFill>
                <a:latin typeface="Calibri" panose="020F0502020204030204" pitchFamily="34" charset="0"/>
              </a:rPr>
              <a:t>good communication and negotiation skills, work well in a team, skills in excel and measuring buildings</a:t>
            </a:r>
            <a:r>
              <a:rPr lang="en-GB" sz="1800" i="1" dirty="0">
                <a:latin typeface="Calibri" panose="020F0502020204030204" pitchFamily="34" charset="0"/>
              </a:rPr>
              <a:t>. </a:t>
            </a:r>
          </a:p>
          <a:p>
            <a:endParaRPr lang="en-GB" i="1" dirty="0">
              <a:solidFill>
                <a:srgbClr val="FF0000"/>
              </a:solidFill>
              <a:latin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822997796"/>
              </p:ext>
            </p:extLst>
          </p:nvPr>
        </p:nvGraphicFramePr>
        <p:xfrm>
          <a:off x="521926" y="3735616"/>
          <a:ext cx="3210065" cy="2861843"/>
        </p:xfrm>
        <a:graphic>
          <a:graphicData uri="http://schemas.openxmlformats.org/drawingml/2006/table">
            <a:tbl>
              <a:tblPr firstRow="1" bandRow="1">
                <a:tableStyleId>{5C22544A-7EE6-4342-B048-85BDC9FD1C3A}</a:tableStyleId>
              </a:tblPr>
              <a:tblGrid>
                <a:gridCol w="3210065">
                  <a:extLst>
                    <a:ext uri="{9D8B030D-6E8A-4147-A177-3AD203B41FA5}">
                      <a16:colId xmlns:a16="http://schemas.microsoft.com/office/drawing/2014/main" val="20000"/>
                    </a:ext>
                  </a:extLst>
                </a:gridCol>
              </a:tblGrid>
              <a:tr h="747292">
                <a:tc>
                  <a:txBody>
                    <a:bodyPr/>
                    <a:lstStyle/>
                    <a:p>
                      <a:r>
                        <a:rPr lang="en-GB" sz="2000" dirty="0"/>
                        <a:t>Education and career path</a:t>
                      </a:r>
                    </a:p>
                  </a:txBody>
                  <a:tcPr>
                    <a:solidFill>
                      <a:srgbClr val="09A5B5"/>
                    </a:solidFill>
                  </a:tcPr>
                </a:tc>
                <a:extLst>
                  <a:ext uri="{0D108BD9-81ED-4DB2-BD59-A6C34878D82A}">
                    <a16:rowId xmlns:a16="http://schemas.microsoft.com/office/drawing/2014/main" val="10000"/>
                  </a:ext>
                </a:extLst>
              </a:tr>
              <a:tr h="562937">
                <a:tc>
                  <a:txBody>
                    <a:bodyPr/>
                    <a:lstStyle/>
                    <a:p>
                      <a:r>
                        <a:rPr lang="en-GB" sz="1400" b="0" dirty="0"/>
                        <a:t>University of Reading: Quantity Surveying BSs</a:t>
                      </a:r>
                      <a:r>
                        <a:rPr lang="en-GB" sz="1400" b="0" baseline="0" dirty="0"/>
                        <a:t> – 2011-2014</a:t>
                      </a:r>
                      <a:endParaRPr lang="en-GB" sz="1400" b="0" dirty="0"/>
                    </a:p>
                  </a:txBody>
                  <a:tcPr>
                    <a:solidFill>
                      <a:srgbClr val="09A5B5">
                        <a:alpha val="40000"/>
                      </a:srgbClr>
                    </a:solidFill>
                  </a:tcPr>
                </a:tc>
                <a:extLst>
                  <a:ext uri="{0D108BD9-81ED-4DB2-BD59-A6C34878D82A}">
                    <a16:rowId xmlns:a16="http://schemas.microsoft.com/office/drawing/2014/main" val="10001"/>
                  </a:ext>
                </a:extLst>
              </a:tr>
              <a:tr h="562937">
                <a:tc>
                  <a:txBody>
                    <a:bodyPr/>
                    <a:lstStyle/>
                    <a:p>
                      <a:pPr marL="0" algn="l" defTabSz="685814" rtl="0" eaLnBrk="1" latinLnBrk="0" hangingPunct="1"/>
                      <a:r>
                        <a:rPr lang="en-GB" sz="1400" b="0" kern="1200" dirty="0"/>
                        <a:t>Work experience</a:t>
                      </a:r>
                      <a:r>
                        <a:rPr lang="en-GB" sz="1400" b="0" kern="1200" baseline="0" dirty="0"/>
                        <a:t> Mace Commercial Management - 2013</a:t>
                      </a:r>
                      <a:endParaRPr lang="en-GB" sz="1400" b="0" kern="1200" dirty="0">
                        <a:solidFill>
                          <a:schemeClr val="dk1"/>
                        </a:solidFill>
                        <a:latin typeface="+mn-lt"/>
                        <a:ea typeface="+mn-ea"/>
                        <a:cs typeface="+mn-cs"/>
                      </a:endParaRPr>
                    </a:p>
                  </a:txBody>
                  <a:tcPr>
                    <a:solidFill>
                      <a:srgbClr val="09A5B5"/>
                    </a:solidFill>
                  </a:tcPr>
                </a:tc>
                <a:extLst>
                  <a:ext uri="{0D108BD9-81ED-4DB2-BD59-A6C34878D82A}">
                    <a16:rowId xmlns:a16="http://schemas.microsoft.com/office/drawing/2014/main" val="10002"/>
                  </a:ext>
                </a:extLst>
              </a:tr>
              <a:tr h="470517">
                <a:tc>
                  <a:txBody>
                    <a:bodyPr/>
                    <a:lstStyle/>
                    <a:p>
                      <a:pPr marL="0" algn="l" defTabSz="685814" rtl="0" eaLnBrk="1" latinLnBrk="0" hangingPunct="1"/>
                      <a:r>
                        <a:rPr lang="en-GB" sz="1400" b="0" kern="1200" dirty="0"/>
                        <a:t>Joined the Mace Graduate Scheme</a:t>
                      </a:r>
                      <a:r>
                        <a:rPr lang="en-GB" sz="1400" b="0" kern="1200" baseline="0" dirty="0"/>
                        <a:t> – 2014</a:t>
                      </a:r>
                      <a:endParaRPr lang="en-GB" sz="1400" b="0" kern="1200" dirty="0">
                        <a:solidFill>
                          <a:schemeClr val="dk1"/>
                        </a:solidFill>
                        <a:latin typeface="+mn-lt"/>
                        <a:ea typeface="+mn-ea"/>
                        <a:cs typeface="+mn-cs"/>
                      </a:endParaRPr>
                    </a:p>
                  </a:txBody>
                  <a:tcPr>
                    <a:solidFill>
                      <a:srgbClr val="09A5B5">
                        <a:alpha val="40000"/>
                      </a:srgbClr>
                    </a:solidFill>
                  </a:tcPr>
                </a:tc>
                <a:extLst>
                  <a:ext uri="{0D108BD9-81ED-4DB2-BD59-A6C34878D82A}">
                    <a16:rowId xmlns:a16="http://schemas.microsoft.com/office/drawing/2014/main" val="10003"/>
                  </a:ext>
                </a:extLst>
              </a:tr>
              <a:tr h="470517">
                <a:tc>
                  <a:txBody>
                    <a:bodyPr/>
                    <a:lstStyle/>
                    <a:p>
                      <a:pPr marL="0" algn="l" defTabSz="685814" rtl="0" eaLnBrk="1" latinLnBrk="0" hangingPunct="1"/>
                      <a:r>
                        <a:rPr lang="en-GB" sz="1400" b="0" kern="1200" dirty="0"/>
                        <a:t>Promoted to Assistant Manager</a:t>
                      </a:r>
                      <a:r>
                        <a:rPr lang="en-GB" sz="1400" b="0" kern="1200" baseline="0" dirty="0"/>
                        <a:t> – 2015</a:t>
                      </a:r>
                      <a:endParaRPr lang="en-GB" sz="1400" b="0" kern="1200" dirty="0">
                        <a:solidFill>
                          <a:schemeClr val="dk1"/>
                        </a:solidFill>
                        <a:latin typeface="+mn-lt"/>
                        <a:ea typeface="+mn-ea"/>
                        <a:cs typeface="+mn-cs"/>
                      </a:endParaRPr>
                    </a:p>
                  </a:txBody>
                  <a:tcPr>
                    <a:solidFill>
                      <a:srgbClr val="09A5B5"/>
                    </a:solidFill>
                  </a:tcPr>
                </a:tc>
                <a:extLst>
                  <a:ext uri="{0D108BD9-81ED-4DB2-BD59-A6C34878D82A}">
                    <a16:rowId xmlns:a16="http://schemas.microsoft.com/office/drawing/2014/main" val="10004"/>
                  </a:ext>
                </a:extLst>
              </a:tr>
            </a:tbl>
          </a:graphicData>
        </a:graphic>
      </p:graphicFrame>
      <p:sp>
        <p:nvSpPr>
          <p:cNvPr id="7" name="Rectangle 6"/>
          <p:cNvSpPr/>
          <p:nvPr/>
        </p:nvSpPr>
        <p:spPr>
          <a:xfrm>
            <a:off x="995504" y="1726767"/>
            <a:ext cx="2137144" cy="17012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a:solidFill>
                  <a:schemeClr val="tx1"/>
                </a:solidFill>
              </a:rPr>
              <a:t>(Add your photo)</a:t>
            </a:r>
            <a:r>
              <a:rPr lang="en-GB" i="1" dirty="0"/>
              <a:t>)</a:t>
            </a:r>
          </a:p>
        </p:txBody>
      </p:sp>
      <p:grpSp>
        <p:nvGrpSpPr>
          <p:cNvPr id="8" name="Group 7"/>
          <p:cNvGrpSpPr/>
          <p:nvPr/>
        </p:nvGrpSpPr>
        <p:grpSpPr>
          <a:xfrm>
            <a:off x="4060386" y="4148724"/>
            <a:ext cx="3687664" cy="2448735"/>
            <a:chOff x="0" y="0"/>
            <a:chExt cx="2763411" cy="2903521"/>
          </a:xfrm>
          <a:solidFill>
            <a:schemeClr val="bg1"/>
          </a:solidFill>
        </p:grpSpPr>
        <p:sp>
          <p:nvSpPr>
            <p:cNvPr id="9" name="Rectangle 8"/>
            <p:cNvSpPr/>
            <p:nvPr/>
          </p:nvSpPr>
          <p:spPr>
            <a:xfrm>
              <a:off x="0" y="0"/>
              <a:ext cx="2763411" cy="2903521"/>
            </a:xfrm>
            <a:prstGeom prst="rect">
              <a:avLst/>
            </a:prstGeom>
            <a:grpFill/>
            <a:ln w="38100">
              <a:solidFill>
                <a:srgbClr val="09A5B5"/>
              </a:solidFill>
            </a:ln>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10" name="Rectangle 9"/>
            <p:cNvSpPr/>
            <p:nvPr/>
          </p:nvSpPr>
          <p:spPr>
            <a:xfrm>
              <a:off x="0" y="0"/>
              <a:ext cx="2763411" cy="2903521"/>
            </a:xfrm>
            <a:prstGeom prst="rect">
              <a:avLst/>
            </a:prstGeom>
            <a:grpFill/>
            <a:ln w="38100">
              <a:solidFill>
                <a:srgbClr val="09A5B5"/>
              </a:solid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a:solidFill>
                    <a:srgbClr val="09A5B5"/>
                  </a:solidFill>
                  <a:latin typeface="Calibri" panose="020F0502020204030204" pitchFamily="34" charset="0"/>
                </a:rPr>
                <a:t>Why did I choose to go into construction?</a:t>
              </a:r>
              <a:br>
                <a:rPr lang="en-GB" sz="2000" b="0" kern="1200" dirty="0">
                  <a:solidFill>
                    <a:schemeClr val="tx1"/>
                  </a:solidFill>
                  <a:latin typeface="Calibri" panose="020F0502020204030204" pitchFamily="34" charset="0"/>
                </a:rPr>
              </a:br>
              <a:br>
                <a:rPr lang="en-GB" sz="2000" b="0" kern="1200" dirty="0">
                  <a:solidFill>
                    <a:schemeClr val="tx1"/>
                  </a:solidFill>
                  <a:latin typeface="Calibri" panose="020F0502020204030204" pitchFamily="34" charset="0"/>
                </a:rPr>
              </a:br>
              <a:r>
                <a:rPr lang="en-GB" sz="2000" b="0" i="1" kern="1200" dirty="0">
                  <a:solidFill>
                    <a:schemeClr val="tx1"/>
                  </a:solidFill>
                  <a:latin typeface="Calibri" panose="020F0502020204030204" pitchFamily="34" charset="0"/>
                </a:rPr>
                <a:t>“I have always enjoyed maths and working as a Quantity Surveyor allows me to use my maths and apply it to something I can see.”</a:t>
              </a:r>
              <a:endParaRPr lang="en-GB" sz="2000" i="1" kern="1200" dirty="0">
                <a:solidFill>
                  <a:schemeClr val="tx1"/>
                </a:solidFill>
                <a:latin typeface="Calibri" panose="020F0502020204030204" pitchFamily="34" charset="0"/>
              </a:endParaRPr>
            </a:p>
          </p:txBody>
        </p:sp>
      </p:grpSp>
      <p:grpSp>
        <p:nvGrpSpPr>
          <p:cNvPr id="11" name="Group 10"/>
          <p:cNvGrpSpPr/>
          <p:nvPr/>
        </p:nvGrpSpPr>
        <p:grpSpPr>
          <a:xfrm>
            <a:off x="8167415" y="4145739"/>
            <a:ext cx="3687664" cy="2451720"/>
            <a:chOff x="3047145" y="0"/>
            <a:chExt cx="2763411" cy="2906506"/>
          </a:xfrm>
          <a:solidFill>
            <a:schemeClr val="bg1"/>
          </a:solidFill>
        </p:grpSpPr>
        <p:sp>
          <p:nvSpPr>
            <p:cNvPr id="12" name="Rectangle 11"/>
            <p:cNvSpPr/>
            <p:nvPr/>
          </p:nvSpPr>
          <p:spPr>
            <a:xfrm>
              <a:off x="3047145" y="0"/>
              <a:ext cx="2763411" cy="2906506"/>
            </a:xfrm>
            <a:prstGeom prst="rect">
              <a:avLst/>
            </a:prstGeom>
            <a:grpFill/>
            <a:ln w="38100">
              <a:solidFill>
                <a:srgbClr val="09A5B5"/>
              </a:solidFill>
            </a:ln>
          </p:spPr>
          <p:style>
            <a:lnRef idx="2">
              <a:schemeClr val="lt1">
                <a:hueOff val="0"/>
                <a:satOff val="0"/>
                <a:lumOff val="0"/>
                <a:alphaOff val="0"/>
              </a:schemeClr>
            </a:lnRef>
            <a:fillRef idx="1">
              <a:scrgbClr r="0" g="0" b="0"/>
            </a:fillRef>
            <a:effectRef idx="0">
              <a:schemeClr val="accent5">
                <a:hueOff val="-7353344"/>
                <a:satOff val="-10228"/>
                <a:lumOff val="-3922"/>
                <a:alphaOff val="0"/>
              </a:schemeClr>
            </a:effectRef>
            <a:fontRef idx="minor">
              <a:schemeClr val="lt1"/>
            </a:fontRef>
          </p:style>
        </p:sp>
        <p:sp>
          <p:nvSpPr>
            <p:cNvPr id="13" name="Rectangle 12"/>
            <p:cNvSpPr/>
            <p:nvPr/>
          </p:nvSpPr>
          <p:spPr>
            <a:xfrm>
              <a:off x="3047145" y="0"/>
              <a:ext cx="2763411" cy="2906506"/>
            </a:xfrm>
            <a:prstGeom prst="rect">
              <a:avLst/>
            </a:prstGeom>
            <a:grpFill/>
            <a:ln w="38100">
              <a:solidFill>
                <a:srgbClr val="09A5B5"/>
              </a:solid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a:solidFill>
                    <a:srgbClr val="09A5B5"/>
                  </a:solidFill>
                  <a:latin typeface="Calibri" panose="020F0502020204030204" pitchFamily="34" charset="0"/>
                </a:rPr>
                <a:t>What do I like most about my role?</a:t>
              </a:r>
              <a:br>
                <a:rPr lang="en-GB" sz="2000" b="1" kern="1200" dirty="0">
                  <a:solidFill>
                    <a:srgbClr val="09A5B5"/>
                  </a:solidFill>
                  <a:latin typeface="Calibri" panose="020F0502020204030204" pitchFamily="34" charset="0"/>
                </a:rPr>
              </a:br>
              <a:br>
                <a:rPr lang="en-GB" sz="2000" kern="1200" dirty="0">
                  <a:solidFill>
                    <a:srgbClr val="09A5B5"/>
                  </a:solidFill>
                  <a:latin typeface="Calibri" panose="020F0502020204030204" pitchFamily="34" charset="0"/>
                </a:rPr>
              </a:br>
              <a:r>
                <a:rPr lang="en-GB" sz="2000" i="1" kern="1200" dirty="0">
                  <a:solidFill>
                    <a:schemeClr val="tx1"/>
                  </a:solidFill>
                  <a:latin typeface="Calibri" panose="020F0502020204030204" pitchFamily="34" charset="0"/>
                </a:rPr>
                <a:t>“I like that I am able to work on multiple interesting projects and work with lots of different people.”</a:t>
              </a:r>
              <a:endParaRPr lang="en-GB" sz="2000" b="0" kern="1200" dirty="0">
                <a:solidFill>
                  <a:schemeClr val="tx1"/>
                </a:solidFill>
                <a:latin typeface="Calibri" panose="020F0502020204030204" pitchFamily="34" charset="0"/>
              </a:endParaRPr>
            </a:p>
          </p:txBody>
        </p:sp>
      </p:grpSp>
    </p:spTree>
    <p:extLst>
      <p:ext uri="{BB962C8B-B14F-4D97-AF65-F5344CB8AC3E}">
        <p14:creationId xmlns:p14="http://schemas.microsoft.com/office/powerpoint/2010/main" val="2926210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8"/>
          <p:cNvSpPr>
            <a:spLocks noChangeArrowheads="1"/>
          </p:cNvSpPr>
          <p:nvPr/>
        </p:nvSpPr>
        <p:spPr bwMode="auto">
          <a:xfrm>
            <a:off x="8869363" y="5105800"/>
            <a:ext cx="332263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GB" altLang="en-US" sz="2000" b="1" i="1" dirty="0">
                <a:solidFill>
                  <a:schemeClr val="bg1"/>
                </a:solidFill>
                <a:latin typeface="+mn-lt"/>
              </a:rPr>
              <a:t>“When my placement ended, I felt incredibly motivated and eager to do all that’s necessary to work in this field of work in the near future.”</a:t>
            </a:r>
          </a:p>
        </p:txBody>
      </p:sp>
      <p:sp>
        <p:nvSpPr>
          <p:cNvPr id="15" name="Title 1"/>
          <p:cNvSpPr txBox="1">
            <a:spLocks/>
          </p:cNvSpPr>
          <p:nvPr/>
        </p:nvSpPr>
        <p:spPr>
          <a:xfrm>
            <a:off x="1170058" y="2040684"/>
            <a:ext cx="9594376" cy="2639171"/>
          </a:xfrm>
          <a:prstGeom prst="rect">
            <a:avLst/>
          </a:prstGeom>
        </p:spPr>
        <p:txBody>
          <a:bodyPr vert="horz" lIns="0" tIns="0" rIns="0" bIns="0" rtlCol="0" anchor="ctr" anchorCtr="0">
            <a:noAutofit/>
          </a:bodyPr>
          <a:lstStyle>
            <a:lvl1pPr algn="l" defTabSz="685814" rtl="0" eaLnBrk="1" latinLnBrk="0" hangingPunct="1">
              <a:spcBef>
                <a:spcPct val="0"/>
              </a:spcBef>
              <a:buNone/>
              <a:defRPr sz="2000" b="1" kern="1200">
                <a:solidFill>
                  <a:schemeClr val="tx1">
                    <a:lumMod val="65000"/>
                    <a:lumOff val="35000"/>
                  </a:schemeClr>
                </a:solidFill>
                <a:latin typeface="Arial" pitchFamily="34" charset="0"/>
                <a:ea typeface="+mj-ea"/>
                <a:cs typeface="Arial" pitchFamily="34" charset="0"/>
              </a:defRPr>
            </a:lvl1pPr>
          </a:lstStyle>
          <a:p>
            <a:pPr algn="ctr"/>
            <a:r>
              <a:rPr lang="en-GB" sz="5400" dirty="0">
                <a:solidFill>
                  <a:srgbClr val="00A7B5"/>
                </a:solidFill>
                <a:latin typeface="+mn-lt"/>
              </a:rPr>
              <a:t>The human-made space in which people live, work, and play on a day-to-day basis</a:t>
            </a:r>
          </a:p>
        </p:txBody>
      </p:sp>
      <p:sp>
        <p:nvSpPr>
          <p:cNvPr id="4" name="Title 1"/>
          <p:cNvSpPr txBox="1">
            <a:spLocks/>
          </p:cNvSpPr>
          <p:nvPr/>
        </p:nvSpPr>
        <p:spPr>
          <a:xfrm>
            <a:off x="1170058" y="2040684"/>
            <a:ext cx="9594376" cy="2639171"/>
          </a:xfrm>
          <a:prstGeom prst="rect">
            <a:avLst/>
          </a:prstGeom>
        </p:spPr>
        <p:txBody>
          <a:bodyPr vert="horz" lIns="0" tIns="0" rIns="0" bIns="0" rtlCol="0" anchor="ctr" anchorCtr="0">
            <a:noAutofit/>
          </a:bodyPr>
          <a:lstStyle>
            <a:lvl1pPr algn="l" defTabSz="685814" rtl="0" eaLnBrk="1" latinLnBrk="0" hangingPunct="1">
              <a:spcBef>
                <a:spcPct val="0"/>
              </a:spcBef>
              <a:buNone/>
              <a:defRPr sz="2000" b="1" kern="1200">
                <a:solidFill>
                  <a:schemeClr val="tx1">
                    <a:lumMod val="65000"/>
                    <a:lumOff val="35000"/>
                  </a:schemeClr>
                </a:solidFill>
                <a:latin typeface="Arial" pitchFamily="34" charset="0"/>
                <a:ea typeface="+mj-ea"/>
                <a:cs typeface="Arial" pitchFamily="34" charset="0"/>
              </a:defRPr>
            </a:lvl1pPr>
          </a:lstStyle>
          <a:p>
            <a:pPr algn="ctr"/>
            <a:r>
              <a:rPr lang="en-GB" sz="5400" dirty="0">
                <a:solidFill>
                  <a:srgbClr val="00A7B5"/>
                </a:solidFill>
                <a:latin typeface="+mn-lt"/>
              </a:rPr>
              <a:t>What do we mean when we say ‘The Built Environment’?</a:t>
            </a:r>
          </a:p>
        </p:txBody>
      </p:sp>
      <p:pic>
        <p:nvPicPr>
          <p:cNvPr id="6"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901" y="6109643"/>
            <a:ext cx="772101" cy="63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716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38200" y="152720"/>
            <a:ext cx="1784342" cy="1016071"/>
            <a:chOff x="34725" y="0"/>
            <a:chExt cx="1546708" cy="1016071"/>
          </a:xfrm>
          <a:noFill/>
        </p:grpSpPr>
        <p:sp>
          <p:nvSpPr>
            <p:cNvPr id="7" name="Rectangle 6"/>
            <p:cNvSpPr/>
            <p:nvPr/>
          </p:nvSpPr>
          <p:spPr>
            <a:xfrm>
              <a:off x="34725" y="0"/>
              <a:ext cx="1546708" cy="1016071"/>
            </a:xfrm>
            <a:prstGeom prst="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ctangle 9"/>
            <p:cNvSpPr/>
            <p:nvPr/>
          </p:nvSpPr>
          <p:spPr>
            <a:xfrm>
              <a:off x="34725" y="0"/>
              <a:ext cx="1546708" cy="1016071"/>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2400" b="1" kern="1200" dirty="0">
                  <a:solidFill>
                    <a:schemeClr val="accent4"/>
                  </a:solidFill>
                </a:rPr>
                <a:t>Preparation and Brief</a:t>
              </a:r>
            </a:p>
          </p:txBody>
        </p:sp>
      </p:grpSp>
      <p:grpSp>
        <p:nvGrpSpPr>
          <p:cNvPr id="11" name="Group 10"/>
          <p:cNvGrpSpPr/>
          <p:nvPr/>
        </p:nvGrpSpPr>
        <p:grpSpPr>
          <a:xfrm>
            <a:off x="3518946" y="165072"/>
            <a:ext cx="1546708" cy="1003719"/>
            <a:chOff x="561637" y="122194"/>
            <a:chExt cx="2149409" cy="1379562"/>
          </a:xfrm>
          <a:noFill/>
        </p:grpSpPr>
        <p:sp>
          <p:nvSpPr>
            <p:cNvPr id="13" name="Rectangle 12"/>
            <p:cNvSpPr/>
            <p:nvPr/>
          </p:nvSpPr>
          <p:spPr>
            <a:xfrm>
              <a:off x="561637" y="122194"/>
              <a:ext cx="2149409" cy="1379562"/>
            </a:xfrm>
            <a:prstGeom prst="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ctangle 13"/>
            <p:cNvSpPr/>
            <p:nvPr/>
          </p:nvSpPr>
          <p:spPr>
            <a:xfrm>
              <a:off x="561637" y="122194"/>
              <a:ext cx="2149409" cy="1379562"/>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2400" b="1" kern="1200" dirty="0">
                  <a:solidFill>
                    <a:schemeClr val="accent2"/>
                  </a:solidFill>
                  <a:ea typeface="Gulim" panose="020B0600000101010101" pitchFamily="34" charset="-127"/>
                  <a:cs typeface="Arial" panose="020B0604020202020204" pitchFamily="34" charset="0"/>
                </a:rPr>
                <a:t>Design</a:t>
              </a:r>
              <a:endParaRPr lang="en-GB" sz="2400" b="1" kern="1200" dirty="0">
                <a:solidFill>
                  <a:schemeClr val="accent2"/>
                </a:solidFill>
              </a:endParaRPr>
            </a:p>
          </p:txBody>
        </p:sp>
      </p:grpSp>
      <p:grpSp>
        <p:nvGrpSpPr>
          <p:cNvPr id="15" name="Group 14"/>
          <p:cNvGrpSpPr/>
          <p:nvPr/>
        </p:nvGrpSpPr>
        <p:grpSpPr>
          <a:xfrm>
            <a:off x="6045268" y="141795"/>
            <a:ext cx="1931413" cy="1016071"/>
            <a:chOff x="2161720" y="55387"/>
            <a:chExt cx="2394211" cy="1509717"/>
          </a:xfrm>
          <a:noFill/>
        </p:grpSpPr>
        <p:sp>
          <p:nvSpPr>
            <p:cNvPr id="16" name="Rectangle 15"/>
            <p:cNvSpPr/>
            <p:nvPr/>
          </p:nvSpPr>
          <p:spPr>
            <a:xfrm>
              <a:off x="2266470" y="55387"/>
              <a:ext cx="2289461" cy="1509717"/>
            </a:xfrm>
            <a:prstGeom prst="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ectangle 16"/>
            <p:cNvSpPr/>
            <p:nvPr/>
          </p:nvSpPr>
          <p:spPr>
            <a:xfrm>
              <a:off x="2161720" y="55387"/>
              <a:ext cx="2394211" cy="150971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2400" b="1" kern="1200" dirty="0">
                  <a:solidFill>
                    <a:schemeClr val="accent6"/>
                  </a:solidFill>
                  <a:ea typeface="Gulim" panose="020B0600000101010101" pitchFamily="34" charset="-127"/>
                  <a:cs typeface="Arial" panose="020B0604020202020204" pitchFamily="34" charset="0"/>
                </a:rPr>
                <a:t>Construction</a:t>
              </a:r>
              <a:endParaRPr lang="en-GB" sz="2400" b="1" kern="1200" dirty="0">
                <a:solidFill>
                  <a:schemeClr val="accent6"/>
                </a:solidFill>
              </a:endParaRPr>
            </a:p>
          </p:txBody>
        </p:sp>
      </p:grpSp>
      <p:grpSp>
        <p:nvGrpSpPr>
          <p:cNvPr id="18" name="Group 17"/>
          <p:cNvGrpSpPr/>
          <p:nvPr/>
        </p:nvGrpSpPr>
        <p:grpSpPr>
          <a:xfrm>
            <a:off x="9199547" y="152720"/>
            <a:ext cx="1706578" cy="1016071"/>
            <a:chOff x="4852278" y="1439"/>
            <a:chExt cx="2233679" cy="1595867"/>
          </a:xfrm>
          <a:noFill/>
        </p:grpSpPr>
        <p:sp>
          <p:nvSpPr>
            <p:cNvPr id="19" name="Rectangle 18"/>
            <p:cNvSpPr/>
            <p:nvPr/>
          </p:nvSpPr>
          <p:spPr>
            <a:xfrm>
              <a:off x="4852278" y="1439"/>
              <a:ext cx="2233679" cy="1595867"/>
            </a:xfrm>
            <a:prstGeom prst="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ectangle 19"/>
            <p:cNvSpPr/>
            <p:nvPr/>
          </p:nvSpPr>
          <p:spPr>
            <a:xfrm>
              <a:off x="4852278" y="1439"/>
              <a:ext cx="2233679" cy="159586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2400" b="1" dirty="0">
                  <a:solidFill>
                    <a:schemeClr val="accent1"/>
                  </a:solidFill>
                  <a:ea typeface="Gulim" panose="020B0600000101010101" pitchFamily="34" charset="-127"/>
                  <a:cs typeface="Arial" panose="020B0604020202020204" pitchFamily="34" charset="0"/>
                </a:rPr>
                <a:t>Handover and I</a:t>
              </a:r>
              <a:r>
                <a:rPr lang="en-GB" sz="2400" b="1" kern="1200" dirty="0">
                  <a:solidFill>
                    <a:schemeClr val="accent1"/>
                  </a:solidFill>
                  <a:ea typeface="Gulim" panose="020B0600000101010101" pitchFamily="34" charset="-127"/>
                  <a:cs typeface="Arial" panose="020B0604020202020204" pitchFamily="34" charset="0"/>
                </a:rPr>
                <a:t>n Use</a:t>
              </a:r>
              <a:endParaRPr lang="en-GB" sz="2400" b="1" kern="1200" dirty="0">
                <a:solidFill>
                  <a:schemeClr val="accent1"/>
                </a:solidFill>
              </a:endParaRPr>
            </a:p>
          </p:txBody>
        </p:sp>
      </p:grpSp>
      <p:cxnSp>
        <p:nvCxnSpPr>
          <p:cNvPr id="5" name="Straight Arrow Connector 4"/>
          <p:cNvCxnSpPr/>
          <p:nvPr/>
        </p:nvCxnSpPr>
        <p:spPr>
          <a:xfrm flipV="1">
            <a:off x="2751497" y="654579"/>
            <a:ext cx="846669"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flipV="1">
            <a:off x="5052752" y="654020"/>
            <a:ext cx="846669"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flipV="1">
            <a:off x="8207031" y="654579"/>
            <a:ext cx="846669"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4" name="Oval 23"/>
          <p:cNvSpPr/>
          <p:nvPr/>
        </p:nvSpPr>
        <p:spPr>
          <a:xfrm>
            <a:off x="4893211" y="4508783"/>
            <a:ext cx="1486290" cy="1083242"/>
          </a:xfrm>
          <a:prstGeom prst="ellipse">
            <a:avLst/>
          </a:prstGeom>
          <a:solidFill>
            <a:schemeClr val="accent6"/>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Civil Engineers</a:t>
            </a:r>
          </a:p>
        </p:txBody>
      </p:sp>
      <p:sp>
        <p:nvSpPr>
          <p:cNvPr id="25" name="Oval 24"/>
          <p:cNvSpPr/>
          <p:nvPr/>
        </p:nvSpPr>
        <p:spPr>
          <a:xfrm>
            <a:off x="10150857" y="4332483"/>
            <a:ext cx="1889890" cy="1158432"/>
          </a:xfrm>
          <a:prstGeom prst="ellipse">
            <a:avLst/>
          </a:prstGeom>
          <a:solidFill>
            <a:schemeClr val="accent4"/>
          </a:solidFill>
          <a:ln>
            <a:solidFill>
              <a:schemeClr val="bg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b="1" dirty="0"/>
              <a:t>Health and Safety Advisors</a:t>
            </a:r>
          </a:p>
        </p:txBody>
      </p:sp>
      <p:sp>
        <p:nvSpPr>
          <p:cNvPr id="26" name="Oval 25"/>
          <p:cNvSpPr/>
          <p:nvPr/>
        </p:nvSpPr>
        <p:spPr>
          <a:xfrm>
            <a:off x="1477525" y="3394770"/>
            <a:ext cx="2003693" cy="1064884"/>
          </a:xfrm>
          <a:prstGeom prst="ellipse">
            <a:avLst/>
          </a:prstGeom>
          <a:solidFill>
            <a:schemeClr val="accent4"/>
          </a:solidFill>
          <a:ln>
            <a:solidFill>
              <a:schemeClr val="bg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b="1" dirty="0"/>
              <a:t>Environmental Advisors</a:t>
            </a:r>
          </a:p>
        </p:txBody>
      </p:sp>
      <p:sp>
        <p:nvSpPr>
          <p:cNvPr id="27" name="Oval 26"/>
          <p:cNvSpPr/>
          <p:nvPr/>
        </p:nvSpPr>
        <p:spPr>
          <a:xfrm>
            <a:off x="3513667" y="2525792"/>
            <a:ext cx="1821955" cy="1059364"/>
          </a:xfrm>
          <a:prstGeom prst="ellipse">
            <a:avLst/>
          </a:prstGeom>
          <a:ln>
            <a:solidFill>
              <a:schemeClr val="bg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b="1" dirty="0"/>
              <a:t>CSR Managers</a:t>
            </a:r>
          </a:p>
        </p:txBody>
      </p:sp>
      <p:sp>
        <p:nvSpPr>
          <p:cNvPr id="28" name="Oval 27"/>
          <p:cNvSpPr/>
          <p:nvPr/>
        </p:nvSpPr>
        <p:spPr>
          <a:xfrm>
            <a:off x="6529465" y="3640119"/>
            <a:ext cx="1838175" cy="960659"/>
          </a:xfrm>
          <a:prstGeom prst="ellipse">
            <a:avLst/>
          </a:prstGeom>
          <a:solidFill>
            <a:schemeClr val="accent4"/>
          </a:solidFill>
          <a:ln>
            <a:solidFill>
              <a:schemeClr val="bg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b="1" dirty="0"/>
              <a:t>Geotechnical </a:t>
            </a:r>
          </a:p>
          <a:p>
            <a:pPr algn="ctr"/>
            <a:r>
              <a:rPr lang="en-GB" sz="1600" b="1" dirty="0"/>
              <a:t>Engineers</a:t>
            </a:r>
          </a:p>
        </p:txBody>
      </p:sp>
      <p:sp>
        <p:nvSpPr>
          <p:cNvPr id="29" name="Oval 28"/>
          <p:cNvSpPr/>
          <p:nvPr/>
        </p:nvSpPr>
        <p:spPr>
          <a:xfrm>
            <a:off x="8894407" y="2253388"/>
            <a:ext cx="1535085" cy="993546"/>
          </a:xfrm>
          <a:prstGeom prst="ellipse">
            <a:avLst/>
          </a:prstGeom>
          <a:solidFill>
            <a:schemeClr val="accent4"/>
          </a:solidFill>
          <a:ln>
            <a:solidFill>
              <a:schemeClr val="bg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b="1" dirty="0"/>
              <a:t>3D </a:t>
            </a:r>
            <a:r>
              <a:rPr lang="en-GB" sz="1600" b="1" dirty="0" err="1"/>
              <a:t>Visualisers</a:t>
            </a:r>
            <a:endParaRPr lang="en-GB" sz="1600" b="1" dirty="0"/>
          </a:p>
        </p:txBody>
      </p:sp>
      <p:sp>
        <p:nvSpPr>
          <p:cNvPr id="47" name="Oval 46"/>
          <p:cNvSpPr/>
          <p:nvPr/>
        </p:nvSpPr>
        <p:spPr>
          <a:xfrm>
            <a:off x="9843639" y="5592025"/>
            <a:ext cx="1490332" cy="95862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b="1" dirty="0"/>
              <a:t>Architects</a:t>
            </a:r>
          </a:p>
        </p:txBody>
      </p:sp>
      <p:sp>
        <p:nvSpPr>
          <p:cNvPr id="51" name="Oval 50"/>
          <p:cNvSpPr/>
          <p:nvPr/>
        </p:nvSpPr>
        <p:spPr>
          <a:xfrm>
            <a:off x="3379677" y="3859854"/>
            <a:ext cx="1659258" cy="101773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b="1" dirty="0"/>
              <a:t>CAD Operatives</a:t>
            </a:r>
          </a:p>
        </p:txBody>
      </p:sp>
      <p:sp>
        <p:nvSpPr>
          <p:cNvPr id="52" name="Oval 51"/>
          <p:cNvSpPr/>
          <p:nvPr/>
        </p:nvSpPr>
        <p:spPr>
          <a:xfrm>
            <a:off x="8347639" y="4324937"/>
            <a:ext cx="1694705" cy="101773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b="1" dirty="0"/>
              <a:t>BIM Technicians</a:t>
            </a:r>
          </a:p>
        </p:txBody>
      </p:sp>
      <p:sp>
        <p:nvSpPr>
          <p:cNvPr id="53" name="Oval 52"/>
          <p:cNvSpPr/>
          <p:nvPr/>
        </p:nvSpPr>
        <p:spPr>
          <a:xfrm>
            <a:off x="6396676" y="5602711"/>
            <a:ext cx="1628850" cy="111997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b="1" dirty="0"/>
              <a:t>Structural Engineers</a:t>
            </a:r>
          </a:p>
        </p:txBody>
      </p:sp>
      <p:sp>
        <p:nvSpPr>
          <p:cNvPr id="54" name="Oval 53"/>
          <p:cNvSpPr/>
          <p:nvPr/>
        </p:nvSpPr>
        <p:spPr>
          <a:xfrm>
            <a:off x="412038" y="1728567"/>
            <a:ext cx="1694705" cy="101773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b="1" dirty="0"/>
              <a:t>Geospatial Modeller</a:t>
            </a:r>
          </a:p>
        </p:txBody>
      </p:sp>
      <p:sp>
        <p:nvSpPr>
          <p:cNvPr id="55" name="Oval 54"/>
          <p:cNvSpPr/>
          <p:nvPr/>
        </p:nvSpPr>
        <p:spPr>
          <a:xfrm>
            <a:off x="7414847" y="2761176"/>
            <a:ext cx="1479560" cy="83323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b="1" dirty="0"/>
              <a:t>Bid Managers</a:t>
            </a:r>
          </a:p>
        </p:txBody>
      </p:sp>
      <p:sp>
        <p:nvSpPr>
          <p:cNvPr id="56" name="Oval 55"/>
          <p:cNvSpPr/>
          <p:nvPr/>
        </p:nvSpPr>
        <p:spPr>
          <a:xfrm>
            <a:off x="5476086" y="1208072"/>
            <a:ext cx="1810369" cy="111997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b="1" dirty="0"/>
              <a:t>Building Services Engineers</a:t>
            </a:r>
          </a:p>
        </p:txBody>
      </p:sp>
      <p:sp>
        <p:nvSpPr>
          <p:cNvPr id="66" name="Oval 65"/>
          <p:cNvSpPr/>
          <p:nvPr/>
        </p:nvSpPr>
        <p:spPr>
          <a:xfrm>
            <a:off x="5406149" y="2424485"/>
            <a:ext cx="1900393" cy="102972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b="1" dirty="0"/>
              <a:t>Skilled Tradespeople</a:t>
            </a:r>
          </a:p>
        </p:txBody>
      </p:sp>
      <p:sp>
        <p:nvSpPr>
          <p:cNvPr id="67" name="Oval 66"/>
          <p:cNvSpPr/>
          <p:nvPr/>
        </p:nvSpPr>
        <p:spPr>
          <a:xfrm>
            <a:off x="10462683" y="3093020"/>
            <a:ext cx="1554674" cy="105889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b="1" dirty="0"/>
              <a:t>Project Managers</a:t>
            </a:r>
          </a:p>
        </p:txBody>
      </p:sp>
      <p:sp>
        <p:nvSpPr>
          <p:cNvPr id="68" name="Oval 67"/>
          <p:cNvSpPr/>
          <p:nvPr/>
        </p:nvSpPr>
        <p:spPr>
          <a:xfrm>
            <a:off x="134072" y="3912301"/>
            <a:ext cx="1442827" cy="92313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b="1" dirty="0"/>
              <a:t>Quantity Surveyors</a:t>
            </a:r>
          </a:p>
        </p:txBody>
      </p:sp>
      <p:sp>
        <p:nvSpPr>
          <p:cNvPr id="69" name="Oval 68"/>
          <p:cNvSpPr/>
          <p:nvPr/>
        </p:nvSpPr>
        <p:spPr>
          <a:xfrm>
            <a:off x="4042673" y="5655952"/>
            <a:ext cx="1958893" cy="1058899"/>
          </a:xfrm>
          <a:prstGeom prst="ellipse">
            <a:avLst/>
          </a:prstGeom>
          <a:solidFill>
            <a:schemeClr val="accent4"/>
          </a:solidFill>
          <a:ln>
            <a:solidFill>
              <a:schemeClr val="bg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b="1" dirty="0"/>
              <a:t>Geologists</a:t>
            </a:r>
          </a:p>
        </p:txBody>
      </p:sp>
      <p:sp>
        <p:nvSpPr>
          <p:cNvPr id="71" name="Oval 70"/>
          <p:cNvSpPr/>
          <p:nvPr/>
        </p:nvSpPr>
        <p:spPr>
          <a:xfrm>
            <a:off x="1982500" y="2377037"/>
            <a:ext cx="1433354" cy="92313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b="1" dirty="0"/>
              <a:t>Electrical Engineers</a:t>
            </a:r>
          </a:p>
        </p:txBody>
      </p:sp>
      <p:sp>
        <p:nvSpPr>
          <p:cNvPr id="72" name="Oval 71"/>
          <p:cNvSpPr/>
          <p:nvPr/>
        </p:nvSpPr>
        <p:spPr>
          <a:xfrm>
            <a:off x="8960409" y="1168542"/>
            <a:ext cx="1472599" cy="92313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b="1" dirty="0"/>
              <a:t>Crane Operators</a:t>
            </a:r>
          </a:p>
        </p:txBody>
      </p:sp>
      <p:sp>
        <p:nvSpPr>
          <p:cNvPr id="73" name="Oval 72"/>
          <p:cNvSpPr/>
          <p:nvPr/>
        </p:nvSpPr>
        <p:spPr>
          <a:xfrm>
            <a:off x="1801124" y="5781929"/>
            <a:ext cx="1900746" cy="92313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b="1" dirty="0"/>
              <a:t>Health and Safety Advisors</a:t>
            </a:r>
          </a:p>
        </p:txBody>
      </p:sp>
      <p:sp>
        <p:nvSpPr>
          <p:cNvPr id="74" name="Oval 73"/>
          <p:cNvSpPr/>
          <p:nvPr/>
        </p:nvSpPr>
        <p:spPr>
          <a:xfrm>
            <a:off x="8145163" y="5403319"/>
            <a:ext cx="1683831" cy="92313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b="1" dirty="0"/>
              <a:t>Building Technicians</a:t>
            </a:r>
          </a:p>
        </p:txBody>
      </p:sp>
      <p:sp>
        <p:nvSpPr>
          <p:cNvPr id="75" name="Oval 74"/>
          <p:cNvSpPr/>
          <p:nvPr/>
        </p:nvSpPr>
        <p:spPr>
          <a:xfrm>
            <a:off x="144317" y="2948572"/>
            <a:ext cx="1512197" cy="8697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Facilities Managers</a:t>
            </a:r>
          </a:p>
        </p:txBody>
      </p:sp>
      <p:sp>
        <p:nvSpPr>
          <p:cNvPr id="76" name="Oval 75"/>
          <p:cNvSpPr/>
          <p:nvPr/>
        </p:nvSpPr>
        <p:spPr>
          <a:xfrm>
            <a:off x="7414846" y="1817586"/>
            <a:ext cx="1386250" cy="7603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Solicitors</a:t>
            </a:r>
          </a:p>
        </p:txBody>
      </p:sp>
      <p:sp>
        <p:nvSpPr>
          <p:cNvPr id="77" name="Oval 76"/>
          <p:cNvSpPr/>
          <p:nvPr/>
        </p:nvSpPr>
        <p:spPr>
          <a:xfrm>
            <a:off x="8468250" y="3361581"/>
            <a:ext cx="1856675" cy="8697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HR Managers</a:t>
            </a:r>
          </a:p>
        </p:txBody>
      </p:sp>
      <p:sp>
        <p:nvSpPr>
          <p:cNvPr id="78" name="Oval 77"/>
          <p:cNvSpPr/>
          <p:nvPr/>
        </p:nvSpPr>
        <p:spPr>
          <a:xfrm>
            <a:off x="4931297" y="3477060"/>
            <a:ext cx="1591556" cy="8697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Purchasing Agents</a:t>
            </a:r>
          </a:p>
        </p:txBody>
      </p:sp>
      <p:sp>
        <p:nvSpPr>
          <p:cNvPr id="79" name="Oval 78"/>
          <p:cNvSpPr/>
          <p:nvPr/>
        </p:nvSpPr>
        <p:spPr>
          <a:xfrm>
            <a:off x="2751497" y="4907774"/>
            <a:ext cx="2087270" cy="8697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Marketing and PR Managers</a:t>
            </a:r>
          </a:p>
        </p:txBody>
      </p:sp>
      <p:sp>
        <p:nvSpPr>
          <p:cNvPr id="80" name="Oval 79"/>
          <p:cNvSpPr/>
          <p:nvPr/>
        </p:nvSpPr>
        <p:spPr>
          <a:xfrm>
            <a:off x="3717282" y="1477239"/>
            <a:ext cx="1618340" cy="8697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Landscape Architects</a:t>
            </a:r>
          </a:p>
        </p:txBody>
      </p:sp>
      <p:sp>
        <p:nvSpPr>
          <p:cNvPr id="81" name="Oval 80"/>
          <p:cNvSpPr/>
          <p:nvPr/>
        </p:nvSpPr>
        <p:spPr>
          <a:xfrm>
            <a:off x="1474427" y="4519469"/>
            <a:ext cx="1309894" cy="83323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b="1" dirty="0"/>
              <a:t>Town Planners</a:t>
            </a:r>
          </a:p>
        </p:txBody>
      </p:sp>
      <p:sp>
        <p:nvSpPr>
          <p:cNvPr id="45" name="Oval 44"/>
          <p:cNvSpPr/>
          <p:nvPr/>
        </p:nvSpPr>
        <p:spPr>
          <a:xfrm>
            <a:off x="144317" y="5206797"/>
            <a:ext cx="1908078" cy="993546"/>
          </a:xfrm>
          <a:prstGeom prst="ellipse">
            <a:avLst/>
          </a:prstGeom>
          <a:solidFill>
            <a:schemeClr val="accent4"/>
          </a:solidFill>
          <a:ln>
            <a:solidFill>
              <a:schemeClr val="bg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b="1" dirty="0"/>
              <a:t>Land Buyers</a:t>
            </a:r>
          </a:p>
        </p:txBody>
      </p:sp>
      <p:sp>
        <p:nvSpPr>
          <p:cNvPr id="46" name="Oval 45"/>
          <p:cNvSpPr/>
          <p:nvPr/>
        </p:nvSpPr>
        <p:spPr>
          <a:xfrm>
            <a:off x="1982500" y="1136701"/>
            <a:ext cx="1715136" cy="993546"/>
          </a:xfrm>
          <a:prstGeom prst="ellipse">
            <a:avLst/>
          </a:prstGeom>
          <a:solidFill>
            <a:schemeClr val="accent4"/>
          </a:solidFill>
          <a:ln>
            <a:solidFill>
              <a:schemeClr val="bg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b="1" dirty="0"/>
              <a:t>Cost Consultants</a:t>
            </a:r>
          </a:p>
        </p:txBody>
      </p:sp>
      <p:sp>
        <p:nvSpPr>
          <p:cNvPr id="48" name="Oval 47"/>
          <p:cNvSpPr/>
          <p:nvPr/>
        </p:nvSpPr>
        <p:spPr>
          <a:xfrm>
            <a:off x="6438009" y="4720824"/>
            <a:ext cx="1909380" cy="7700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Receptionists</a:t>
            </a:r>
          </a:p>
        </p:txBody>
      </p:sp>
      <p:sp>
        <p:nvSpPr>
          <p:cNvPr id="49" name="Oval 48"/>
          <p:cNvSpPr/>
          <p:nvPr/>
        </p:nvSpPr>
        <p:spPr>
          <a:xfrm>
            <a:off x="10452654" y="1996881"/>
            <a:ext cx="1522401" cy="7603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Interior Designers</a:t>
            </a:r>
          </a:p>
        </p:txBody>
      </p:sp>
    </p:spTree>
    <p:extLst>
      <p:ext uri="{BB962C8B-B14F-4D97-AF65-F5344CB8AC3E}">
        <p14:creationId xmlns:p14="http://schemas.microsoft.com/office/powerpoint/2010/main" val="59973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54"/>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81"/>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52"/>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51"/>
                                        </p:tgtEl>
                                        <p:attrNameLst>
                                          <p:attrName>style.visibility</p:attrName>
                                        </p:attrNameLst>
                                      </p:cBhvr>
                                      <p:to>
                                        <p:strVal val="visible"/>
                                      </p:to>
                                    </p:set>
                                  </p:childTnLst>
                                </p:cTn>
                              </p:par>
                            </p:childTnLst>
                          </p:cTn>
                        </p:par>
                        <p:par>
                          <p:cTn id="48" fill="hold">
                            <p:stCondLst>
                              <p:cond delay="500"/>
                            </p:stCondLst>
                            <p:childTnLst>
                              <p:par>
                                <p:cTn id="49" presetID="1" presetClass="entr" presetSubtype="0"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68"/>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71"/>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66"/>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72"/>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67"/>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74"/>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73"/>
                                        </p:tgtEl>
                                        <p:attrNameLst>
                                          <p:attrName>style.visibility</p:attrName>
                                        </p:attrNameLst>
                                      </p:cBhvr>
                                      <p:to>
                                        <p:strVal val="visible"/>
                                      </p:to>
                                    </p:set>
                                  </p:childTnLst>
                                </p:cTn>
                              </p:par>
                            </p:childTnLst>
                          </p:cTn>
                        </p:par>
                        <p:par>
                          <p:cTn id="72" fill="hold">
                            <p:stCondLst>
                              <p:cond delay="500"/>
                            </p:stCondLst>
                            <p:childTnLst>
                              <p:par>
                                <p:cTn id="73" presetID="1" presetClass="entr" presetSubtype="0" fill="hold" nodeType="afterEffect">
                                  <p:stCondLst>
                                    <p:cond delay="0"/>
                                  </p:stCondLst>
                                  <p:childTnLst>
                                    <p:set>
                                      <p:cBhvr>
                                        <p:cTn id="74" dur="1" fill="hold">
                                          <p:stCondLst>
                                            <p:cond delay="0"/>
                                          </p:stCondLst>
                                        </p:cTn>
                                        <p:tgtEl>
                                          <p:spTgt spid="2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500"/>
                                        <p:tgtEl>
                                          <p:spTgt spid="18"/>
                                        </p:tgtEl>
                                      </p:cBhvr>
                                    </p:animEffect>
                                  </p:childTnLst>
                                </p:cTn>
                              </p:par>
                              <p:par>
                                <p:cTn id="80" presetID="1" presetClass="entr" presetSubtype="0" fill="hold" grpId="0" nodeType="withEffect">
                                  <p:stCondLst>
                                    <p:cond delay="0"/>
                                  </p:stCondLst>
                                  <p:childTnLst>
                                    <p:set>
                                      <p:cBhvr>
                                        <p:cTn id="81" dur="1" fill="hold">
                                          <p:stCondLst>
                                            <p:cond delay="0"/>
                                          </p:stCondLst>
                                        </p:cTn>
                                        <p:tgtEl>
                                          <p:spTgt spid="76"/>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77"/>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48"/>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49"/>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78"/>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75"/>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79"/>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47" grpId="0" animBg="1"/>
      <p:bldP spid="51" grpId="0" animBg="1"/>
      <p:bldP spid="52" grpId="0" animBg="1"/>
      <p:bldP spid="53" grpId="0" animBg="1"/>
      <p:bldP spid="54" grpId="0" animBg="1"/>
      <p:bldP spid="55" grpId="0" animBg="1"/>
      <p:bldP spid="56" grpId="0" animBg="1"/>
      <p:bldP spid="66" grpId="0" animBg="1"/>
      <p:bldP spid="67" grpId="0" animBg="1"/>
      <p:bldP spid="68" grpId="0" animBg="1"/>
      <p:bldP spid="69"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45" grpId="0" animBg="1"/>
      <p:bldP spid="46" grpId="0" animBg="1"/>
      <p:bldP spid="48" grpId="0" animBg="1"/>
      <p:bldP spid="4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9575" y="2700272"/>
            <a:ext cx="3617466" cy="2411644"/>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4599" t="-394" r="13901" b="394"/>
          <a:stretch/>
        </p:blipFill>
        <p:spPr>
          <a:xfrm>
            <a:off x="8345010" y="4217492"/>
            <a:ext cx="3338350" cy="225093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1994" y="4217492"/>
            <a:ext cx="3342773" cy="2228515"/>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1995" y="1586014"/>
            <a:ext cx="3342772" cy="2228515"/>
          </a:xfrm>
          <a:prstGeom prst="rect">
            <a:avLst/>
          </a:prstGeom>
        </p:spPr>
      </p:pic>
      <p:sp>
        <p:nvSpPr>
          <p:cNvPr id="23" name="Google Shape;96;p14"/>
          <p:cNvSpPr txBox="1"/>
          <p:nvPr/>
        </p:nvSpPr>
        <p:spPr>
          <a:xfrm>
            <a:off x="504203" y="3045029"/>
            <a:ext cx="11088209" cy="7695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4400" b="1" dirty="0">
                <a:solidFill>
                  <a:srgbClr val="09A5B5"/>
                </a:solidFill>
                <a:latin typeface="Calibri"/>
                <a:ea typeface="Calibri"/>
                <a:cs typeface="Calibri"/>
                <a:sym typeface="Calibri"/>
              </a:rPr>
              <a:t>What will construction look like in the future?</a:t>
            </a:r>
            <a:endParaRPr sz="4400" b="1" i="0" u="none" strike="noStrike" cap="none" dirty="0">
              <a:solidFill>
                <a:srgbClr val="09A5B5"/>
              </a:solidFill>
              <a:latin typeface="Calibri"/>
              <a:ea typeface="Calibri"/>
              <a:cs typeface="Calibri"/>
              <a:sym typeface="Calibri"/>
            </a:endParaRP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45010" y="1586154"/>
            <a:ext cx="3338350" cy="2225567"/>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23517" y="124013"/>
            <a:ext cx="1125236" cy="930195"/>
          </a:xfrm>
          <a:prstGeom prst="rect">
            <a:avLst/>
          </a:prstGeom>
        </p:spPr>
      </p:pic>
    </p:spTree>
    <p:extLst>
      <p:ext uri="{BB962C8B-B14F-4D97-AF65-F5344CB8AC3E}">
        <p14:creationId xmlns:p14="http://schemas.microsoft.com/office/powerpoint/2010/main" val="208506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75E-6 0 L -0.04323 -0.39236 " pathEditMode="relative" rAng="0" ptsTypes="AA">
                                      <p:cBhvr>
                                        <p:cTn id="6" dur="750" fill="hold"/>
                                        <p:tgtEl>
                                          <p:spTgt spid="23"/>
                                        </p:tgtEl>
                                        <p:attrNameLst>
                                          <p:attrName>ppt_x</p:attrName>
                                          <p:attrName>ppt_y</p:attrName>
                                        </p:attrNameLst>
                                      </p:cBhvr>
                                      <p:rCtr x="-2161" y="-19630"/>
                                    </p:animMotion>
                                  </p:childTnLst>
                                </p:cTn>
                              </p:par>
                              <p:par>
                                <p:cTn id="7" presetID="2" presetClass="entr" presetSubtype="8"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 calcmode="lin" valueType="num">
                                      <p:cBhvr additive="base">
                                        <p:cTn id="9" dur="500" fill="hold"/>
                                        <p:tgtEl>
                                          <p:spTgt spid="10"/>
                                        </p:tgtEl>
                                        <p:attrNameLst>
                                          <p:attrName>ppt_x</p:attrName>
                                        </p:attrNameLst>
                                      </p:cBhvr>
                                      <p:tavLst>
                                        <p:tav tm="0">
                                          <p:val>
                                            <p:strVal val="0-#ppt_w/2"/>
                                          </p:val>
                                        </p:tav>
                                        <p:tav tm="100000">
                                          <p:val>
                                            <p:strVal val="#ppt_x"/>
                                          </p:val>
                                        </p:tav>
                                      </p:tavLst>
                                    </p:anim>
                                    <p:anim calcmode="lin" valueType="num">
                                      <p:cBhvr additive="base">
                                        <p:cTn id="10" dur="500" fill="hold"/>
                                        <p:tgtEl>
                                          <p:spTgt spid="10"/>
                                        </p:tgtEl>
                                        <p:attrNameLst>
                                          <p:attrName>ppt_y</p:attrName>
                                        </p:attrNameLst>
                                      </p:cBhvr>
                                      <p:tavLst>
                                        <p:tav tm="0">
                                          <p:val>
                                            <p:strVal val="#ppt_y"/>
                                          </p:val>
                                        </p:tav>
                                        <p:tav tm="100000">
                                          <p:val>
                                            <p:strVal val="#ppt_y"/>
                                          </p:val>
                                        </p:tav>
                                      </p:tavLst>
                                    </p:anim>
                                  </p:childTnLst>
                                </p:cTn>
                              </p:par>
                              <p:par>
                                <p:cTn id="11" presetID="53"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1+#ppt_w/2"/>
                                          </p:val>
                                        </p:tav>
                                        <p:tav tm="100000">
                                          <p:val>
                                            <p:strVal val="#ppt_x"/>
                                          </p:val>
                                        </p:tav>
                                      </p:tavLst>
                                    </p:anim>
                                    <p:anim calcmode="lin" valueType="num">
                                      <p:cBhvr additive="base">
                                        <p:cTn id="23" dur="500" fill="hold"/>
                                        <p:tgtEl>
                                          <p:spTgt spid="2"/>
                                        </p:tgtEl>
                                        <p:attrNameLst>
                                          <p:attrName>ppt_y</p:attrName>
                                        </p:attrNameLst>
                                      </p:cBhvr>
                                      <p:tavLst>
                                        <p:tav tm="0">
                                          <p:val>
                                            <p:strVal val="#ppt_y"/>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8"/>
          <p:cNvSpPr>
            <a:spLocks noChangeArrowheads="1"/>
          </p:cNvSpPr>
          <p:nvPr/>
        </p:nvSpPr>
        <p:spPr bwMode="auto">
          <a:xfrm>
            <a:off x="8869363" y="5105800"/>
            <a:ext cx="332263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GB" altLang="en-US" sz="2000" b="1" i="1" dirty="0">
                <a:solidFill>
                  <a:schemeClr val="bg1"/>
                </a:solidFill>
                <a:latin typeface="+mn-lt"/>
              </a:rPr>
              <a:t>“When my placement ended, I felt incredibly motivated and eager to do all that’s necessary to work in this field of work in the near future.”</a:t>
            </a:r>
          </a:p>
        </p:txBody>
      </p:sp>
      <p:sp>
        <p:nvSpPr>
          <p:cNvPr id="5" name="Title 1"/>
          <p:cNvSpPr txBox="1">
            <a:spLocks/>
          </p:cNvSpPr>
          <p:nvPr/>
        </p:nvSpPr>
        <p:spPr>
          <a:xfrm>
            <a:off x="1380314" y="1989884"/>
            <a:ext cx="9594376" cy="2639171"/>
          </a:xfrm>
          <a:prstGeom prst="rect">
            <a:avLst/>
          </a:prstGeom>
        </p:spPr>
        <p:txBody>
          <a:bodyPr vert="horz" lIns="0" tIns="0" rIns="0" bIns="0" rtlCol="0" anchor="ctr" anchorCtr="0">
            <a:noAutofit/>
          </a:bodyPr>
          <a:lstStyle>
            <a:lvl1pPr algn="l" defTabSz="685814" rtl="0" eaLnBrk="1" latinLnBrk="0" hangingPunct="1">
              <a:spcBef>
                <a:spcPct val="0"/>
              </a:spcBef>
              <a:buNone/>
              <a:defRPr sz="2000" b="1" kern="1200">
                <a:solidFill>
                  <a:schemeClr val="tx1">
                    <a:lumMod val="65000"/>
                    <a:lumOff val="35000"/>
                  </a:schemeClr>
                </a:solidFill>
                <a:latin typeface="Arial" pitchFamily="34" charset="0"/>
                <a:ea typeface="+mj-ea"/>
                <a:cs typeface="Arial" pitchFamily="34" charset="0"/>
              </a:defRPr>
            </a:lvl1pPr>
          </a:lstStyle>
          <a:p>
            <a:pPr algn="ctr"/>
            <a:r>
              <a:rPr lang="en-GB" sz="5400" dirty="0">
                <a:solidFill>
                  <a:srgbClr val="00A7B5"/>
                </a:solidFill>
                <a:latin typeface="+mn-lt"/>
              </a:rPr>
              <a:t>It’s worth thinking about a career in the Built Environment!</a:t>
            </a:r>
          </a:p>
        </p:txBody>
      </p:sp>
      <p:pic>
        <p:nvPicPr>
          <p:cNvPr id="6"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901" y="6109643"/>
            <a:ext cx="772101" cy="63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0360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59845" y="138328"/>
            <a:ext cx="10592163" cy="10552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rgbClr val="09A5B5"/>
                </a:solidFill>
                <a:latin typeface="+mn-lt"/>
              </a:rPr>
              <a:t>Trees</a:t>
            </a:r>
          </a:p>
        </p:txBody>
      </p:sp>
      <p:sp>
        <p:nvSpPr>
          <p:cNvPr id="9" name="Title 1"/>
          <p:cNvSpPr txBox="1">
            <a:spLocks/>
          </p:cNvSpPr>
          <p:nvPr/>
        </p:nvSpPr>
        <p:spPr>
          <a:xfrm>
            <a:off x="-278296" y="209677"/>
            <a:ext cx="11628286" cy="1325563"/>
          </a:xfrm>
          <a:prstGeom prst="roundRect">
            <a:avLst/>
          </a:prstGeom>
          <a:solidFill>
            <a:srgbClr val="09A5B5"/>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bg1"/>
                </a:solidFill>
                <a:latin typeface="+mn-lt"/>
              </a:rPr>
              <a:t>   Trees</a:t>
            </a:r>
            <a:endParaRPr lang="en-GB" sz="3600" b="1" dirty="0">
              <a:solidFill>
                <a:schemeClr val="bg1"/>
              </a:solidFill>
              <a:latin typeface="Calibri" panose="020F050202020403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85" y="1940748"/>
            <a:ext cx="3023649" cy="4253267"/>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9163" y="1940747"/>
            <a:ext cx="2998553" cy="4253267"/>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5009"/>
          <a:stretch/>
        </p:blipFill>
        <p:spPr>
          <a:xfrm>
            <a:off x="3262704" y="1940748"/>
            <a:ext cx="5661989" cy="4253267"/>
          </a:xfrm>
          <a:prstGeom prst="rect">
            <a:avLst/>
          </a:prstGeom>
        </p:spPr>
      </p:pic>
    </p:spTree>
    <p:extLst>
      <p:ext uri="{BB962C8B-B14F-4D97-AF65-F5344CB8AC3E}">
        <p14:creationId xmlns:p14="http://schemas.microsoft.com/office/powerpoint/2010/main" val="969108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5344" y="133125"/>
            <a:ext cx="5470275" cy="4215355"/>
          </a:xfrm>
          <a:prstGeom prst="rect">
            <a:avLst/>
          </a:prstGeom>
        </p:spPr>
      </p:pic>
      <p:sp>
        <p:nvSpPr>
          <p:cNvPr id="6" name="TextBox 5"/>
          <p:cNvSpPr txBox="1"/>
          <p:nvPr/>
        </p:nvSpPr>
        <p:spPr>
          <a:xfrm>
            <a:off x="675344" y="4572562"/>
            <a:ext cx="5470275" cy="2009061"/>
          </a:xfrm>
          <a:prstGeom prst="roundRect">
            <a:avLst/>
          </a:prstGeom>
          <a:solidFill>
            <a:srgbClr val="09A5B5"/>
          </a:solidFill>
        </p:spPr>
        <p:txBody>
          <a:bodyPr wrap="square" rtlCol="0">
            <a:spAutoFit/>
          </a:bodyPr>
          <a:lstStyle/>
          <a:p>
            <a:pPr algn="ctr"/>
            <a:r>
              <a:rPr lang="en-GB" sz="2800" dirty="0">
                <a:solidFill>
                  <a:schemeClr val="bg1"/>
                </a:solidFill>
              </a:rPr>
              <a:t>The Heygate Estate was a large housing estate in Elephant and Castle, Southwark demolished in 2012</a:t>
            </a:r>
          </a:p>
        </p:txBody>
      </p:sp>
      <p:sp>
        <p:nvSpPr>
          <p:cNvPr id="11" name="Rounded Rectangle 10"/>
          <p:cNvSpPr/>
          <p:nvPr/>
        </p:nvSpPr>
        <p:spPr>
          <a:xfrm>
            <a:off x="6547103" y="106017"/>
            <a:ext cx="5187697" cy="2009061"/>
          </a:xfrm>
          <a:prstGeom prst="roundRect">
            <a:avLst/>
          </a:prstGeom>
          <a:solidFill>
            <a:srgbClr val="09A5B5"/>
          </a:solidFill>
        </p:spPr>
        <p:txBody>
          <a:bodyPr wrap="square">
            <a:spAutoFit/>
          </a:bodyPr>
          <a:lstStyle/>
          <a:p>
            <a:pPr algn="ctr"/>
            <a:r>
              <a:rPr lang="en-GB" sz="2800" dirty="0">
                <a:solidFill>
                  <a:schemeClr val="bg1"/>
                </a:solidFill>
              </a:rPr>
              <a:t>The land is being redeveloped as 'Elephant Park’. Construction started in 2014 and is due to end in 2025.</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5983" y="2911831"/>
            <a:ext cx="5504688" cy="3669792"/>
          </a:xfrm>
          <a:prstGeom prst="rect">
            <a:avLst/>
          </a:prstGeom>
        </p:spPr>
      </p:pic>
    </p:spTree>
    <p:extLst>
      <p:ext uri="{BB962C8B-B14F-4D97-AF65-F5344CB8AC3E}">
        <p14:creationId xmlns:p14="http://schemas.microsoft.com/office/powerpoint/2010/main" val="18673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68B7C0340C3C74FAA3CB52FB4609E3A" ma:contentTypeVersion="12" ma:contentTypeDescription="Create a new document." ma:contentTypeScope="" ma:versionID="4eb33c87b57994e9073b80ef01746d39">
  <xsd:schema xmlns:xsd="http://www.w3.org/2001/XMLSchema" xmlns:xs="http://www.w3.org/2001/XMLSchema" xmlns:p="http://schemas.microsoft.com/office/2006/metadata/properties" xmlns:ns2="45fbd616-172e-40ee-bc3f-42e4f1dc0bcf" xmlns:ns3="1d025113-7a37-4e2a-89f9-23257088835b" targetNamespace="http://schemas.microsoft.com/office/2006/metadata/properties" ma:root="true" ma:fieldsID="e401052e62c29f5d8168208e3371bde9" ns2:_="" ns3:_="">
    <xsd:import namespace="45fbd616-172e-40ee-bc3f-42e4f1dc0bcf"/>
    <xsd:import namespace="1d025113-7a37-4e2a-89f9-23257088835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fbd616-172e-40ee-bc3f-42e4f1dc0b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d025113-7a37-4e2a-89f9-23257088835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79A853-A191-4935-AD4A-DF5EEC18DDB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90F186F-2581-4893-A75A-CDEF0AC8A94A}">
  <ds:schemaRefs>
    <ds:schemaRef ds:uri="http://schemas.microsoft.com/sharepoint/v3/contenttype/forms"/>
  </ds:schemaRefs>
</ds:datastoreItem>
</file>

<file path=customXml/itemProps3.xml><?xml version="1.0" encoding="utf-8"?>
<ds:datastoreItem xmlns:ds="http://schemas.openxmlformats.org/officeDocument/2006/customXml" ds:itemID="{B1818A31-7098-49E3-89DE-286217E3C5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fbd616-172e-40ee-bc3f-42e4f1dc0bcf"/>
    <ds:schemaRef ds:uri="1d025113-7a37-4e2a-89f9-2325708883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4069</TotalTime>
  <Words>2363</Words>
  <Application>Microsoft Office PowerPoint</Application>
  <PresentationFormat>Widescreen</PresentationFormat>
  <Paragraphs>319</Paragraphs>
  <Slides>26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Chiller</vt:lpstr>
      <vt:lpstr>Museo Sans Cyrl 100</vt:lpstr>
      <vt:lpstr>Museo Sans Cyrl 700</vt:lpstr>
      <vt:lpstr>Office Theme</vt:lpstr>
      <vt:lpstr>KS4 Maths Tree Project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TREES IN THE BUILT ENVIRONMENT?</dc:title>
  <dc:creator>Henry Hunter</dc:creator>
  <cp:lastModifiedBy>Lesleyann Craig</cp:lastModifiedBy>
  <cp:revision>331</cp:revision>
  <dcterms:created xsi:type="dcterms:W3CDTF">2019-06-07T12:03:13Z</dcterms:created>
  <dcterms:modified xsi:type="dcterms:W3CDTF">2023-05-02T09:53:50Z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0x010100068B7C0340C3C74FAA3CB52FB4609E3A</vt:lpwstr>
  </property>
  <property fmtid="{D5CDD505-2E9C-101B-9397-08002B2CF9AE}" pid="3" name="Order">
    <vt:r8>189400</vt:r8>
  </property>
</Properties>
</file>