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B81C-D6CC-C44F-BE50-1BFEA6830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53234-A7B3-7E24-9E08-DD8290558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8C5F3-2E8D-B10A-0052-D517D5BE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2FB-70DC-4ECF-B9CB-7F790500339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D1837-D8D8-9C9D-278B-ECA70826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0EA90-1BFE-877F-1BF4-FC94B4B4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2D46-9F1A-4CC5-AB0F-85B3C5ECD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3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04DB-99BC-0525-5B71-33981D5E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59547-39A8-F430-B9E9-C8700620B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8B3B7-1B51-E0F2-CC37-80CA6A4CC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2FB-70DC-4ECF-B9CB-7F790500339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2F1CD-89BF-0378-FE6C-6370AFCBE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0CBF8-2629-A665-1085-102E12E5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2D46-9F1A-4CC5-AB0F-85B3C5ECD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66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C537B-DE83-E713-69E5-B2B4763B5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853919-12D9-2C01-FCC6-F3C88E116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5F8C3-0ADF-13B7-E347-3D44FCE63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2FB-70DC-4ECF-B9CB-7F790500339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A6425-2B8D-1EC3-2E8D-F707EBBDE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14BD1-A920-A246-89BB-F5C65692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2D46-9F1A-4CC5-AB0F-85B3C5ECD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26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84AA1-CF4D-2AD2-0D13-B06246C15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20E4C-4DF8-9FDA-A0DB-66C47E8BD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49651-C1AB-C641-17FC-E8995376D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2FB-70DC-4ECF-B9CB-7F790500339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4AC8E-BC8F-B860-F93F-92047011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56340-90EB-F06D-CEDB-65AE3FEF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2D46-9F1A-4CC5-AB0F-85B3C5ECD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11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9DDD-B6E1-4500-6899-AAB076E7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75812-EAC8-012B-358D-115DA8F67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4B773-5250-F586-92EB-D4F8D6A6C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2FB-70DC-4ECF-B9CB-7F790500339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89415-163E-D8F0-467B-15092BA0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1B8ED-1F58-DEBA-A77C-4273B2FA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2D46-9F1A-4CC5-AB0F-85B3C5ECD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94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772F8-B274-8815-222E-720DBEA3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B0CF7-0F66-8855-FE31-0DA23ABA9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593B6-A35E-D053-147B-6A04154AC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FD734-5E82-D13B-9FB9-7877C862F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2FB-70DC-4ECF-B9CB-7F790500339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4E0C1-30FE-7D10-F790-83F95C9A6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9639B-6262-16AA-CF81-1F96698E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2D46-9F1A-4CC5-AB0F-85B3C5ECD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15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08B6-0D62-25F7-E2E7-C926DADF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AA911-906C-B7C7-1148-B936EF2CF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1B338-3DC9-A3C9-71F0-7EEA7C373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E25D2-8CE5-F2F0-E772-E484F1666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83D45-42C1-ECE5-3982-540CF74CB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B0CE6C-8DAC-8A7D-44A6-706DB4E9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2FB-70DC-4ECF-B9CB-7F790500339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F063B8-2B6A-1D43-F35F-432E9AD5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0B923-53C6-9E8F-CC1D-8B2112F9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2D46-9F1A-4CC5-AB0F-85B3C5ECD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4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0291D-0F44-FC91-777C-D4F55A8C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8E14D-34DB-26FD-3D67-C7062E9F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2FB-70DC-4ECF-B9CB-7F790500339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3258C7-51F3-3E42-0E7D-A8B1A91D4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F5B3E-67ED-B692-A42C-886D393F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2D46-9F1A-4CC5-AB0F-85B3C5ECD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31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13181-0C71-8680-B13C-EA5111C8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2FB-70DC-4ECF-B9CB-7F790500339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AC44C-A1DC-0AFB-4190-DD9FF2739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E1362-81B0-C823-33F7-030CE69D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2D46-9F1A-4CC5-AB0F-85B3C5ECD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0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51BA1-D97D-54E8-5804-C47D655A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CB4A4-2BDF-C978-512C-8A51C724C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B917E-81B5-C525-097D-F77AF3D85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9F6E8-659E-DF72-8C85-0010B4D5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2FB-70DC-4ECF-B9CB-7F790500339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7DA4C-C26E-03B5-0EAF-590A1AF3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A1A07-422F-4C35-3398-11C2DF2A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2D46-9F1A-4CC5-AB0F-85B3C5ECD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78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2EAF6-2C40-92C8-7360-F3C0DC26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270E17-474A-15E4-57BF-89E1F8B2E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C73D8-A748-DBD1-F13A-418227A73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31755-D5DA-7C38-8263-E33E9016B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2FB-70DC-4ECF-B9CB-7F790500339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8F288-0215-F215-5ADF-07A739D6C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63C55-F428-E93F-F52C-D1A1F637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2D46-9F1A-4CC5-AB0F-85B3C5ECD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13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B0AF3B-D0DE-2F06-EE87-DB3F6362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0CDCD-3F7A-C664-68B6-4D40BBA65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65293-1A8E-A552-E20C-5BA4C14A5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42FB-70DC-4ECF-B9CB-7F790500339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BFFAF-8890-C338-2F94-D5238F526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52878-DF0D-DBFE-B517-D459B8881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42D46-9F1A-4CC5-AB0F-85B3C5ECD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88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WEX header video">
            <a:extLst>
              <a:ext uri="{FF2B5EF4-FFF2-40B4-BE49-F238E27FC236}">
                <a16:creationId xmlns:a16="http://schemas.microsoft.com/office/drawing/2014/main" id="{A9F851A0-8948-A3EE-29FC-15A819C8D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9" r="15707" b="9091"/>
          <a:stretch/>
        </p:blipFill>
        <p:spPr bwMode="auto">
          <a:xfrm>
            <a:off x="3475863" y="-7620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1F436E-155F-8401-5505-95C953CDC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318" y="1209675"/>
            <a:ext cx="4689331" cy="3215465"/>
          </a:xfrm>
        </p:spPr>
        <p:txBody>
          <a:bodyPr anchor="b">
            <a:normAutofit fontScale="90000"/>
          </a:bodyPr>
          <a:lstStyle/>
          <a:p>
            <a:pPr algn="l" fontAlgn="base"/>
            <a:br>
              <a:rPr lang="en-US" sz="4400" b="0" i="0" dirty="0">
                <a:effectLst/>
                <a:latin typeface="Poppins" panose="00000500000000000000" pitchFamily="2" charset="0"/>
              </a:rPr>
            </a:br>
            <a:br>
              <a:rPr lang="en-US" sz="4400" b="0" i="0" dirty="0">
                <a:effectLst/>
                <a:latin typeface="Poppins" panose="00000500000000000000" pitchFamily="2" charset="0"/>
              </a:rPr>
            </a:br>
            <a:br>
              <a:rPr lang="en-US" sz="4400" b="0" i="0" dirty="0">
                <a:effectLst/>
                <a:latin typeface="Poppins" panose="00000500000000000000" pitchFamily="2" charset="0"/>
              </a:rPr>
            </a:br>
            <a:br>
              <a:rPr lang="en-US" sz="4400" b="0" i="0" dirty="0">
                <a:effectLst/>
                <a:latin typeface="Poppins" panose="00000500000000000000" pitchFamily="2" charset="0"/>
              </a:rPr>
            </a:br>
            <a:r>
              <a:rPr lang="en-US" sz="2200" b="0" i="0" dirty="0">
                <a:effectLst/>
                <a:latin typeface="Poppins" panose="00000500000000000000" pitchFamily="2" charset="0"/>
              </a:rPr>
              <a:t>Creating Careers on Our Doorstep:</a:t>
            </a:r>
            <a:br>
              <a:rPr lang="en-US" sz="2200" b="0" i="0" dirty="0">
                <a:effectLst/>
                <a:latin typeface="Poppins" panose="00000500000000000000" pitchFamily="2" charset="0"/>
              </a:rPr>
            </a:br>
            <a:br>
              <a:rPr lang="en-US" sz="2200" b="0" i="0" dirty="0">
                <a:effectLst/>
                <a:latin typeface="Poppins" panose="00000500000000000000" pitchFamily="2" charset="0"/>
              </a:rPr>
            </a:br>
            <a:r>
              <a:rPr lang="en-US" sz="3100" i="0" dirty="0">
                <a:effectLst/>
                <a:latin typeface="Poppins" panose="00000500000000000000" pitchFamily="2" charset="0"/>
              </a:rPr>
              <a:t>Allied Health Professions</a:t>
            </a:r>
            <a:br>
              <a:rPr lang="en-US" sz="3200" b="0" i="0" dirty="0">
                <a:effectLst/>
                <a:latin typeface="Poppins" panose="00000500000000000000" pitchFamily="2" charset="0"/>
              </a:rPr>
            </a:br>
            <a:b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Virtual </a:t>
            </a:r>
            <a:r>
              <a:rPr lang="en-US" sz="3200" b="1" dirty="0" err="1">
                <a:latin typeface="Poppins" panose="00000500000000000000" pitchFamily="2" charset="0"/>
                <a:cs typeface="Poppins" panose="00000500000000000000" pitchFamily="2" charset="0"/>
              </a:rPr>
              <a:t>Programme</a:t>
            </a:r>
            <a:br>
              <a:rPr lang="en-GB" sz="3200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sz="3000" b="0" i="0" dirty="0">
                <a:effectLst/>
                <a:latin typeface="Poppins" panose="00000500000000000000" pitchFamily="2" charset="0"/>
              </a:rPr>
            </a:br>
            <a:endParaRPr lang="en-US" sz="2400" b="0" i="0" dirty="0">
              <a:effectLst/>
              <a:latin typeface="Poppins" panose="00000500000000000000" pitchFamily="2" charset="0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Liverpool City Region Combined Authority">
            <a:extLst>
              <a:ext uri="{FF2B5EF4-FFF2-40B4-BE49-F238E27FC236}">
                <a16:creationId xmlns:a16="http://schemas.microsoft.com/office/drawing/2014/main" id="{659E1363-6ACC-67A0-0A67-1A79E84E2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6067425"/>
            <a:ext cx="3128963" cy="55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43787F0-D0E6-56C2-AE5D-74BEACC54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4710479"/>
            <a:ext cx="2189161" cy="12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 result for springpod">
            <a:extLst>
              <a:ext uri="{FF2B5EF4-FFF2-40B4-BE49-F238E27FC236}">
                <a16:creationId xmlns:a16="http://schemas.microsoft.com/office/drawing/2014/main" id="{D9EB16DC-A027-FD65-E685-D9F9540A4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 t="34158" r="10971" b="38779"/>
          <a:stretch/>
        </p:blipFill>
        <p:spPr bwMode="auto">
          <a:xfrm>
            <a:off x="1457325" y="252413"/>
            <a:ext cx="3243263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92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mage result for springpod">
            <a:extLst>
              <a:ext uri="{FF2B5EF4-FFF2-40B4-BE49-F238E27FC236}">
                <a16:creationId xmlns:a16="http://schemas.microsoft.com/office/drawing/2014/main" id="{D9EB16DC-A027-FD65-E685-D9F9540A4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 t="34158" r="10971" b="38779"/>
          <a:stretch/>
        </p:blipFill>
        <p:spPr bwMode="auto">
          <a:xfrm>
            <a:off x="1457325" y="252413"/>
            <a:ext cx="3243263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130FC5-5724-7A4A-0DFE-AF40AF4B971E}"/>
              </a:ext>
            </a:extLst>
          </p:cNvPr>
          <p:cNvSpPr txBox="1">
            <a:spLocks/>
          </p:cNvSpPr>
          <p:nvPr/>
        </p:nvSpPr>
        <p:spPr>
          <a:xfrm>
            <a:off x="657224" y="1457325"/>
            <a:ext cx="10515600" cy="268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11111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Allied health professions (AHPs) </a:t>
            </a:r>
            <a:r>
              <a:rPr lang="en-US" dirty="0">
                <a:solidFill>
                  <a:srgbClr val="11111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provide a range of diagnostic, technical, therapeutic, and support services in connection with health care </a:t>
            </a:r>
            <a:r>
              <a:rPr lang="en-US" dirty="0">
                <a:solidFill>
                  <a:srgbClr val="202A3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 </a:t>
            </a:r>
            <a:r>
              <a:rPr lang="en-US" b="0" i="0" dirty="0">
                <a:solidFill>
                  <a:srgbClr val="202A3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are the third largest workforce in the NHS. </a:t>
            </a: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111111"/>
              </a:solidFill>
              <a:latin typeface="Roboto" panose="02000000000000000000" pitchFamily="2" charset="0"/>
            </a:endParaRP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There are 16 different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Allied Health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Professions:</a:t>
            </a: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/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/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ED47FF7-6B3D-1087-96E5-37BC3CAF2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3" y="124191"/>
            <a:ext cx="2189161" cy="12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01F1E3-A5D7-7FAD-DCA4-E9C2B5180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68" t="29444" r="46328" b="44444"/>
          <a:stretch/>
        </p:blipFill>
        <p:spPr>
          <a:xfrm>
            <a:off x="2019300" y="3652838"/>
            <a:ext cx="7848600" cy="2896048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11C30-4015-0CA0-ACDC-CB7DC9EEDF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296" t="49375" r="10040" b="10556"/>
          <a:stretch/>
        </p:blipFill>
        <p:spPr>
          <a:xfrm>
            <a:off x="10167936" y="2543175"/>
            <a:ext cx="1976439" cy="4177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759F5-F8C1-C420-4A53-E882DCFD3A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90" t="49861" r="65781" b="10208"/>
          <a:stretch/>
        </p:blipFill>
        <p:spPr>
          <a:xfrm>
            <a:off x="0" y="2733676"/>
            <a:ext cx="1877525" cy="40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9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D3F10F-E10D-9052-5E37-083C45586278}"/>
              </a:ext>
            </a:extLst>
          </p:cNvPr>
          <p:cNvSpPr/>
          <p:nvPr/>
        </p:nvSpPr>
        <p:spPr>
          <a:xfrm>
            <a:off x="1171575" y="1543050"/>
            <a:ext cx="9005888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mage result for springpod">
            <a:extLst>
              <a:ext uri="{FF2B5EF4-FFF2-40B4-BE49-F238E27FC236}">
                <a16:creationId xmlns:a16="http://schemas.microsoft.com/office/drawing/2014/main" id="{D9EB16DC-A027-FD65-E685-D9F9540A4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 t="34158" r="10971" b="38779"/>
          <a:stretch/>
        </p:blipFill>
        <p:spPr bwMode="auto">
          <a:xfrm>
            <a:off x="1457325" y="252413"/>
            <a:ext cx="3243263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ED47FF7-6B3D-1087-96E5-37BC3CAF2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3" y="124191"/>
            <a:ext cx="2189161" cy="12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D737FC-4D3D-BAC0-5908-9750A2523226}"/>
              </a:ext>
            </a:extLst>
          </p:cNvPr>
          <p:cNvSpPr txBox="1"/>
          <p:nvPr/>
        </p:nvSpPr>
        <p:spPr>
          <a:xfrm>
            <a:off x="1014412" y="1532661"/>
            <a:ext cx="106108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There are severe shortages of key groups of essential staff, including nurses, many types of doctors, </a:t>
            </a:r>
            <a:r>
              <a:rPr lang="en-US" sz="2400" b="1" i="0" dirty="0"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allied health professionals 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and care staff. In 2018,</a:t>
            </a:r>
            <a:r>
              <a:rPr lang="en-US" sz="2400" b="1" i="0" dirty="0"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 NHS trusts spent £5.5bn on temporary staff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 to cover vacancies, accounting for over 10% of total pay costs.</a:t>
            </a:r>
            <a:endParaRPr lang="en-GB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E26FFA-4121-159A-BEB6-FE06280B3597}"/>
              </a:ext>
            </a:extLst>
          </p:cNvPr>
          <p:cNvSpPr txBox="1"/>
          <p:nvPr/>
        </p:nvSpPr>
        <p:spPr>
          <a:xfrm>
            <a:off x="1500188" y="4591051"/>
            <a:ext cx="87201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44444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Such opportunities demonstrate the importance of introducing the world of the NHS to our young people. </a:t>
            </a:r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B2989-F37E-4761-FEC9-45D1D6304ACA}"/>
              </a:ext>
            </a:extLst>
          </p:cNvPr>
          <p:cNvSpPr txBox="1"/>
          <p:nvPr/>
        </p:nvSpPr>
        <p:spPr>
          <a:xfrm>
            <a:off x="1445419" y="5766227"/>
            <a:ext cx="8732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dirty="0">
                <a:solidFill>
                  <a:srgbClr val="71777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Students could qualify for at least </a:t>
            </a:r>
            <a:r>
              <a:rPr lang="en-US" sz="1800" b="1" i="0" dirty="0">
                <a:solidFill>
                  <a:srgbClr val="76767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£5,000</a:t>
            </a:r>
            <a:r>
              <a:rPr lang="en-US" sz="1800" b="0" i="0" dirty="0">
                <a:solidFill>
                  <a:srgbClr val="71777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 a year, with up to £3,000 further funding. </a:t>
            </a:r>
            <a:r>
              <a:rPr lang="en-US" sz="1200" b="0" i="0" dirty="0">
                <a:solidFill>
                  <a:srgbClr val="71777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(Check NHS Careers for the latest guidelines)</a:t>
            </a:r>
            <a:endParaRPr lang="en-GB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8CF656-C370-92DB-0C04-62EFFEA78153}"/>
              </a:ext>
            </a:extLst>
          </p:cNvPr>
          <p:cNvSpPr txBox="1"/>
          <p:nvPr/>
        </p:nvSpPr>
        <p:spPr>
          <a:xfrm>
            <a:off x="1509713" y="3405189"/>
            <a:ext cx="87201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4444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Health &amp; Life Science sector employs over 110,000 people throughout the LCR, with Liverpool being home to more hospitals and health </a:t>
            </a:r>
            <a:r>
              <a:rPr lang="en-US" dirty="0" err="1">
                <a:solidFill>
                  <a:srgbClr val="44444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centres</a:t>
            </a:r>
            <a:r>
              <a:rPr lang="en-US" dirty="0">
                <a:solidFill>
                  <a:srgbClr val="44444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than any other UK city outside London.</a:t>
            </a: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mage result for springpod">
            <a:extLst>
              <a:ext uri="{FF2B5EF4-FFF2-40B4-BE49-F238E27FC236}">
                <a16:creationId xmlns:a16="http://schemas.microsoft.com/office/drawing/2014/main" id="{D9EB16DC-A027-FD65-E685-D9F9540A4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 t="34158" r="10971" b="38779"/>
          <a:stretch/>
        </p:blipFill>
        <p:spPr bwMode="auto">
          <a:xfrm>
            <a:off x="1457325" y="252413"/>
            <a:ext cx="3243263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ED47FF7-6B3D-1087-96E5-37BC3CAF2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3" y="124191"/>
            <a:ext cx="2189161" cy="12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F03708-FB73-7BAE-1E15-DB777C8FCD76}"/>
              </a:ext>
            </a:extLst>
          </p:cNvPr>
          <p:cNvSpPr txBox="1"/>
          <p:nvPr/>
        </p:nvSpPr>
        <p:spPr>
          <a:xfrm>
            <a:off x="545306" y="2061298"/>
            <a:ext cx="107894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Working alongside </a:t>
            </a:r>
            <a:r>
              <a:rPr lang="en-US" sz="2400" b="1" i="0" dirty="0"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Springpod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the </a:t>
            </a:r>
            <a:r>
              <a:rPr lang="en-US" sz="2400" b="1" i="0" dirty="0"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LCR Careers Hub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2400" b="1" i="0" dirty="0"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LCR Combined Authority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&amp; </a:t>
            </a:r>
            <a:r>
              <a:rPr lang="en-US" sz="2400" b="1" i="0" dirty="0"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Health Education England 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have developed </a:t>
            </a:r>
            <a:r>
              <a:rPr lang="en-US" sz="2400" dirty="0">
                <a:solidFill>
                  <a:srgbClr val="44444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 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On-Demand Virtual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programme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for students aged 13-19 to learn about </a:t>
            </a:r>
            <a:r>
              <a:rPr lang="en-US" sz="2400" dirty="0">
                <a:solidFill>
                  <a:srgbClr val="44444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opportunities and benefits of a career in the Allied Health Professions. </a:t>
            </a:r>
            <a:endParaRPr lang="en-GB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7E807-FF72-97CC-48BF-41CA9F798C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45" t="68125" r="9648" b="17778"/>
          <a:stretch/>
        </p:blipFill>
        <p:spPr>
          <a:xfrm>
            <a:off x="78415" y="4266156"/>
            <a:ext cx="11979617" cy="1430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527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mage result for springpod">
            <a:extLst>
              <a:ext uri="{FF2B5EF4-FFF2-40B4-BE49-F238E27FC236}">
                <a16:creationId xmlns:a16="http://schemas.microsoft.com/office/drawing/2014/main" id="{D9EB16DC-A027-FD65-E685-D9F9540A4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 t="34158" r="10971" b="38779"/>
          <a:stretch/>
        </p:blipFill>
        <p:spPr bwMode="auto">
          <a:xfrm>
            <a:off x="1457325" y="185738"/>
            <a:ext cx="3243263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ED47FF7-6B3D-1087-96E5-37BC3CAF2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3" y="124191"/>
            <a:ext cx="2189161" cy="12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A3D2C8-33EC-966D-29A4-169B9613BAD1}"/>
              </a:ext>
            </a:extLst>
          </p:cNvPr>
          <p:cNvSpPr txBox="1"/>
          <p:nvPr/>
        </p:nvSpPr>
        <p:spPr>
          <a:xfrm>
            <a:off x="357188" y="1641426"/>
            <a:ext cx="1055846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400" b="1" i="0" dirty="0">
                <a:effectLst/>
                <a:latin typeface="Poppins" panose="00000500000000000000" pitchFamily="2" charset="0"/>
              </a:rPr>
              <a:t>What’s included?</a:t>
            </a:r>
          </a:p>
          <a:p>
            <a:pPr algn="l" fontAlgn="base"/>
            <a:endParaRPr lang="en-US" sz="2400" b="1" i="0" dirty="0">
              <a:effectLst/>
              <a:latin typeface="Poppins" panose="00000500000000000000" pitchFamily="2" charset="0"/>
            </a:endParaRPr>
          </a:p>
          <a:p>
            <a:pPr algn="ctr"/>
            <a:r>
              <a:rPr lang="en-GB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The programme will be delivered online and on demand </a:t>
            </a:r>
            <a:r>
              <a:rPr lang="en-GB" sz="12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(approx. 10 hours of learning – or a lot less depending on the pace). </a:t>
            </a:r>
            <a:r>
              <a:rPr lang="en-GB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The online modules cover everything from an introduction to the different areas of </a:t>
            </a:r>
            <a:r>
              <a:rPr lang="en-GB" sz="1800" b="1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Allied Health Professions</a:t>
            </a:r>
            <a:r>
              <a:rPr lang="en-GB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to an insight into the distinct roles, responsibilities, and progression opportunities that can be found within each career.</a:t>
            </a:r>
          </a:p>
          <a:p>
            <a:pPr algn="ctr"/>
            <a:endParaRPr lang="en-GB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algn="ctr"/>
            <a:r>
              <a:rPr lang="en-GB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Students will have the chance to take part in some </a:t>
            </a:r>
            <a:r>
              <a:rPr lang="en-GB" sz="1800" b="1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great quizzes</a:t>
            </a:r>
            <a:r>
              <a:rPr lang="en-GB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, </a:t>
            </a:r>
            <a:r>
              <a:rPr lang="en-GB" sz="1800" b="1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amazing activities</a:t>
            </a:r>
            <a:r>
              <a:rPr lang="en-GB" b="1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and </a:t>
            </a:r>
            <a:r>
              <a:rPr lang="en-GB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hear from the </a:t>
            </a:r>
            <a:r>
              <a:rPr lang="en-GB" sz="1800" b="1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professionals </a:t>
            </a:r>
            <a:r>
              <a:rPr lang="en-GB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themselves via </a:t>
            </a:r>
            <a:r>
              <a:rPr lang="en-GB" sz="1800" b="1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on-demand video content.</a:t>
            </a:r>
          </a:p>
          <a:p>
            <a:pPr algn="ctr"/>
            <a:endParaRPr lang="en-GB" b="1" dirty="0"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algn="ctr"/>
            <a:endParaRPr lang="en-GB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algn="ctr"/>
            <a:r>
              <a:rPr lang="en-GB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 Pupils also have the chance to speak </a:t>
            </a:r>
            <a:r>
              <a:rPr lang="en-GB" sz="1800" b="1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LIVE</a:t>
            </a:r>
            <a:r>
              <a:rPr lang="en-GB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to a local NHS representative to find out how they can obtain voluntary placements and opportunities such as apprenticeships in the NHS.</a:t>
            </a:r>
          </a:p>
          <a:p>
            <a:pPr algn="ctr"/>
            <a:endParaRPr lang="en-GB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b="1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Helping the school to achieve BM5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1800" b="1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Helping the school to meet PAL Obligations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CA7392F-67FF-8364-4B23-865CAA4B4AEA}"/>
              </a:ext>
            </a:extLst>
          </p:cNvPr>
          <p:cNvCxnSpPr>
            <a:cxnSpLocks/>
          </p:cNvCxnSpPr>
          <p:nvPr/>
        </p:nvCxnSpPr>
        <p:spPr>
          <a:xfrm flipV="1">
            <a:off x="4643437" y="5176838"/>
            <a:ext cx="466725" cy="923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4530F5-CAE1-BB26-68F6-8EB72012D006}"/>
              </a:ext>
            </a:extLst>
          </p:cNvPr>
          <p:cNvCxnSpPr>
            <a:cxnSpLocks/>
          </p:cNvCxnSpPr>
          <p:nvPr/>
        </p:nvCxnSpPr>
        <p:spPr>
          <a:xfrm flipV="1">
            <a:off x="8039100" y="5438776"/>
            <a:ext cx="466725" cy="923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27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mage result for springpod">
            <a:extLst>
              <a:ext uri="{FF2B5EF4-FFF2-40B4-BE49-F238E27FC236}">
                <a16:creationId xmlns:a16="http://schemas.microsoft.com/office/drawing/2014/main" id="{D9EB16DC-A027-FD65-E685-D9F9540A4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 t="34158" r="10971" b="38779"/>
          <a:stretch/>
        </p:blipFill>
        <p:spPr bwMode="auto">
          <a:xfrm>
            <a:off x="1457325" y="252413"/>
            <a:ext cx="3243263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ED47FF7-6B3D-1087-96E5-37BC3CAF2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3" y="124191"/>
            <a:ext cx="2189161" cy="12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A3D2C8-33EC-966D-29A4-169B9613BAD1}"/>
              </a:ext>
            </a:extLst>
          </p:cNvPr>
          <p:cNvSpPr txBox="1"/>
          <p:nvPr/>
        </p:nvSpPr>
        <p:spPr>
          <a:xfrm>
            <a:off x="495301" y="955626"/>
            <a:ext cx="10963274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1" i="0" dirty="0">
                <a:effectLst/>
                <a:latin typeface="Poppins" panose="00000500000000000000" pitchFamily="2" charset="0"/>
              </a:rPr>
              <a:t>Benefits</a:t>
            </a:r>
          </a:p>
          <a:p>
            <a:pPr algn="l" fontAlgn="base"/>
            <a:endParaRPr lang="en-US" b="1" i="0" dirty="0">
              <a:effectLst/>
              <a:latin typeface="Poppins" panose="00000500000000000000" pitchFamily="2" charset="0"/>
            </a:endParaRPr>
          </a:p>
          <a:p>
            <a:pPr algn="ctr"/>
            <a:r>
              <a:rPr lang="en-GB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This virtual programme will help pupils to generate new ideas, develop their knowledge and raise their aspirations. </a:t>
            </a:r>
          </a:p>
          <a:p>
            <a:pPr algn="ctr"/>
            <a:endParaRPr lang="en-GB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algn="ctr"/>
            <a:r>
              <a:rPr lang="en-GB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Pupils who take part will receive a </a:t>
            </a:r>
            <a:r>
              <a:rPr lang="en-GB" sz="1800" b="1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certificate of completion</a:t>
            </a:r>
            <a:r>
              <a:rPr lang="en-GB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and can use the experience as evidence on their CV, UCAS personal statements, college, apprenticeship, and employment applications!</a:t>
            </a:r>
          </a:p>
          <a:p>
            <a:pPr algn="ctr"/>
            <a:endParaRPr lang="en-GB" dirty="0"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algn="ctr"/>
            <a:r>
              <a:rPr lang="en-GB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Pupils can complete the modules in school or at home . </a:t>
            </a:r>
            <a:r>
              <a:rPr lang="en-GB" sz="14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(Gets parents involved too)</a:t>
            </a:r>
          </a:p>
          <a:p>
            <a:pPr algn="ctr"/>
            <a:endParaRPr lang="en-GB" dirty="0"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algn="ctr"/>
            <a:r>
              <a:rPr lang="en-GB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Helps pupils to understand the importance of CPD and self-directed study to improve their employability.</a:t>
            </a:r>
          </a:p>
          <a:p>
            <a:pPr algn="ctr"/>
            <a:endParaRPr lang="en-GB" dirty="0"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algn="ctr"/>
            <a:r>
              <a:rPr lang="en-GB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Compliments courses like Health &amp; Social Care BTEC / A Level / T Level / Cadets.</a:t>
            </a:r>
          </a:p>
          <a:p>
            <a:pPr algn="ctr"/>
            <a:endParaRPr lang="en-GB" dirty="0"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algn="ctr"/>
            <a:r>
              <a:rPr lang="en-GB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Ideal for students not taking part in external work experience.</a:t>
            </a:r>
          </a:p>
          <a:p>
            <a:pPr algn="ctr"/>
            <a:endParaRPr lang="en-GB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algn="ctr"/>
            <a:r>
              <a:rPr lang="en-GB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2 Bonus modules – Communication and Get career ready!</a:t>
            </a:r>
          </a:p>
          <a:p>
            <a:pPr algn="ctr"/>
            <a:endParaRPr lang="en-GB" dirty="0"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algn="ctr"/>
            <a:r>
              <a:rPr lang="en-GB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Pupils who complete this programme will be offered the chance to take part in : </a:t>
            </a:r>
            <a:r>
              <a:rPr lang="en-GB" b="1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 Step Ahead.</a:t>
            </a:r>
            <a:endParaRPr lang="en-GB" sz="1800" b="1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algn="ctr"/>
            <a:endParaRPr lang="en-GB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algn="ctr"/>
            <a:endParaRPr lang="en-GB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algn="ctr"/>
            <a:endParaRPr lang="en-GB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algn="ctr"/>
            <a:endParaRPr lang="en-GB" sz="1800" b="1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algn="ctr"/>
            <a:endParaRPr lang="en-GB" sz="1800" b="1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0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mage result for springpod">
            <a:extLst>
              <a:ext uri="{FF2B5EF4-FFF2-40B4-BE49-F238E27FC236}">
                <a16:creationId xmlns:a16="http://schemas.microsoft.com/office/drawing/2014/main" id="{D9EB16DC-A027-FD65-E685-D9F9540A4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 t="34158" r="10971" b="38779"/>
          <a:stretch/>
        </p:blipFill>
        <p:spPr bwMode="auto">
          <a:xfrm>
            <a:off x="1457325" y="252413"/>
            <a:ext cx="3243263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ED47FF7-6B3D-1087-96E5-37BC3CAF2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3" y="124191"/>
            <a:ext cx="2189161" cy="12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A3D2C8-33EC-966D-29A4-169B9613BAD1}"/>
              </a:ext>
            </a:extLst>
          </p:cNvPr>
          <p:cNvSpPr txBox="1"/>
          <p:nvPr/>
        </p:nvSpPr>
        <p:spPr>
          <a:xfrm>
            <a:off x="623888" y="1231851"/>
            <a:ext cx="10877549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1" i="0" dirty="0">
                <a:effectLst/>
                <a:latin typeface="Poppins" panose="00000500000000000000" pitchFamily="2" charset="0"/>
              </a:rPr>
              <a:t>How to get started.</a:t>
            </a:r>
          </a:p>
          <a:p>
            <a:pPr algn="l" fontAlgn="base"/>
            <a:endParaRPr lang="en-US" b="1" dirty="0">
              <a:latin typeface="Poppins" panose="00000500000000000000" pitchFamily="2" charset="0"/>
            </a:endParaRPr>
          </a:p>
          <a:p>
            <a:pPr algn="l" fontAlgn="base"/>
            <a:r>
              <a:rPr lang="en-US" i="0" dirty="0">
                <a:effectLst/>
                <a:latin typeface="Poppins" panose="00000500000000000000" pitchFamily="2" charset="0"/>
              </a:rPr>
              <a:t>Introduce the opportunity to students. This </a:t>
            </a:r>
            <a:r>
              <a:rPr lang="en-US" i="0" dirty="0" err="1">
                <a:effectLst/>
                <a:latin typeface="Poppins" panose="00000500000000000000" pitchFamily="2" charset="0"/>
              </a:rPr>
              <a:t>programme</a:t>
            </a:r>
            <a:r>
              <a:rPr lang="en-US" i="0" dirty="0">
                <a:effectLst/>
                <a:latin typeface="Poppins" panose="00000500000000000000" pitchFamily="2" charset="0"/>
              </a:rPr>
              <a:t> will require an in-depth discussion of the benefits and process in order to get the buy in from students. (</a:t>
            </a:r>
            <a:r>
              <a:rPr lang="en-US" i="0" dirty="0" err="1">
                <a:effectLst/>
                <a:latin typeface="Poppins" panose="00000500000000000000" pitchFamily="2" charset="0"/>
              </a:rPr>
              <a:t>powerpoint</a:t>
            </a:r>
            <a:r>
              <a:rPr lang="en-US" i="0" dirty="0">
                <a:effectLst/>
                <a:latin typeface="Poppins" panose="00000500000000000000" pitchFamily="2" charset="0"/>
              </a:rPr>
              <a:t> available)</a:t>
            </a:r>
          </a:p>
          <a:p>
            <a:pPr algn="l" fontAlgn="base"/>
            <a:endParaRPr lang="en-US" dirty="0">
              <a:latin typeface="Poppins" panose="00000500000000000000" pitchFamily="2" charset="0"/>
            </a:endParaRPr>
          </a:p>
          <a:p>
            <a:pPr algn="l" fontAlgn="base"/>
            <a:r>
              <a:rPr lang="en-US" i="0" dirty="0">
                <a:effectLst/>
                <a:latin typeface="Poppins" panose="00000500000000000000" pitchFamily="2" charset="0"/>
              </a:rPr>
              <a:t>Decide how it will be delivered. Independently or during the school day / collapsed timetable /PHSE / Careers Lesson Form time etc.</a:t>
            </a:r>
          </a:p>
          <a:p>
            <a:pPr algn="l" fontAlgn="base"/>
            <a:endParaRPr lang="en-US" i="0" dirty="0">
              <a:effectLst/>
              <a:latin typeface="Poppins" panose="00000500000000000000" pitchFamily="2" charset="0"/>
            </a:endParaRPr>
          </a:p>
          <a:p>
            <a:pPr algn="l" fontAlgn="base"/>
            <a:r>
              <a:rPr lang="en-US" dirty="0">
                <a:latin typeface="Poppins" panose="00000500000000000000" pitchFamily="2" charset="0"/>
              </a:rPr>
              <a:t>Share the ppt / flyer with pupils, parents and key staff </a:t>
            </a:r>
            <a:r>
              <a:rPr lang="en-US" dirty="0" err="1">
                <a:latin typeface="Poppins" panose="00000500000000000000" pitchFamily="2" charset="0"/>
              </a:rPr>
              <a:t>eg</a:t>
            </a:r>
            <a:r>
              <a:rPr lang="en-US" dirty="0">
                <a:latin typeface="Poppins" panose="00000500000000000000" pitchFamily="2" charset="0"/>
              </a:rPr>
              <a:t>: head of sixth form and Health and Social Care departments!</a:t>
            </a:r>
          </a:p>
          <a:p>
            <a:pPr algn="l" fontAlgn="base"/>
            <a:endParaRPr lang="en-US" i="0" dirty="0">
              <a:effectLst/>
              <a:latin typeface="Poppins" panose="00000500000000000000" pitchFamily="2" charset="0"/>
            </a:endParaRPr>
          </a:p>
          <a:p>
            <a:pPr algn="l" fontAlgn="base"/>
            <a:r>
              <a:rPr lang="en-US" dirty="0">
                <a:latin typeface="Poppins" panose="00000500000000000000" pitchFamily="2" charset="0"/>
              </a:rPr>
              <a:t>Encourage years 8 - 14 to sign up!</a:t>
            </a:r>
          </a:p>
          <a:p>
            <a:pPr algn="l" fontAlgn="base"/>
            <a:endParaRPr lang="en-US" i="0" dirty="0">
              <a:effectLst/>
              <a:latin typeface="Poppins" panose="00000500000000000000" pitchFamily="2" charset="0"/>
            </a:endParaRPr>
          </a:p>
          <a:p>
            <a:pPr algn="l" fontAlgn="base"/>
            <a:r>
              <a:rPr lang="en-US" dirty="0">
                <a:latin typeface="Poppins" panose="00000500000000000000" pitchFamily="2" charset="0"/>
              </a:rPr>
              <a:t>Pupils can sign up individually or if you would like to bulk enroll your class email Julie - (Its very straightforward).</a:t>
            </a:r>
          </a:p>
          <a:p>
            <a:pPr algn="l" fontAlgn="base"/>
            <a:endParaRPr lang="en-US" i="0" dirty="0">
              <a:effectLst/>
              <a:latin typeface="Poppins" panose="00000500000000000000" pitchFamily="2" charset="0"/>
            </a:endParaRPr>
          </a:p>
          <a:p>
            <a:pPr algn="l" fontAlgn="base"/>
            <a:r>
              <a:rPr lang="en-US" dirty="0">
                <a:latin typeface="Poppins" panose="00000500000000000000" pitchFamily="2" charset="0"/>
              </a:rPr>
              <a:t>Link and QR on the email and flyer – you can also refer to our website.</a:t>
            </a:r>
          </a:p>
          <a:p>
            <a:pPr algn="l" fontAlgn="base"/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lvl="0" indent="-342900" algn="ctr">
              <a:buFont typeface="Wingdings" panose="05000000000000000000" pitchFamily="2" charset="2"/>
              <a:buChar char=""/>
            </a:pPr>
            <a:r>
              <a:rPr lang="en-GB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The experience will take place over a </a:t>
            </a:r>
            <a:r>
              <a:rPr lang="en-GB" sz="1800" b="1" dirty="0">
                <a:solidFill>
                  <a:srgbClr val="FF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2 week period: 3rd – 14th July 2023.</a:t>
            </a:r>
            <a:endParaRPr lang="en-GB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342900" lvl="0" indent="-342900" algn="ctr">
              <a:buFont typeface="Wingdings" panose="05000000000000000000" pitchFamily="2" charset="2"/>
              <a:buChar char=""/>
            </a:pPr>
            <a:r>
              <a:rPr lang="en-GB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The deadline for applications is: </a:t>
            </a:r>
            <a:r>
              <a:rPr lang="en-GB" sz="1800" b="1" dirty="0">
                <a:solidFill>
                  <a:srgbClr val="FF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23rd June 2023.</a:t>
            </a:r>
            <a:endParaRPr lang="en-GB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algn="l" fontAlgn="base"/>
            <a:endParaRPr lang="en-US" i="0" dirty="0">
              <a:effectLst/>
              <a:latin typeface="Poppins" panose="00000500000000000000" pitchFamily="2" charset="0"/>
            </a:endParaRPr>
          </a:p>
          <a:p>
            <a:pPr algn="l" fontAlgn="base"/>
            <a:endParaRPr lang="en-US" b="1" i="0" dirty="0">
              <a:effectLst/>
              <a:latin typeface="Poppins" panose="00000500000000000000" pitchFamily="2" charset="0"/>
            </a:endParaRPr>
          </a:p>
          <a:p>
            <a:pPr algn="l" fontAlgn="base"/>
            <a:endParaRPr lang="en-US" b="1" i="0" dirty="0">
              <a:effectLst/>
              <a:latin typeface="Poppins" panose="00000500000000000000" pitchFamily="2" charset="0"/>
            </a:endParaRPr>
          </a:p>
          <a:p>
            <a:pPr algn="ctr"/>
            <a:endParaRPr lang="en-GB" sz="1800" b="1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63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mage result for springpod">
            <a:extLst>
              <a:ext uri="{FF2B5EF4-FFF2-40B4-BE49-F238E27FC236}">
                <a16:creationId xmlns:a16="http://schemas.microsoft.com/office/drawing/2014/main" id="{D9EB16DC-A027-FD65-E685-D9F9540A4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 t="34158" r="10971" b="38779"/>
          <a:stretch/>
        </p:blipFill>
        <p:spPr bwMode="auto">
          <a:xfrm>
            <a:off x="1457325" y="252413"/>
            <a:ext cx="3243263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ED47FF7-6B3D-1087-96E5-37BC3CAF2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3" y="124191"/>
            <a:ext cx="2189161" cy="12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BB476D-48F7-E95E-CDCE-AF0ACD64FA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523" t="50556" r="12031" b="11111"/>
          <a:stretch/>
        </p:blipFill>
        <p:spPr>
          <a:xfrm>
            <a:off x="4607529" y="2213755"/>
            <a:ext cx="2500106" cy="32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6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675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Roboto</vt:lpstr>
      <vt:lpstr>Wingdings</vt:lpstr>
      <vt:lpstr>Office Theme</vt:lpstr>
      <vt:lpstr>    Creating Careers on Our Doorstep:  Allied Health Professions  Virtual Programme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Allied Health Professions  Virtual Programme.  </dc:title>
  <dc:creator>Julie Jones</dc:creator>
  <cp:lastModifiedBy>Lesleyann Craig</cp:lastModifiedBy>
  <cp:revision>9</cp:revision>
  <dcterms:created xsi:type="dcterms:W3CDTF">2023-05-15T11:13:08Z</dcterms:created>
  <dcterms:modified xsi:type="dcterms:W3CDTF">2023-05-16T13:22:32Z</dcterms:modified>
</cp:coreProperties>
</file>