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89610" autoAdjust="0"/>
  </p:normalViewPr>
  <p:slideViewPr>
    <p:cSldViewPr snapToGrid="0">
      <p:cViewPr varScale="1">
        <p:scale>
          <a:sx n="58" d="100"/>
          <a:sy n="58" d="100"/>
        </p:scale>
        <p:origin x="1142" y="32"/>
      </p:cViewPr>
      <p:guideLst/>
    </p:cSldViewPr>
  </p:slideViewPr>
  <p:notesTextViewPr>
    <p:cViewPr>
      <p:scale>
        <a:sx n="3" d="2"/>
        <a:sy n="3" d="2"/>
      </p:scale>
      <p:origin x="0" y="-302"/>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06/01/2023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Extension Task: Part 2 of the recording explores what it is like to move away from home to work. Ask students to discuss the pros and cons of moving away from home to work and then explain whether they would like </a:t>
            </a:r>
            <a:r>
              <a:rPr lang="en-GB"/>
              <a:t>to work away.  </a:t>
            </a:r>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1</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06/01/2023</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06/01/2023</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ue.global/brand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2088497" y="124928"/>
            <a:ext cx="7128217"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prstClr val="black"/>
                </a:solidFill>
                <a:effectLst/>
                <a:uLnTx/>
                <a:uFillTx/>
              </a:rPr>
              <a:t>Liverpool City Region Creating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1" u="none" strike="noStrike" kern="1200" cap="none" spc="0" normalizeH="0" baseline="0" noProof="0" dirty="0">
                <a:ln>
                  <a:noFill/>
                </a:ln>
                <a:solidFill>
                  <a:prstClr val="black"/>
                </a:solidFill>
                <a:effectLst/>
                <a:uLnTx/>
                <a:uFillTx/>
              </a:rPr>
              <a:t>True</a:t>
            </a:r>
          </a:p>
        </p:txBody>
      </p:sp>
      <p:sp>
        <p:nvSpPr>
          <p:cNvPr id="9" name="TextBox 8">
            <a:extLst>
              <a:ext uri="{FF2B5EF4-FFF2-40B4-BE49-F238E27FC236}">
                <a16:creationId xmlns:a16="http://schemas.microsoft.com/office/drawing/2014/main" id="{B35CAA93-A7CB-4784-A409-813B23BA1852}"/>
              </a:ext>
            </a:extLst>
          </p:cNvPr>
          <p:cNvSpPr txBox="1"/>
          <p:nvPr/>
        </p:nvSpPr>
        <p:spPr>
          <a:xfrm>
            <a:off x="6274191" y="942498"/>
            <a:ext cx="5804452" cy="3016210"/>
          </a:xfrm>
          <a:prstGeom prst="rect">
            <a:avLst/>
          </a:prstGeom>
          <a:noFill/>
          <a:ln>
            <a:solidFill>
              <a:schemeClr val="tx1"/>
            </a:solidFill>
          </a:ln>
        </p:spPr>
        <p:txBody>
          <a:bodyPr wrap="square" rtlCol="0">
            <a:spAutoFit/>
          </a:bodyPr>
          <a:lstStyle/>
          <a:p>
            <a:r>
              <a:rPr lang="en-GB" sz="1600" b="1" dirty="0">
                <a:solidFill>
                  <a:srgbClr val="FF0000"/>
                </a:solidFill>
              </a:rPr>
              <a:t>Questions to ask</a:t>
            </a:r>
          </a:p>
          <a:p>
            <a:r>
              <a:rPr lang="en-GB" sz="1200" dirty="0"/>
              <a:t>Using what you have learned from your pre-work, write down </a:t>
            </a:r>
            <a:r>
              <a:rPr lang="en-GB" sz="1200" b="1" dirty="0"/>
              <a:t>three</a:t>
            </a:r>
            <a:r>
              <a:rPr lang="en-GB" sz="1200" dirty="0"/>
              <a:t> questions that you would like to ask True. Is there anything </a:t>
            </a:r>
            <a:r>
              <a:rPr lang="en-GB" sz="1200" b="1" dirty="0">
                <a:solidFill>
                  <a:srgbClr val="00B050"/>
                </a:solidFill>
              </a:rPr>
              <a:t>you</a:t>
            </a:r>
            <a:r>
              <a:rPr lang="en-GB" sz="1200" dirty="0"/>
              <a:t> </a:t>
            </a:r>
            <a:r>
              <a:rPr lang="en-GB" sz="1200" b="1" dirty="0">
                <a:solidFill>
                  <a:srgbClr val="00B050"/>
                </a:solidFill>
              </a:rPr>
              <a:t>don’t understand </a:t>
            </a:r>
            <a:r>
              <a:rPr lang="en-GB" sz="1200" dirty="0"/>
              <a:t>or would like </a:t>
            </a:r>
            <a:r>
              <a:rPr lang="en-GB" sz="1200" b="1" dirty="0">
                <a:solidFill>
                  <a:srgbClr val="7030A0"/>
                </a:solidFill>
              </a:rPr>
              <a:t>more information </a:t>
            </a:r>
            <a:r>
              <a:rPr lang="en-GB" sz="1200" dirty="0"/>
              <a:t>on? </a:t>
            </a:r>
            <a:endParaRPr lang="en-GB" dirty="0"/>
          </a:p>
          <a:p>
            <a:r>
              <a:rPr lang="en-GB" dirty="0"/>
              <a:t>1. </a:t>
            </a:r>
          </a:p>
          <a:p>
            <a:endParaRPr lang="en-GB" dirty="0"/>
          </a:p>
          <a:p>
            <a:r>
              <a:rPr lang="en-GB" dirty="0"/>
              <a:t>2. </a:t>
            </a:r>
          </a:p>
          <a:p>
            <a:endParaRPr lang="en-GB" dirty="0"/>
          </a:p>
          <a:p>
            <a:r>
              <a:rPr lang="en-GB" dirty="0"/>
              <a:t>3.</a:t>
            </a:r>
          </a:p>
          <a:p>
            <a:r>
              <a:rPr lang="en-GB" sz="1200" dirty="0"/>
              <a:t>If any of your questions are answered during the recording, write the answer next to your question. </a:t>
            </a:r>
          </a:p>
          <a:p>
            <a:r>
              <a:rPr lang="en-GB" sz="1200" dirty="0"/>
              <a:t>If you still have unanswered questions, ask your teacher to send them through to us and we will answer them. </a:t>
            </a:r>
          </a:p>
        </p:txBody>
      </p:sp>
      <p:sp>
        <p:nvSpPr>
          <p:cNvPr id="10" name="TextBox 9">
            <a:extLst>
              <a:ext uri="{FF2B5EF4-FFF2-40B4-BE49-F238E27FC236}">
                <a16:creationId xmlns:a16="http://schemas.microsoft.com/office/drawing/2014/main" id="{4A367FE9-289A-4B04-977D-08E3DBFBFE71}"/>
              </a:ext>
            </a:extLst>
          </p:cNvPr>
          <p:cNvSpPr txBox="1"/>
          <p:nvPr/>
        </p:nvSpPr>
        <p:spPr>
          <a:xfrm>
            <a:off x="6274191" y="4025637"/>
            <a:ext cx="5804452" cy="2831544"/>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200" dirty="0"/>
              <a:t>Whilst listening, note down any inspirational or interesting advice that you hear which could help you on your careers journey.</a:t>
            </a:r>
          </a:p>
          <a:p>
            <a:endParaRPr lang="en-GB" b="1" dirty="0"/>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sp>
        <p:nvSpPr>
          <p:cNvPr id="2" name="TextBox 1">
            <a:extLst>
              <a:ext uri="{FF2B5EF4-FFF2-40B4-BE49-F238E27FC236}">
                <a16:creationId xmlns:a16="http://schemas.microsoft.com/office/drawing/2014/main" id="{1BD00C73-1928-41D2-B348-0067250B6209}"/>
              </a:ext>
            </a:extLst>
          </p:cNvPr>
          <p:cNvSpPr txBox="1"/>
          <p:nvPr/>
        </p:nvSpPr>
        <p:spPr>
          <a:xfrm>
            <a:off x="203200" y="942498"/>
            <a:ext cx="5982643" cy="5816977"/>
          </a:xfrm>
          <a:prstGeom prst="rect">
            <a:avLst/>
          </a:prstGeom>
          <a:noFill/>
          <a:ln>
            <a:solidFill>
              <a:schemeClr val="tx1"/>
            </a:solidFill>
          </a:ln>
        </p:spPr>
        <p:txBody>
          <a:bodyPr wrap="square" rtlCol="0">
            <a:spAutoFit/>
          </a:bodyPr>
          <a:lstStyle/>
          <a:p>
            <a:r>
              <a:rPr lang="en-US" sz="1200" b="1" i="1" dirty="0"/>
              <a:t>True</a:t>
            </a:r>
            <a:r>
              <a:rPr lang="en-US" sz="1200" dirty="0"/>
              <a:t> is an innovation and investment firm based in London.</a:t>
            </a:r>
          </a:p>
          <a:p>
            <a:endParaRPr lang="en-US" sz="1200" dirty="0"/>
          </a:p>
          <a:p>
            <a:r>
              <a:rPr lang="en-US" sz="1200" b="1" i="1" dirty="0"/>
              <a:t>True’s</a:t>
            </a:r>
            <a:r>
              <a:rPr lang="en-US" sz="1200" dirty="0"/>
              <a:t> episode is divided into two parts and you will hear some technical terms being used. But what do they mean? </a:t>
            </a:r>
          </a:p>
          <a:p>
            <a:endParaRPr lang="en-US" sz="1200" dirty="0"/>
          </a:p>
          <a:p>
            <a:pPr marL="228600" indent="-228600">
              <a:buAutoNum type="arabicPeriod"/>
            </a:pPr>
            <a:r>
              <a:rPr lang="en-US" sz="1200" b="1" dirty="0"/>
              <a:t>Research and create a glossary of business terms. </a:t>
            </a:r>
          </a:p>
          <a:p>
            <a:r>
              <a:rPr lang="en-US" sz="1200" dirty="0"/>
              <a:t>Make sure that you use your own language to show your understanding. To help you do this, limit each definition to a </a:t>
            </a:r>
            <a:r>
              <a:rPr lang="en-US" sz="1200" b="1" u="sng" dirty="0"/>
              <a:t>maximum</a:t>
            </a:r>
            <a:r>
              <a:rPr lang="en-US" sz="1200" dirty="0"/>
              <a:t> of 15 words. Can you use </a:t>
            </a:r>
            <a:r>
              <a:rPr lang="en-US" sz="1200" b="1" u="sng" dirty="0"/>
              <a:t>exactly</a:t>
            </a:r>
            <a:r>
              <a:rPr lang="en-US" sz="1200" dirty="0"/>
              <a:t> 15 words for each? </a:t>
            </a:r>
          </a:p>
          <a:p>
            <a:endParaRPr lang="en-US" sz="1200" b="1" dirty="0"/>
          </a:p>
          <a:p>
            <a:r>
              <a:rPr lang="en-US" sz="1200" b="1" dirty="0"/>
              <a:t>Investment</a:t>
            </a:r>
          </a:p>
          <a:p>
            <a:endParaRPr lang="en-US" sz="1200" b="1" dirty="0"/>
          </a:p>
          <a:p>
            <a:r>
              <a:rPr lang="en-US" sz="1200" b="1" dirty="0"/>
              <a:t>Innovation</a:t>
            </a:r>
          </a:p>
          <a:p>
            <a:r>
              <a:rPr lang="en-US" sz="1200" b="1" dirty="0"/>
              <a:t>	</a:t>
            </a:r>
          </a:p>
          <a:p>
            <a:r>
              <a:rPr lang="en-US" sz="1200" b="1" dirty="0"/>
              <a:t>Consultancy</a:t>
            </a:r>
          </a:p>
          <a:p>
            <a:endParaRPr lang="en-US" sz="1200" b="1" dirty="0"/>
          </a:p>
          <a:p>
            <a:r>
              <a:rPr lang="en-US" sz="1200" b="1" dirty="0"/>
              <a:t>Consumer Retail </a:t>
            </a:r>
          </a:p>
          <a:p>
            <a:endParaRPr lang="en-US" sz="1200" b="1" dirty="0"/>
          </a:p>
          <a:p>
            <a:endParaRPr lang="en-US" sz="1200" b="1" i="1" dirty="0"/>
          </a:p>
          <a:p>
            <a:r>
              <a:rPr lang="en-US" sz="1200" b="1" i="1" u="sng" dirty="0">
                <a:solidFill>
                  <a:srgbClr val="7030A0"/>
                </a:solidFill>
              </a:rPr>
              <a:t>Hint: </a:t>
            </a:r>
            <a:r>
              <a:rPr lang="en-US" sz="1200" i="1" dirty="0"/>
              <a:t>If you don’t understand the definitions that you find online, alter the words that you use in your search. For example, ‘explain investment to young people’ or ‘a simple definition of investment’. </a:t>
            </a:r>
          </a:p>
          <a:p>
            <a:endParaRPr lang="en-US" sz="1200" b="1" dirty="0"/>
          </a:p>
          <a:p>
            <a:r>
              <a:rPr lang="en-US" sz="1200" dirty="0"/>
              <a:t>2. Browse </a:t>
            </a:r>
            <a:r>
              <a:rPr lang="en-US" sz="1200" b="1" dirty="0">
                <a:hlinkClick r:id="rId3"/>
              </a:rPr>
              <a:t>True’s website </a:t>
            </a:r>
            <a:r>
              <a:rPr lang="en-US" sz="1200" dirty="0"/>
              <a:t>to explore the different brands that they work with. </a:t>
            </a:r>
          </a:p>
          <a:p>
            <a:r>
              <a:rPr lang="en-US" sz="1200" dirty="0"/>
              <a:t>Pick a brand that interests you and read the brand’s key facts and how </a:t>
            </a:r>
            <a:r>
              <a:rPr lang="en-US" sz="1200" b="1" i="1" dirty="0"/>
              <a:t>True</a:t>
            </a:r>
            <a:r>
              <a:rPr lang="en-US" sz="1200" dirty="0"/>
              <a:t> supported them. </a:t>
            </a:r>
          </a:p>
          <a:p>
            <a:endParaRPr lang="en-US" sz="1200" dirty="0"/>
          </a:p>
          <a:p>
            <a:r>
              <a:rPr lang="en-US" sz="1200" b="1" dirty="0"/>
              <a:t>Would you like to work in consumer retail supporting different brands to improve and grow? Explain your answer. </a:t>
            </a:r>
          </a:p>
          <a:p>
            <a:r>
              <a:rPr lang="en-US" sz="1200" b="1" i="1" u="sng" dirty="0">
                <a:solidFill>
                  <a:srgbClr val="7030A0"/>
                </a:solidFill>
              </a:rPr>
              <a:t>Challenge:</a:t>
            </a:r>
            <a:r>
              <a:rPr lang="en-US" sz="1200" b="1" i="1" dirty="0">
                <a:solidFill>
                  <a:srgbClr val="7030A0"/>
                </a:solidFill>
              </a:rPr>
              <a:t> </a:t>
            </a:r>
            <a:r>
              <a:rPr lang="en-US" sz="1200" i="1" dirty="0"/>
              <a:t>Try to reference the brand you researched when explaining your answer. </a:t>
            </a:r>
          </a:p>
          <a:p>
            <a:endParaRPr lang="en-US" sz="1200" b="1" dirty="0"/>
          </a:p>
          <a:p>
            <a:endParaRPr lang="en-US" sz="800" b="1" dirty="0"/>
          </a:p>
          <a:p>
            <a:endParaRPr lang="en-US" sz="800" b="1" dirty="0"/>
          </a:p>
          <a:p>
            <a:endParaRPr lang="en-US" sz="800" b="1" dirty="0"/>
          </a:p>
        </p:txBody>
      </p:sp>
      <p:pic>
        <p:nvPicPr>
          <p:cNvPr id="15" name="Picture 14" descr="A screenshot of a cell phone&#10;&#10;Description automatically generated">
            <a:extLst>
              <a:ext uri="{FF2B5EF4-FFF2-40B4-BE49-F238E27FC236}">
                <a16:creationId xmlns:a16="http://schemas.microsoft.com/office/drawing/2014/main" id="{A3F1B04E-1E24-4B36-BDC5-F681F69C19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79907" y="136463"/>
            <a:ext cx="3212093" cy="739106"/>
          </a:xfrm>
          <a:prstGeom prst="rect">
            <a:avLst/>
          </a:prstGeom>
        </p:spPr>
      </p:pic>
      <p:pic>
        <p:nvPicPr>
          <p:cNvPr id="3" name="Picture 2" descr="Logo&#10;&#10;Description automatically generated">
            <a:extLst>
              <a:ext uri="{FF2B5EF4-FFF2-40B4-BE49-F238E27FC236}">
                <a16:creationId xmlns:a16="http://schemas.microsoft.com/office/drawing/2014/main" id="{D3D12E9D-2C69-CFB8-C5C6-6D550B805A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179" y="0"/>
            <a:ext cx="1645851" cy="910361"/>
          </a:xfrm>
          <a:prstGeom prst="rect">
            <a:avLst/>
          </a:prstGeom>
        </p:spPr>
      </p:pic>
    </p:spTree>
    <p:extLst>
      <p:ext uri="{BB962C8B-B14F-4D97-AF65-F5344CB8AC3E}">
        <p14:creationId xmlns:p14="http://schemas.microsoft.com/office/powerpoint/2010/main" val="287166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750" fill="hold"/>
                                        <p:tgtEl>
                                          <p:spTgt spid="3"/>
                                        </p:tgtEl>
                                        <p:attrNameLst>
                                          <p:attrName>ppt_x</p:attrName>
                                        </p:attrNameLst>
                                      </p:cBhvr>
                                      <p:tavLst>
                                        <p:tav tm="0">
                                          <p:val>
                                            <p:strVal val="#ppt_x"/>
                                          </p:val>
                                        </p:tav>
                                        <p:tav tm="100000">
                                          <p:val>
                                            <p:strVal val="#ppt_x"/>
                                          </p:val>
                                        </p:tav>
                                      </p:tavLst>
                                    </p:anim>
                                    <p:anim calcmode="lin" valueType="num">
                                      <p:cBhvr additive="base">
                                        <p:cTn id="8" dur="175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TotalTime>
  <Words>371</Words>
  <Application>Microsoft Office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106</cp:revision>
  <dcterms:created xsi:type="dcterms:W3CDTF">2020-06-25T11:38:22Z</dcterms:created>
  <dcterms:modified xsi:type="dcterms:W3CDTF">2023-01-06T13:14:53Z</dcterms:modified>
</cp:coreProperties>
</file>