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  <p:sldMasterId id="2147483648" r:id="rId2"/>
  </p:sldMasterIdLst>
  <p:notesMasterIdLst>
    <p:notesMasterId r:id="rId14"/>
  </p:notesMasterIdLst>
  <p:sldIdLst>
    <p:sldId id="257" r:id="rId3"/>
    <p:sldId id="256" r:id="rId4"/>
    <p:sldId id="258" r:id="rId5"/>
    <p:sldId id="345" r:id="rId6"/>
    <p:sldId id="347" r:id="rId7"/>
    <p:sldId id="348" r:id="rId8"/>
    <p:sldId id="349" r:id="rId9"/>
    <p:sldId id="350" r:id="rId10"/>
    <p:sldId id="351" r:id="rId11"/>
    <p:sldId id="352" r:id="rId12"/>
    <p:sldId id="35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61" d="100"/>
          <a:sy n="61" d="100"/>
        </p:scale>
        <p:origin x="876" y="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9BE186-683B-4B5D-B6D5-0071195DFB30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953945-B924-4E8B-B46D-6A5B47B4D9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301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Number of employees</a:t>
            </a:r>
          </a:p>
          <a:p>
            <a:r>
              <a:rPr lang="en-GB" dirty="0"/>
              <a:t>Number of companies- what they are?</a:t>
            </a:r>
          </a:p>
          <a:p>
            <a:r>
              <a:rPr lang="en-GB" dirty="0"/>
              <a:t>Number of roles </a:t>
            </a:r>
          </a:p>
          <a:p>
            <a:r>
              <a:rPr lang="en-GB" dirty="0"/>
              <a:t>Best companies – accolades </a:t>
            </a:r>
          </a:p>
          <a:p>
            <a:r>
              <a:rPr lang="en-GB" dirty="0"/>
              <a:t>Number of homes </a:t>
            </a:r>
          </a:p>
          <a:p>
            <a:r>
              <a:rPr lang="en-GB" dirty="0"/>
              <a:t>Number of apprentices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8AAF1-6603-4F58-AFE4-A76CA2B9D25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459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i="0" dirty="0">
                <a:solidFill>
                  <a:srgbClr val="333333"/>
                </a:solidFill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(not-for-profit organisations that own, let, and manage rented housing- like Regenda and Sovini) </a:t>
            </a:r>
          </a:p>
          <a:p>
            <a:endParaRPr lang="en-GB" sz="1200" i="0" dirty="0">
              <a:solidFill>
                <a:srgbClr val="333333"/>
              </a:solidFill>
              <a:effectLst/>
              <a:latin typeface="Poppins" panose="00000500000000000000" pitchFamily="2" charset="0"/>
              <a:ea typeface="Verdana" panose="020B0604030504040204" pitchFamily="34" charset="0"/>
              <a:cs typeface="Poppins" panose="00000500000000000000" pitchFamily="2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8AAF1-6603-4F58-AFE4-A76CA2B9D25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209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Our journey!</a:t>
            </a:r>
          </a:p>
          <a:p>
            <a:endParaRPr lang="en-GB" dirty="0"/>
          </a:p>
          <a:p>
            <a:r>
              <a:rPr lang="en-GB" dirty="0"/>
              <a:t>What brought us to housing </a:t>
            </a: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It’s a good place for anyone to start!</a:t>
            </a:r>
          </a:p>
          <a:p>
            <a:r>
              <a:rPr lang="en-GB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Offers c</a:t>
            </a:r>
            <a:r>
              <a:rPr lang="en-GB" b="0" i="0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areer progress, rewards and great people. </a:t>
            </a:r>
          </a:p>
          <a:p>
            <a:r>
              <a:rPr lang="en-GB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</a:t>
            </a:r>
            <a:r>
              <a:rPr lang="en-GB" b="0" i="0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kills can transfer to any other role.</a:t>
            </a:r>
          </a:p>
          <a:p>
            <a:pPr algn="l"/>
            <a:r>
              <a:rPr lang="en-GB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</a:t>
            </a:r>
            <a:r>
              <a:rPr lang="en-GB" b="0" i="0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earn how people live and how to communicate.</a:t>
            </a: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Everyone is willing to help. </a:t>
            </a:r>
          </a:p>
          <a:p>
            <a:pPr algn="l"/>
            <a:r>
              <a:rPr lang="en-GB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You will a</a:t>
            </a:r>
            <a:r>
              <a:rPr lang="en-GB" b="0" i="0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lways be learning.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I DID A DEGREE, CIH L3 AND NOW MASTERS IN HR! 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8AAF1-6603-4F58-AFE4-A76CA2B9D25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767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Introduction- who you are and your journey (career) so far!</a:t>
            </a:r>
          </a:p>
          <a:p>
            <a:endParaRPr lang="en-GB" dirty="0"/>
          </a:p>
          <a:p>
            <a:pPr algn="l"/>
            <a:r>
              <a:rPr lang="en-GB" b="1" dirty="0"/>
              <a:t>1. </a:t>
            </a:r>
            <a:r>
              <a:rPr lang="en-GB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What is an apprenticeship?  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l"/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</a:t>
            </a:r>
            <a:r>
              <a:rPr lang="en-GB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Why do you love/ did you love, being an apprentice? 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l"/>
            <a:r>
              <a:rPr lang="en-GB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3. How do I find out more? </a:t>
            </a:r>
          </a:p>
          <a:p>
            <a:pPr algn="l"/>
            <a:r>
              <a:rPr lang="en-GB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4. Why should I sign up ? </a:t>
            </a:r>
            <a:endParaRPr lang="en-GB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8AAF1-6603-4F58-AFE4-A76CA2B9D25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553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Need a link for info to be shared following this.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8AAF1-6603-4F58-AFE4-A76CA2B9D25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590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AA8AA-4103-4ECD-9011-F0ABE8A2D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9FB936-ADD4-4F5C-9B0E-2E7442E1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F179B-D8D2-44CF-B6D5-82F753980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FBF7-EA12-4BEC-B506-C38316A1BB7F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4BA5E-3231-44F7-9BF6-D4DFEB9CC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EB2AA-A720-43FD-83BC-1855C33F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6EC46-0C29-45F5-94F7-4E9EF9707A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432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1A0AF-EE35-47FD-AEFA-6651D6CE2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4B01DC-BAF1-4BD2-8F40-D4CB0E03AE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1BB03-6D0F-42FE-87AC-D559D8DF9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FBF7-EA12-4BEC-B506-C38316A1BB7F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1DCF7-7AB7-4A4A-9F45-B7B600EDF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87E5C9-03B9-4C8F-867C-A6100BF08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6EC46-0C29-45F5-94F7-4E9EF9707A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067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2FF5E8-B631-4577-B926-1CC0430310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6C7C2-0833-44F1-9743-5BF8D9CC0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C1860-9208-4399-A31B-1A6D6DC66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FBF7-EA12-4BEC-B506-C38316A1BB7F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E3C0A-118E-46B4-8947-ADE1E3019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97E43-8A8D-449D-AEA7-E54D0D599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6EC46-0C29-45F5-94F7-4E9EF9707A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600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lank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559D34-20DE-3D4D-8199-5F145558F3C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52962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75858D-E52B-7E4F-94E9-C62D6249F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4861D2-CC4E-4F48-A6AF-53ED43214F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065C1-B18F-0A45-8E7B-5944DE673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9C65BBE-79EF-8D48-B5E0-5DE7F291EA2F}" type="datetimeFigureOut">
              <a:rPr lang="en-GB" smtClean="0"/>
              <a:pPr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30D0A-2B91-EE4E-A070-4C6FF083E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055AE-8AFF-2641-A455-A8C05B2B7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2F3BB9-44FB-F84E-9676-A207BF0A1E0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5E9A94B-CD11-2643-8951-FC208F15EC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68882" y="151676"/>
            <a:ext cx="877836" cy="87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00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5858D-E52B-7E4F-94E9-C62D6249F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4861D2-CC4E-4F48-A6AF-53ED43214F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065C1-B18F-0A45-8E7B-5944DE673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5BBE-79EF-8D48-B5E0-5DE7F291EA2F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30D0A-2B91-EE4E-A070-4C6FF083E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055AE-8AFF-2641-A455-A8C05B2B7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F3BB9-44FB-F84E-9676-A207BF0A1E0B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AFC1804-DE2F-D241-BD5E-E08973F711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8882" y="151676"/>
            <a:ext cx="877836" cy="87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Group Background">
    <p:bg>
      <p:bgPr>
        <a:solidFill>
          <a:srgbClr val="454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5858D-E52B-7E4F-94E9-C62D6249F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4861D2-CC4E-4F48-A6AF-53ED43214F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065C1-B18F-0A45-8E7B-5944DE673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9C65BBE-79EF-8D48-B5E0-5DE7F291EA2F}" type="datetimeFigureOut">
              <a:rPr lang="en-GB" smtClean="0"/>
              <a:pPr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30D0A-2B91-EE4E-A070-4C6FF083E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055AE-8AFF-2641-A455-A8C05B2B7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2F3BB9-44FB-F84E-9676-A207BF0A1E0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79557AD-C242-724C-87AD-A600B31BA4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8882" y="151676"/>
            <a:ext cx="877836" cy="87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4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Care and Support Backgound">
    <p:bg>
      <p:bgPr>
        <a:solidFill>
          <a:srgbClr val="0085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5858D-E52B-7E4F-94E9-C62D6249F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4861D2-CC4E-4F48-A6AF-53ED43214F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065C1-B18F-0A45-8E7B-5944DE673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9C65BBE-79EF-8D48-B5E0-5DE7F291EA2F}" type="datetimeFigureOut">
              <a:rPr lang="en-GB" smtClean="0"/>
              <a:pPr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30D0A-2B91-EE4E-A070-4C6FF083E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055AE-8AFF-2641-A455-A8C05B2B7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2F3BB9-44FB-F84E-9676-A207BF0A1E0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9179B7-122B-1748-B4C3-BB9B4C33D8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8882" y="151676"/>
            <a:ext cx="877836" cy="87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558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Housing and Construction Background">
    <p:bg>
      <p:bgPr>
        <a:solidFill>
          <a:srgbClr val="CB2C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5858D-E52B-7E4F-94E9-C62D6249F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4861D2-CC4E-4F48-A6AF-53ED43214F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065C1-B18F-0A45-8E7B-5944DE673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9C65BBE-79EF-8D48-B5E0-5DE7F291EA2F}" type="datetimeFigureOut">
              <a:rPr lang="en-GB" smtClean="0"/>
              <a:pPr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30D0A-2B91-EE4E-A070-4C6FF083E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055AE-8AFF-2641-A455-A8C05B2B7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2F3BB9-44FB-F84E-9676-A207BF0A1E0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159BD90-60AB-D44D-8742-26EDF33790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8882" y="151676"/>
            <a:ext cx="877836" cy="87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084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Education, Training and Careers Background">
    <p:bg>
      <p:bgPr>
        <a:solidFill>
          <a:srgbClr val="FFA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5858D-E52B-7E4F-94E9-C62D6249F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4861D2-CC4E-4F48-A6AF-53ED43214F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065C1-B18F-0A45-8E7B-5944DE673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9C65BBE-79EF-8D48-B5E0-5DE7F291EA2F}" type="datetimeFigureOut">
              <a:rPr lang="en-GB" smtClean="0"/>
              <a:pPr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30D0A-2B91-EE4E-A070-4C6FF083E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055AE-8AFF-2641-A455-A8C05B2B7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2F3BB9-44FB-F84E-9676-A207BF0A1E0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74F1C48-602C-4948-82C1-F1E361E463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8882" y="151676"/>
            <a:ext cx="877836" cy="87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45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5858D-E52B-7E4F-94E9-C62D6249F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4861D2-CC4E-4F48-A6AF-53ED43214F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065C1-B18F-0A45-8E7B-5944DE673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5BBE-79EF-8D48-B5E0-5DE7F291EA2F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30D0A-2B91-EE4E-A070-4C6FF083E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055AE-8AFF-2641-A455-A8C05B2B7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F3BB9-44FB-F84E-9676-A207BF0A1E0B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93C3EBA-E388-1C43-A103-97AC65EA71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8882" y="151676"/>
            <a:ext cx="877836" cy="87783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9B47906-8972-F240-B923-692FB0ADEFEC}"/>
              </a:ext>
            </a:extLst>
          </p:cNvPr>
          <p:cNvGrpSpPr/>
          <p:nvPr userDrawn="1"/>
        </p:nvGrpSpPr>
        <p:grpSpPr>
          <a:xfrm>
            <a:off x="0" y="6344749"/>
            <a:ext cx="12192000" cy="513251"/>
            <a:chOff x="0" y="6344749"/>
            <a:chExt cx="12192000" cy="51325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C693500-5E4F-F840-A511-1AB2D8913EBA}"/>
                </a:ext>
              </a:extLst>
            </p:cNvPr>
            <p:cNvSpPr/>
            <p:nvPr userDrawn="1"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rgbClr val="4541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DB4887-756C-A54C-AF8F-2487194006C7}"/>
                </a:ext>
              </a:extLst>
            </p:cNvPr>
            <p:cNvSpPr txBox="1"/>
            <p:nvPr userDrawn="1"/>
          </p:nvSpPr>
          <p:spPr>
            <a:xfrm>
              <a:off x="9896770" y="6490900"/>
              <a:ext cx="2149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www.regendagroup.co.uk</a:t>
              </a:r>
              <a:endParaRPr lang="en-GB" sz="120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108DAF5-0C5D-284F-9320-8E0DF2548C2C}"/>
                </a:ext>
              </a:extLst>
            </p:cNvPr>
            <p:cNvGrpSpPr/>
            <p:nvPr userDrawn="1"/>
          </p:nvGrpSpPr>
          <p:grpSpPr>
            <a:xfrm>
              <a:off x="0" y="6344749"/>
              <a:ext cx="12192000" cy="72000"/>
              <a:chOff x="0" y="6298490"/>
              <a:chExt cx="12192000" cy="72000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9F43ADE-7222-7944-805C-456162D62F2D}"/>
                  </a:ext>
                </a:extLst>
              </p:cNvPr>
              <p:cNvSpPr/>
              <p:nvPr/>
            </p:nvSpPr>
            <p:spPr>
              <a:xfrm>
                <a:off x="0" y="6298490"/>
                <a:ext cx="4064400" cy="72000"/>
              </a:xfrm>
              <a:prstGeom prst="rect">
                <a:avLst/>
              </a:prstGeom>
              <a:solidFill>
                <a:srgbClr val="0085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704E989-2406-5541-8655-ACF9721617D4}"/>
                  </a:ext>
                </a:extLst>
              </p:cNvPr>
              <p:cNvSpPr/>
              <p:nvPr/>
            </p:nvSpPr>
            <p:spPr>
              <a:xfrm>
                <a:off x="4064400" y="6298490"/>
                <a:ext cx="4064400" cy="72000"/>
              </a:xfrm>
              <a:prstGeom prst="rect">
                <a:avLst/>
              </a:prstGeom>
              <a:solidFill>
                <a:srgbClr val="CB2C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E18D415-DECF-6948-BCD9-895DC3E567E8}"/>
                  </a:ext>
                </a:extLst>
              </p:cNvPr>
              <p:cNvSpPr/>
              <p:nvPr/>
            </p:nvSpPr>
            <p:spPr>
              <a:xfrm>
                <a:off x="8127600" y="6298490"/>
                <a:ext cx="4064400" cy="72000"/>
              </a:xfrm>
              <a:prstGeom prst="rect">
                <a:avLst/>
              </a:prstGeom>
              <a:solidFill>
                <a:srgbClr val="FFAD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4547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with Group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5858D-E52B-7E4F-94E9-C62D6249F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085CA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4861D2-CC4E-4F48-A6AF-53ED43214F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85C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065C1-B18F-0A45-8E7B-5944DE673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5BBE-79EF-8D48-B5E0-5DE7F291EA2F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30D0A-2B91-EE4E-A070-4C6FF083E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055AE-8AFF-2641-A455-A8C05B2B7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F3BB9-44FB-F84E-9676-A207BF0A1E0B}" type="slidenum">
              <a:rPr lang="en-GB" smtClean="0"/>
              <a:t>‹#›</a:t>
            </a:fld>
            <a:endParaRPr lang="en-GB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3B3F08B-C3BD-7742-8364-63DF862F30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2576" y="151676"/>
            <a:ext cx="1024142" cy="87783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C6E12FD-1B16-1941-AECA-01B6904F6783}"/>
              </a:ext>
            </a:extLst>
          </p:cNvPr>
          <p:cNvGrpSpPr/>
          <p:nvPr userDrawn="1"/>
        </p:nvGrpSpPr>
        <p:grpSpPr>
          <a:xfrm>
            <a:off x="0" y="6344749"/>
            <a:ext cx="12192000" cy="513251"/>
            <a:chOff x="0" y="6344749"/>
            <a:chExt cx="12192000" cy="51325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EEAA02F-2266-064F-8956-627A36DFD268}"/>
                </a:ext>
              </a:extLst>
            </p:cNvPr>
            <p:cNvSpPr/>
            <p:nvPr userDrawn="1"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rgbClr val="4541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F43F0A9-C2A8-504C-80CF-905C5FF17B62}"/>
                </a:ext>
              </a:extLst>
            </p:cNvPr>
            <p:cNvSpPr txBox="1"/>
            <p:nvPr userDrawn="1"/>
          </p:nvSpPr>
          <p:spPr>
            <a:xfrm>
              <a:off x="9896770" y="6490900"/>
              <a:ext cx="2149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www.regendagroup.co.uk</a:t>
              </a:r>
              <a:endParaRPr lang="en-GB" sz="120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F518511-02C5-4145-AC8D-D13B4A187312}"/>
                </a:ext>
              </a:extLst>
            </p:cNvPr>
            <p:cNvGrpSpPr/>
            <p:nvPr userDrawn="1"/>
          </p:nvGrpSpPr>
          <p:grpSpPr>
            <a:xfrm>
              <a:off x="0" y="6344749"/>
              <a:ext cx="12192000" cy="72000"/>
              <a:chOff x="0" y="6298490"/>
              <a:chExt cx="12192000" cy="7200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FF1E5AE-CA52-6D47-98BD-B4F3B17A063F}"/>
                  </a:ext>
                </a:extLst>
              </p:cNvPr>
              <p:cNvSpPr/>
              <p:nvPr/>
            </p:nvSpPr>
            <p:spPr>
              <a:xfrm>
                <a:off x="0" y="6298490"/>
                <a:ext cx="4064400" cy="72000"/>
              </a:xfrm>
              <a:prstGeom prst="rect">
                <a:avLst/>
              </a:prstGeom>
              <a:solidFill>
                <a:srgbClr val="0085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BE3BEAA-B5A6-CB4F-9E72-D877920ADDF6}"/>
                  </a:ext>
                </a:extLst>
              </p:cNvPr>
              <p:cNvSpPr/>
              <p:nvPr/>
            </p:nvSpPr>
            <p:spPr>
              <a:xfrm>
                <a:off x="4064400" y="6298490"/>
                <a:ext cx="4064400" cy="72000"/>
              </a:xfrm>
              <a:prstGeom prst="rect">
                <a:avLst/>
              </a:prstGeom>
              <a:solidFill>
                <a:srgbClr val="CB2C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9F61CA6-5F40-5844-BAC1-FDE29AC045D1}"/>
                  </a:ext>
                </a:extLst>
              </p:cNvPr>
              <p:cNvSpPr/>
              <p:nvPr/>
            </p:nvSpPr>
            <p:spPr>
              <a:xfrm>
                <a:off x="8127600" y="6298490"/>
                <a:ext cx="4064400" cy="72000"/>
              </a:xfrm>
              <a:prstGeom prst="rect">
                <a:avLst/>
              </a:prstGeom>
              <a:solidFill>
                <a:srgbClr val="FFAD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468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7A6B2-1240-4F6E-8009-8DFD471A2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F3631-0847-433B-A447-F542EC413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A9E72-D607-49CC-8A53-B2169C53D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FBF7-EA12-4BEC-B506-C38316A1BB7F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5CE3B-7840-4518-A731-3EA8D6228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A1DCA-E204-46AE-91BF-016FCC8A3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6EC46-0C29-45F5-94F7-4E9EF9707A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016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 with Group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5858D-E52B-7E4F-94E9-C62D6249F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CB2C30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4861D2-CC4E-4F48-A6AF-53ED43214F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CB2C3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065C1-B18F-0A45-8E7B-5944DE673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5BBE-79EF-8D48-B5E0-5DE7F291EA2F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30D0A-2B91-EE4E-A070-4C6FF083E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055AE-8AFF-2641-A455-A8C05B2B7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F3BB9-44FB-F84E-9676-A207BF0A1E0B}" type="slidenum">
              <a:rPr lang="en-GB" smtClean="0"/>
              <a:t>‹#›</a:t>
            </a:fld>
            <a:endParaRPr lang="en-GB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6CBBAA0-A8E1-344F-8CB6-A948C1270E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8882" y="150469"/>
            <a:ext cx="877836" cy="87783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9933B45-1B21-4247-A814-7316786153D2}"/>
              </a:ext>
            </a:extLst>
          </p:cNvPr>
          <p:cNvGrpSpPr/>
          <p:nvPr userDrawn="1"/>
        </p:nvGrpSpPr>
        <p:grpSpPr>
          <a:xfrm>
            <a:off x="0" y="6344749"/>
            <a:ext cx="12192000" cy="513251"/>
            <a:chOff x="0" y="6344749"/>
            <a:chExt cx="12192000" cy="51325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58F38D3-660A-E949-9941-5751559B8AF6}"/>
                </a:ext>
              </a:extLst>
            </p:cNvPr>
            <p:cNvSpPr/>
            <p:nvPr userDrawn="1"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rgbClr val="4541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21B88DB-B30A-CA4C-82E1-E8C650DC656A}"/>
                </a:ext>
              </a:extLst>
            </p:cNvPr>
            <p:cNvSpPr txBox="1"/>
            <p:nvPr userDrawn="1"/>
          </p:nvSpPr>
          <p:spPr>
            <a:xfrm>
              <a:off x="9896770" y="6490900"/>
              <a:ext cx="2149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www.regendagroup.co.uk</a:t>
              </a:r>
              <a:endParaRPr lang="en-GB" sz="120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43FEA74-F556-B34E-BD73-1FA02AD643C0}"/>
                </a:ext>
              </a:extLst>
            </p:cNvPr>
            <p:cNvGrpSpPr/>
            <p:nvPr userDrawn="1"/>
          </p:nvGrpSpPr>
          <p:grpSpPr>
            <a:xfrm>
              <a:off x="0" y="6344749"/>
              <a:ext cx="12192000" cy="72000"/>
              <a:chOff x="0" y="6298490"/>
              <a:chExt cx="12192000" cy="7200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A25399C-7DC5-984C-85F5-3622CC07B8DB}"/>
                  </a:ext>
                </a:extLst>
              </p:cNvPr>
              <p:cNvSpPr/>
              <p:nvPr/>
            </p:nvSpPr>
            <p:spPr>
              <a:xfrm>
                <a:off x="0" y="6298490"/>
                <a:ext cx="4064400" cy="72000"/>
              </a:xfrm>
              <a:prstGeom prst="rect">
                <a:avLst/>
              </a:prstGeom>
              <a:solidFill>
                <a:srgbClr val="0085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C52830F-8F5E-8A4A-9F45-44E58C4B3151}"/>
                  </a:ext>
                </a:extLst>
              </p:cNvPr>
              <p:cNvSpPr/>
              <p:nvPr/>
            </p:nvSpPr>
            <p:spPr>
              <a:xfrm>
                <a:off x="4064400" y="6298490"/>
                <a:ext cx="4064400" cy="72000"/>
              </a:xfrm>
              <a:prstGeom prst="rect">
                <a:avLst/>
              </a:prstGeom>
              <a:solidFill>
                <a:srgbClr val="CB2C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DF67A47-9E9E-984C-BE61-7FDEA3C25D13}"/>
                  </a:ext>
                </a:extLst>
              </p:cNvPr>
              <p:cNvSpPr/>
              <p:nvPr/>
            </p:nvSpPr>
            <p:spPr>
              <a:xfrm>
                <a:off x="8127600" y="6298490"/>
                <a:ext cx="4064400" cy="72000"/>
              </a:xfrm>
              <a:prstGeom prst="rect">
                <a:avLst/>
              </a:prstGeom>
              <a:solidFill>
                <a:srgbClr val="FFAD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623122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 with Group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5858D-E52B-7E4F-94E9-C62D6249F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FAD00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4861D2-CC4E-4F48-A6AF-53ED43214F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FAD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065C1-B18F-0A45-8E7B-5944DE673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5BBE-79EF-8D48-B5E0-5DE7F291EA2F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30D0A-2B91-EE4E-A070-4C6FF083E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055AE-8AFF-2641-A455-A8C05B2B7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F3BB9-44FB-F84E-9676-A207BF0A1E0B}" type="slidenum">
              <a:rPr lang="en-GB" smtClean="0"/>
              <a:t>‹#›</a:t>
            </a:fld>
            <a:endParaRPr lang="en-GB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2938A102-5380-CE4C-B0A0-757E3A3AE2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8882" y="155067"/>
            <a:ext cx="877836" cy="87783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C00598D-7571-6642-B4CD-CEEAC15271D6}"/>
              </a:ext>
            </a:extLst>
          </p:cNvPr>
          <p:cNvGrpSpPr/>
          <p:nvPr userDrawn="1"/>
        </p:nvGrpSpPr>
        <p:grpSpPr>
          <a:xfrm>
            <a:off x="0" y="6344749"/>
            <a:ext cx="12192000" cy="513251"/>
            <a:chOff x="0" y="6344749"/>
            <a:chExt cx="12192000" cy="51325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E934680-F245-0145-B6FE-890C2E056641}"/>
                </a:ext>
              </a:extLst>
            </p:cNvPr>
            <p:cNvSpPr/>
            <p:nvPr userDrawn="1"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rgbClr val="4541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6E5CFD3-6FDE-444C-B6FF-3AC299805B96}"/>
                </a:ext>
              </a:extLst>
            </p:cNvPr>
            <p:cNvSpPr txBox="1"/>
            <p:nvPr userDrawn="1"/>
          </p:nvSpPr>
          <p:spPr>
            <a:xfrm>
              <a:off x="9896770" y="6490900"/>
              <a:ext cx="2149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www.regendagroup.co.uk</a:t>
              </a:r>
              <a:endParaRPr lang="en-GB" sz="120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96D8040-E283-FE48-9345-439664EBF27A}"/>
                </a:ext>
              </a:extLst>
            </p:cNvPr>
            <p:cNvGrpSpPr/>
            <p:nvPr userDrawn="1"/>
          </p:nvGrpSpPr>
          <p:grpSpPr>
            <a:xfrm>
              <a:off x="0" y="6344749"/>
              <a:ext cx="12192000" cy="72000"/>
              <a:chOff x="0" y="6298490"/>
              <a:chExt cx="12192000" cy="7200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BEE4571-08EE-5E4F-905A-D3B78E6A138A}"/>
                  </a:ext>
                </a:extLst>
              </p:cNvPr>
              <p:cNvSpPr/>
              <p:nvPr/>
            </p:nvSpPr>
            <p:spPr>
              <a:xfrm>
                <a:off x="0" y="6298490"/>
                <a:ext cx="4064400" cy="72000"/>
              </a:xfrm>
              <a:prstGeom prst="rect">
                <a:avLst/>
              </a:prstGeom>
              <a:solidFill>
                <a:srgbClr val="0085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B3E95F9-3E2A-5F4A-93F2-268344BF5AEE}"/>
                  </a:ext>
                </a:extLst>
              </p:cNvPr>
              <p:cNvSpPr/>
              <p:nvPr/>
            </p:nvSpPr>
            <p:spPr>
              <a:xfrm>
                <a:off x="4064400" y="6298490"/>
                <a:ext cx="4064400" cy="72000"/>
              </a:xfrm>
              <a:prstGeom prst="rect">
                <a:avLst/>
              </a:prstGeom>
              <a:solidFill>
                <a:srgbClr val="CB2C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CC4F9A9-F01E-3B40-8127-CC6E8425B632}"/>
                  </a:ext>
                </a:extLst>
              </p:cNvPr>
              <p:cNvSpPr/>
              <p:nvPr/>
            </p:nvSpPr>
            <p:spPr>
              <a:xfrm>
                <a:off x="8127600" y="6298490"/>
                <a:ext cx="4064400" cy="72000"/>
              </a:xfrm>
              <a:prstGeom prst="rect">
                <a:avLst/>
              </a:prstGeom>
              <a:solidFill>
                <a:srgbClr val="FFAD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12097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63CF6-F58F-2846-AF55-FD929F37A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454142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6582C-CF0C-FD4D-8051-916180AB5D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454142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solidFill>
                  <a:srgbClr val="454142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>
                <a:solidFill>
                  <a:srgbClr val="454142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>
                <a:solidFill>
                  <a:srgbClr val="454142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>
                <a:solidFill>
                  <a:srgbClr val="45414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71BC7-C71C-AC49-9901-87AFF62A4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</a:lstStyle>
          <a:p>
            <a:fld id="{D9C65BBE-79EF-8D48-B5E0-5DE7F291EA2F}" type="datetimeFigureOut">
              <a:rPr lang="en-GB" smtClean="0"/>
              <a:pPr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89504-55E3-DC45-A0CA-E25745BE4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BDC42-8645-F841-BC5A-291C0B0A5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F3BB9-44FB-F84E-9676-A207BF0A1E0B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E69E2C8-210F-6748-813A-7F176241EF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8882" y="151676"/>
            <a:ext cx="877836" cy="87783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2DB45EF-489B-0548-9183-C6B8AB52CFF2}"/>
              </a:ext>
            </a:extLst>
          </p:cNvPr>
          <p:cNvGrpSpPr/>
          <p:nvPr userDrawn="1"/>
        </p:nvGrpSpPr>
        <p:grpSpPr>
          <a:xfrm>
            <a:off x="0" y="6344749"/>
            <a:ext cx="12192000" cy="513251"/>
            <a:chOff x="0" y="6344749"/>
            <a:chExt cx="12192000" cy="51325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59F8E3B-B83D-534A-87AF-51459BC6599F}"/>
                </a:ext>
              </a:extLst>
            </p:cNvPr>
            <p:cNvSpPr/>
            <p:nvPr userDrawn="1"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rgbClr val="4541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FE20C89-4FCE-ED4C-B03E-B7D833D5BFE0}"/>
                </a:ext>
              </a:extLst>
            </p:cNvPr>
            <p:cNvSpPr txBox="1"/>
            <p:nvPr userDrawn="1"/>
          </p:nvSpPr>
          <p:spPr>
            <a:xfrm>
              <a:off x="9896770" y="6490900"/>
              <a:ext cx="2149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www.regendagroup.co.uk</a:t>
              </a:r>
              <a:endParaRPr lang="en-GB" sz="120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32AE8A6-5330-2145-A210-6CA972C16EF0}"/>
                </a:ext>
              </a:extLst>
            </p:cNvPr>
            <p:cNvGrpSpPr/>
            <p:nvPr userDrawn="1"/>
          </p:nvGrpSpPr>
          <p:grpSpPr>
            <a:xfrm>
              <a:off x="0" y="6344749"/>
              <a:ext cx="12192000" cy="72000"/>
              <a:chOff x="0" y="6298490"/>
              <a:chExt cx="12192000" cy="72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FB668E7-3E12-0440-A6F6-104E7BC3EDA1}"/>
                  </a:ext>
                </a:extLst>
              </p:cNvPr>
              <p:cNvSpPr/>
              <p:nvPr/>
            </p:nvSpPr>
            <p:spPr>
              <a:xfrm>
                <a:off x="0" y="6298490"/>
                <a:ext cx="4064400" cy="72000"/>
              </a:xfrm>
              <a:prstGeom prst="rect">
                <a:avLst/>
              </a:prstGeom>
              <a:solidFill>
                <a:srgbClr val="0085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DD4FFE2-D954-3049-8B85-2616EB06FA61}"/>
                  </a:ext>
                </a:extLst>
              </p:cNvPr>
              <p:cNvSpPr/>
              <p:nvPr/>
            </p:nvSpPr>
            <p:spPr>
              <a:xfrm>
                <a:off x="4064400" y="6298490"/>
                <a:ext cx="4064400" cy="72000"/>
              </a:xfrm>
              <a:prstGeom prst="rect">
                <a:avLst/>
              </a:prstGeom>
              <a:solidFill>
                <a:srgbClr val="CB2C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20D0423-A97C-7840-BFA7-06F22EB2FEA0}"/>
                  </a:ext>
                </a:extLst>
              </p:cNvPr>
              <p:cNvSpPr/>
              <p:nvPr/>
            </p:nvSpPr>
            <p:spPr>
              <a:xfrm>
                <a:off x="8127600" y="6298490"/>
                <a:ext cx="4064400" cy="72000"/>
              </a:xfrm>
              <a:prstGeom prst="rect">
                <a:avLst/>
              </a:prstGeom>
              <a:solidFill>
                <a:srgbClr val="FFAD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288438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88BE8-E0DB-EC42-8F1E-A7E3420ED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33072F-A1D6-CC48-9E67-19F9A4D7A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C6A60-AAE0-6742-BC6F-3955C3BDF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5BBE-79EF-8D48-B5E0-5DE7F291EA2F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B9686-FCBD-E04B-A3F2-7BC825F99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5514B-8689-9F4C-BFA3-66A76B791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F3BB9-44FB-F84E-9676-A207BF0A1E0B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B78DA33-E47D-FD4F-A3EE-DECE89D52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8882" y="151676"/>
            <a:ext cx="877836" cy="87783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617ED3C-6A30-D54E-A628-0FC0C39DD7E5}"/>
              </a:ext>
            </a:extLst>
          </p:cNvPr>
          <p:cNvGrpSpPr/>
          <p:nvPr userDrawn="1"/>
        </p:nvGrpSpPr>
        <p:grpSpPr>
          <a:xfrm>
            <a:off x="0" y="6344749"/>
            <a:ext cx="12192000" cy="513251"/>
            <a:chOff x="0" y="6344749"/>
            <a:chExt cx="12192000" cy="51325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2585DFD-094E-E245-A83F-0FC535FAD211}"/>
                </a:ext>
              </a:extLst>
            </p:cNvPr>
            <p:cNvSpPr/>
            <p:nvPr userDrawn="1"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rgbClr val="4541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E4CEF83-E183-7649-A98F-76A9C58B703F}"/>
                </a:ext>
              </a:extLst>
            </p:cNvPr>
            <p:cNvSpPr txBox="1"/>
            <p:nvPr userDrawn="1"/>
          </p:nvSpPr>
          <p:spPr>
            <a:xfrm>
              <a:off x="9896770" y="6490900"/>
              <a:ext cx="2149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www.regendagroup.co.uk</a:t>
              </a:r>
              <a:endParaRPr lang="en-GB" sz="120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23BB60F-1676-9C43-9123-77D8B47B97FA}"/>
                </a:ext>
              </a:extLst>
            </p:cNvPr>
            <p:cNvGrpSpPr/>
            <p:nvPr userDrawn="1"/>
          </p:nvGrpSpPr>
          <p:grpSpPr>
            <a:xfrm>
              <a:off x="0" y="6344749"/>
              <a:ext cx="12192000" cy="72000"/>
              <a:chOff x="0" y="6298490"/>
              <a:chExt cx="12192000" cy="72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97DFDF9-4C3A-1842-BCA4-641E8129713F}"/>
                  </a:ext>
                </a:extLst>
              </p:cNvPr>
              <p:cNvSpPr/>
              <p:nvPr/>
            </p:nvSpPr>
            <p:spPr>
              <a:xfrm>
                <a:off x="0" y="6298490"/>
                <a:ext cx="4064400" cy="72000"/>
              </a:xfrm>
              <a:prstGeom prst="rect">
                <a:avLst/>
              </a:prstGeom>
              <a:solidFill>
                <a:srgbClr val="0085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B1EA6D8-E702-4946-99D0-675AE537398C}"/>
                  </a:ext>
                </a:extLst>
              </p:cNvPr>
              <p:cNvSpPr/>
              <p:nvPr/>
            </p:nvSpPr>
            <p:spPr>
              <a:xfrm>
                <a:off x="4064400" y="6298490"/>
                <a:ext cx="4064400" cy="72000"/>
              </a:xfrm>
              <a:prstGeom prst="rect">
                <a:avLst/>
              </a:prstGeom>
              <a:solidFill>
                <a:srgbClr val="CB2C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8323046-6374-8E40-8E7D-2FB83D784BAE}"/>
                  </a:ext>
                </a:extLst>
              </p:cNvPr>
              <p:cNvSpPr/>
              <p:nvPr/>
            </p:nvSpPr>
            <p:spPr>
              <a:xfrm>
                <a:off x="8127600" y="6298490"/>
                <a:ext cx="4064400" cy="72000"/>
              </a:xfrm>
              <a:prstGeom prst="rect">
                <a:avLst/>
              </a:prstGeom>
              <a:solidFill>
                <a:srgbClr val="FFAD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20037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543C1-824F-F04A-8307-D2A956388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74C62-0811-1E4D-B183-196BC9BF70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FB2A89-D35F-EC44-888D-1749D560FA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445E2-D4D8-044A-9137-4F38256BF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5BBE-79EF-8D48-B5E0-5DE7F291EA2F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AC30DE-85ED-BD41-8420-80CAD4280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2DC0F9-DA60-A144-A6F9-DFAE69BAC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F3BB9-44FB-F84E-9676-A207BF0A1E0B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6D52DBC-5183-6146-972D-F86099B615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8882" y="151676"/>
            <a:ext cx="877836" cy="87783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C3036C2-8CD0-BC42-9736-36E1D8C47A0F}"/>
              </a:ext>
            </a:extLst>
          </p:cNvPr>
          <p:cNvGrpSpPr/>
          <p:nvPr userDrawn="1"/>
        </p:nvGrpSpPr>
        <p:grpSpPr>
          <a:xfrm>
            <a:off x="0" y="6344749"/>
            <a:ext cx="12192000" cy="513251"/>
            <a:chOff x="0" y="6344749"/>
            <a:chExt cx="12192000" cy="51325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8AEC3D5-BDAD-B44E-9602-B56363AEC38A}"/>
                </a:ext>
              </a:extLst>
            </p:cNvPr>
            <p:cNvSpPr/>
            <p:nvPr userDrawn="1"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rgbClr val="4541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7364AB8-FD5A-4947-85D4-6A4D13C99F76}"/>
                </a:ext>
              </a:extLst>
            </p:cNvPr>
            <p:cNvSpPr txBox="1"/>
            <p:nvPr userDrawn="1"/>
          </p:nvSpPr>
          <p:spPr>
            <a:xfrm>
              <a:off x="9896770" y="6490900"/>
              <a:ext cx="2149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www.regendagroup.co.uk</a:t>
              </a:r>
              <a:endParaRPr lang="en-GB" sz="120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534A81A-7937-AF40-83BE-4A6364B178C5}"/>
                </a:ext>
              </a:extLst>
            </p:cNvPr>
            <p:cNvGrpSpPr/>
            <p:nvPr userDrawn="1"/>
          </p:nvGrpSpPr>
          <p:grpSpPr>
            <a:xfrm>
              <a:off x="0" y="6344749"/>
              <a:ext cx="12192000" cy="72000"/>
              <a:chOff x="0" y="6298490"/>
              <a:chExt cx="12192000" cy="7200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0DD41B2-990E-1048-9DEC-7C66C2721833}"/>
                  </a:ext>
                </a:extLst>
              </p:cNvPr>
              <p:cNvSpPr/>
              <p:nvPr/>
            </p:nvSpPr>
            <p:spPr>
              <a:xfrm>
                <a:off x="0" y="6298490"/>
                <a:ext cx="4064400" cy="72000"/>
              </a:xfrm>
              <a:prstGeom prst="rect">
                <a:avLst/>
              </a:prstGeom>
              <a:solidFill>
                <a:srgbClr val="0085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6D7FC5B-557E-6C41-BB58-88E8AF190AEF}"/>
                  </a:ext>
                </a:extLst>
              </p:cNvPr>
              <p:cNvSpPr/>
              <p:nvPr/>
            </p:nvSpPr>
            <p:spPr>
              <a:xfrm>
                <a:off x="4064400" y="6298490"/>
                <a:ext cx="4064400" cy="72000"/>
              </a:xfrm>
              <a:prstGeom prst="rect">
                <a:avLst/>
              </a:prstGeom>
              <a:solidFill>
                <a:srgbClr val="CB2C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CB9053D-EE7D-F64C-AB84-C3ADC2D6EAAA}"/>
                  </a:ext>
                </a:extLst>
              </p:cNvPr>
              <p:cNvSpPr/>
              <p:nvPr/>
            </p:nvSpPr>
            <p:spPr>
              <a:xfrm>
                <a:off x="8127600" y="6298490"/>
                <a:ext cx="4064400" cy="72000"/>
              </a:xfrm>
              <a:prstGeom prst="rect">
                <a:avLst/>
              </a:prstGeom>
              <a:solidFill>
                <a:srgbClr val="FFAD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68593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9F2CF369-1E12-7A4C-A7AD-CBA4D239B7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2202" y="1"/>
            <a:ext cx="6019798" cy="632988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6543C1-824F-F04A-8307-D2A956388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74C62-0811-1E4D-B183-196BC9BF70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445E2-D4D8-044A-9137-4F38256BF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5BBE-79EF-8D48-B5E0-5DE7F291EA2F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AC30DE-85ED-BD41-8420-80CAD4280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2DC0F9-DA60-A144-A6F9-DFAE69BAC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F3BB9-44FB-F84E-9676-A207BF0A1E0B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6D52DBC-5183-6146-972D-F86099B615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8882" y="151676"/>
            <a:ext cx="877836" cy="8778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CD4D8E-6111-B346-B9C4-448CC404AE2A}"/>
              </a:ext>
            </a:extLst>
          </p:cNvPr>
          <p:cNvSpPr txBox="1"/>
          <p:nvPr userDrawn="1"/>
        </p:nvSpPr>
        <p:spPr>
          <a:xfrm>
            <a:off x="9896770" y="6490900"/>
            <a:ext cx="21499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www.regendagroup.co.uk</a:t>
            </a:r>
            <a:endParaRPr lang="en-GB" sz="120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521D009-F387-0C4E-81B8-C9A18D29E176}"/>
              </a:ext>
            </a:extLst>
          </p:cNvPr>
          <p:cNvGrpSpPr/>
          <p:nvPr userDrawn="1"/>
        </p:nvGrpSpPr>
        <p:grpSpPr>
          <a:xfrm>
            <a:off x="0" y="6344749"/>
            <a:ext cx="12192000" cy="513251"/>
            <a:chOff x="0" y="6344749"/>
            <a:chExt cx="12192000" cy="51325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22C3110-277E-E140-A928-03D3A64B9343}"/>
                </a:ext>
              </a:extLst>
            </p:cNvPr>
            <p:cNvSpPr/>
            <p:nvPr userDrawn="1"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rgbClr val="4541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18345D5-D4B7-654D-A204-54F1AF19CB03}"/>
                </a:ext>
              </a:extLst>
            </p:cNvPr>
            <p:cNvSpPr txBox="1"/>
            <p:nvPr userDrawn="1"/>
          </p:nvSpPr>
          <p:spPr>
            <a:xfrm>
              <a:off x="9896770" y="6490900"/>
              <a:ext cx="2149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www.regendagroup.co.uk</a:t>
              </a:r>
              <a:endParaRPr lang="en-GB" sz="120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46EF942-D3E3-AD43-9FA8-1EF31F75B8ED}"/>
                </a:ext>
              </a:extLst>
            </p:cNvPr>
            <p:cNvGrpSpPr/>
            <p:nvPr userDrawn="1"/>
          </p:nvGrpSpPr>
          <p:grpSpPr>
            <a:xfrm>
              <a:off x="0" y="6344749"/>
              <a:ext cx="12192000" cy="72000"/>
              <a:chOff x="0" y="6298490"/>
              <a:chExt cx="12192000" cy="7200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C16A58D-051A-D548-8153-887888A5610D}"/>
                  </a:ext>
                </a:extLst>
              </p:cNvPr>
              <p:cNvSpPr/>
              <p:nvPr/>
            </p:nvSpPr>
            <p:spPr>
              <a:xfrm>
                <a:off x="0" y="6298490"/>
                <a:ext cx="4064400" cy="72000"/>
              </a:xfrm>
              <a:prstGeom prst="rect">
                <a:avLst/>
              </a:prstGeom>
              <a:solidFill>
                <a:srgbClr val="0085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CB5278F-6103-CF46-84DE-C7D85B41C33E}"/>
                  </a:ext>
                </a:extLst>
              </p:cNvPr>
              <p:cNvSpPr/>
              <p:nvPr/>
            </p:nvSpPr>
            <p:spPr>
              <a:xfrm>
                <a:off x="4064400" y="6298490"/>
                <a:ext cx="4064400" cy="72000"/>
              </a:xfrm>
              <a:prstGeom prst="rect">
                <a:avLst/>
              </a:prstGeom>
              <a:solidFill>
                <a:srgbClr val="CB2C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9D3DA09-2CA3-D64D-88A4-AAB6C8490EA6}"/>
                  </a:ext>
                </a:extLst>
              </p:cNvPr>
              <p:cNvSpPr/>
              <p:nvPr/>
            </p:nvSpPr>
            <p:spPr>
              <a:xfrm>
                <a:off x="8127600" y="6298490"/>
                <a:ext cx="4064400" cy="72000"/>
              </a:xfrm>
              <a:prstGeom prst="rect">
                <a:avLst/>
              </a:prstGeom>
              <a:solidFill>
                <a:srgbClr val="FFAD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49272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9BF63-8FB6-EB4B-9C0F-941B1957C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0282C-4B54-5440-A13B-76930D4B6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5564DC-FBA2-1B47-A4EF-17D757FDE6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11026B-9B3B-904D-B24B-2C9F1147C5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13A990-40E5-834B-8449-592E159602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669FEC-8009-1340-80BE-68F449C47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5BBE-79EF-8D48-B5E0-5DE7F291EA2F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D572CD-6F7E-D740-919C-BDB4C8B0E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12B93C-AFAF-0545-A9E4-FB1157753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F3BB9-44FB-F84E-9676-A207BF0A1E0B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2E1E705-3BBF-AE4F-A538-757867C9F4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8882" y="151676"/>
            <a:ext cx="877836" cy="87783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9D0072B-1B55-E04C-9415-020010624B0B}"/>
              </a:ext>
            </a:extLst>
          </p:cNvPr>
          <p:cNvGrpSpPr/>
          <p:nvPr userDrawn="1"/>
        </p:nvGrpSpPr>
        <p:grpSpPr>
          <a:xfrm>
            <a:off x="0" y="6344749"/>
            <a:ext cx="12192000" cy="513251"/>
            <a:chOff x="0" y="6344749"/>
            <a:chExt cx="12192000" cy="51325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65DA69F-72C7-9F42-905B-B5364B6B4864}"/>
                </a:ext>
              </a:extLst>
            </p:cNvPr>
            <p:cNvSpPr/>
            <p:nvPr userDrawn="1"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rgbClr val="4541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B7C393A-1936-0E4A-BCD4-BB40B8053787}"/>
                </a:ext>
              </a:extLst>
            </p:cNvPr>
            <p:cNvSpPr txBox="1"/>
            <p:nvPr userDrawn="1"/>
          </p:nvSpPr>
          <p:spPr>
            <a:xfrm>
              <a:off x="9896770" y="6490900"/>
              <a:ext cx="2149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www.regendagroup.co.uk</a:t>
              </a:r>
              <a:endParaRPr lang="en-GB" sz="120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1E139FA-8327-594C-9B1D-1E0DC8C30A74}"/>
                </a:ext>
              </a:extLst>
            </p:cNvPr>
            <p:cNvGrpSpPr/>
            <p:nvPr userDrawn="1"/>
          </p:nvGrpSpPr>
          <p:grpSpPr>
            <a:xfrm>
              <a:off x="0" y="6344749"/>
              <a:ext cx="12192000" cy="72000"/>
              <a:chOff x="0" y="6298490"/>
              <a:chExt cx="12192000" cy="7200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F41BC4D-3CF2-BC43-B024-0F9BA8F88987}"/>
                  </a:ext>
                </a:extLst>
              </p:cNvPr>
              <p:cNvSpPr/>
              <p:nvPr/>
            </p:nvSpPr>
            <p:spPr>
              <a:xfrm>
                <a:off x="0" y="6298490"/>
                <a:ext cx="4064400" cy="72000"/>
              </a:xfrm>
              <a:prstGeom prst="rect">
                <a:avLst/>
              </a:prstGeom>
              <a:solidFill>
                <a:srgbClr val="0085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ACC11CC-343F-724C-B2C5-19F28860E280}"/>
                  </a:ext>
                </a:extLst>
              </p:cNvPr>
              <p:cNvSpPr/>
              <p:nvPr/>
            </p:nvSpPr>
            <p:spPr>
              <a:xfrm>
                <a:off x="4064400" y="6298490"/>
                <a:ext cx="4064400" cy="72000"/>
              </a:xfrm>
              <a:prstGeom prst="rect">
                <a:avLst/>
              </a:prstGeom>
              <a:solidFill>
                <a:srgbClr val="CB2C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3639580-259A-D649-9521-4C1B3FC0CADE}"/>
                  </a:ext>
                </a:extLst>
              </p:cNvPr>
              <p:cNvSpPr/>
              <p:nvPr/>
            </p:nvSpPr>
            <p:spPr>
              <a:xfrm>
                <a:off x="8127600" y="6298490"/>
                <a:ext cx="4064400" cy="72000"/>
              </a:xfrm>
              <a:prstGeom prst="rect">
                <a:avLst/>
              </a:prstGeom>
              <a:solidFill>
                <a:srgbClr val="FFAD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82903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76D1C-9F93-D24B-81EC-04A40FCDC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F13B97-FF78-F24F-9E42-3C4BDFB06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5BBE-79EF-8D48-B5E0-5DE7F291EA2F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0D7229-400B-E440-8212-8018B06AB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149B2C-CE6E-B64F-BF66-D12E1600E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F3BB9-44FB-F84E-9676-A207BF0A1E0B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2D35453-50EF-2241-A18E-49401DEACC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8882" y="151676"/>
            <a:ext cx="877836" cy="87783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5CE2ADB-703B-604B-8BFF-EC241ED82377}"/>
              </a:ext>
            </a:extLst>
          </p:cNvPr>
          <p:cNvGrpSpPr/>
          <p:nvPr userDrawn="1"/>
        </p:nvGrpSpPr>
        <p:grpSpPr>
          <a:xfrm>
            <a:off x="0" y="6344749"/>
            <a:ext cx="12192000" cy="513251"/>
            <a:chOff x="0" y="6344749"/>
            <a:chExt cx="12192000" cy="51325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ADDD0C1-A378-E946-845C-C77969F7DDD7}"/>
                </a:ext>
              </a:extLst>
            </p:cNvPr>
            <p:cNvSpPr/>
            <p:nvPr userDrawn="1"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rgbClr val="4541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B89333-A28E-DE4B-BA17-DB47B642B14F}"/>
                </a:ext>
              </a:extLst>
            </p:cNvPr>
            <p:cNvSpPr txBox="1"/>
            <p:nvPr userDrawn="1"/>
          </p:nvSpPr>
          <p:spPr>
            <a:xfrm>
              <a:off x="9896770" y="6490900"/>
              <a:ext cx="2149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www.regendagroup.co.uk</a:t>
              </a:r>
              <a:endParaRPr lang="en-GB" sz="120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7909450-24D7-7942-A448-EE149AA94744}"/>
                </a:ext>
              </a:extLst>
            </p:cNvPr>
            <p:cNvGrpSpPr/>
            <p:nvPr userDrawn="1"/>
          </p:nvGrpSpPr>
          <p:grpSpPr>
            <a:xfrm>
              <a:off x="0" y="6344749"/>
              <a:ext cx="12192000" cy="72000"/>
              <a:chOff x="0" y="6298490"/>
              <a:chExt cx="12192000" cy="7200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06A5DE2-1F2E-0148-A50E-73F7AD7F5727}"/>
                  </a:ext>
                </a:extLst>
              </p:cNvPr>
              <p:cNvSpPr/>
              <p:nvPr/>
            </p:nvSpPr>
            <p:spPr>
              <a:xfrm>
                <a:off x="0" y="6298490"/>
                <a:ext cx="4064400" cy="72000"/>
              </a:xfrm>
              <a:prstGeom prst="rect">
                <a:avLst/>
              </a:prstGeom>
              <a:solidFill>
                <a:srgbClr val="0085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E4C4132-92A3-724E-A10E-836A54B25EB9}"/>
                  </a:ext>
                </a:extLst>
              </p:cNvPr>
              <p:cNvSpPr/>
              <p:nvPr/>
            </p:nvSpPr>
            <p:spPr>
              <a:xfrm>
                <a:off x="4064400" y="6298490"/>
                <a:ext cx="4064400" cy="72000"/>
              </a:xfrm>
              <a:prstGeom prst="rect">
                <a:avLst/>
              </a:prstGeom>
              <a:solidFill>
                <a:srgbClr val="CB2C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FFCEECB-E3D7-1A4F-876C-DDBB49A0CA23}"/>
                  </a:ext>
                </a:extLst>
              </p:cNvPr>
              <p:cNvSpPr/>
              <p:nvPr/>
            </p:nvSpPr>
            <p:spPr>
              <a:xfrm>
                <a:off x="8127600" y="6298490"/>
                <a:ext cx="4064400" cy="72000"/>
              </a:xfrm>
              <a:prstGeom prst="rect">
                <a:avLst/>
              </a:prstGeom>
              <a:solidFill>
                <a:srgbClr val="FFAD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93431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72FA6-69E6-9847-A614-8E7A74563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F9395-E108-824E-A05D-45D415B3D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4492F0-9FE8-4C44-A2B7-5E5363B55B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E94E40-A64B-E942-9EB7-3A6FEDBAD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5BBE-79EF-8D48-B5E0-5DE7F291EA2F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1236EC-8A96-EB42-A629-4746AB688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66C3FD-339F-4641-9E6B-7FDF5180F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F3BB9-44FB-F84E-9676-A207BF0A1E0B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14EB6AA-D46C-9941-842A-763C5DEE7B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8882" y="151676"/>
            <a:ext cx="877836" cy="87783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AE06BA2-F610-6F4C-AE6C-347A97A25DC1}"/>
              </a:ext>
            </a:extLst>
          </p:cNvPr>
          <p:cNvGrpSpPr/>
          <p:nvPr userDrawn="1"/>
        </p:nvGrpSpPr>
        <p:grpSpPr>
          <a:xfrm>
            <a:off x="0" y="6344749"/>
            <a:ext cx="12192000" cy="513251"/>
            <a:chOff x="0" y="6344749"/>
            <a:chExt cx="12192000" cy="51325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5ECF6E7-93B3-2A4A-A381-B00B0E99A475}"/>
                </a:ext>
              </a:extLst>
            </p:cNvPr>
            <p:cNvSpPr/>
            <p:nvPr userDrawn="1"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rgbClr val="4541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944B752-E0A6-D244-9D15-ECAE5C319C15}"/>
                </a:ext>
              </a:extLst>
            </p:cNvPr>
            <p:cNvSpPr txBox="1"/>
            <p:nvPr userDrawn="1"/>
          </p:nvSpPr>
          <p:spPr>
            <a:xfrm>
              <a:off x="9896770" y="6490900"/>
              <a:ext cx="2149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www.regendagroup.co.uk</a:t>
              </a:r>
              <a:endParaRPr lang="en-GB" sz="120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D153DBC-1E2D-054E-AB67-27578640CFF7}"/>
                </a:ext>
              </a:extLst>
            </p:cNvPr>
            <p:cNvGrpSpPr/>
            <p:nvPr userDrawn="1"/>
          </p:nvGrpSpPr>
          <p:grpSpPr>
            <a:xfrm>
              <a:off x="0" y="6344749"/>
              <a:ext cx="12192000" cy="72000"/>
              <a:chOff x="0" y="6298490"/>
              <a:chExt cx="12192000" cy="7200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F28C023-207F-434F-B285-966D74D346C0}"/>
                  </a:ext>
                </a:extLst>
              </p:cNvPr>
              <p:cNvSpPr/>
              <p:nvPr/>
            </p:nvSpPr>
            <p:spPr>
              <a:xfrm>
                <a:off x="0" y="6298490"/>
                <a:ext cx="4064400" cy="72000"/>
              </a:xfrm>
              <a:prstGeom prst="rect">
                <a:avLst/>
              </a:prstGeom>
              <a:solidFill>
                <a:srgbClr val="0085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DB4D01D-FDD5-F248-9987-653B374B6F6E}"/>
                  </a:ext>
                </a:extLst>
              </p:cNvPr>
              <p:cNvSpPr/>
              <p:nvPr/>
            </p:nvSpPr>
            <p:spPr>
              <a:xfrm>
                <a:off x="4064400" y="6298490"/>
                <a:ext cx="4064400" cy="72000"/>
              </a:xfrm>
              <a:prstGeom prst="rect">
                <a:avLst/>
              </a:prstGeom>
              <a:solidFill>
                <a:srgbClr val="CB2C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E48455E-8530-334C-B18B-220B0C5D6E1A}"/>
                  </a:ext>
                </a:extLst>
              </p:cNvPr>
              <p:cNvSpPr/>
              <p:nvPr/>
            </p:nvSpPr>
            <p:spPr>
              <a:xfrm>
                <a:off x="8127600" y="6298490"/>
                <a:ext cx="4064400" cy="72000"/>
              </a:xfrm>
              <a:prstGeom prst="rect">
                <a:avLst/>
              </a:prstGeom>
              <a:solidFill>
                <a:srgbClr val="FFAD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05654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0344C-9E4E-974E-9314-90447AA14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C362F6-F969-AC42-AD87-D6F9AC837B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329881"/>
          </a:xfrm>
        </p:spPr>
        <p:txBody>
          <a:bodyPr anchor="ctr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068C85-3683-0144-86D7-298AF478AB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098289-3FFE-424E-9D9E-AA97CD40D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5BBE-79EF-8D48-B5E0-5DE7F291EA2F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0C370A-FF52-5443-BF29-28F74270C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2792B7-AAED-F643-B946-04CF86CB2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F3BB9-44FB-F84E-9676-A207BF0A1E0B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9590D5E-1F01-2E46-86B0-85C4ABBDDD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8882" y="151676"/>
            <a:ext cx="877836" cy="87783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BC5B368-9B0E-0A4C-8107-CC0C0DDA3CF1}"/>
              </a:ext>
            </a:extLst>
          </p:cNvPr>
          <p:cNvGrpSpPr/>
          <p:nvPr userDrawn="1"/>
        </p:nvGrpSpPr>
        <p:grpSpPr>
          <a:xfrm>
            <a:off x="0" y="6344749"/>
            <a:ext cx="12192000" cy="513251"/>
            <a:chOff x="0" y="6344749"/>
            <a:chExt cx="12192000" cy="51325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A6E31E2-6404-1B48-823E-0D61B5CAF62A}"/>
                </a:ext>
              </a:extLst>
            </p:cNvPr>
            <p:cNvSpPr/>
            <p:nvPr userDrawn="1"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rgbClr val="4541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CAAF8C8-821A-B147-952A-1DF3F2571CBF}"/>
                </a:ext>
              </a:extLst>
            </p:cNvPr>
            <p:cNvSpPr txBox="1"/>
            <p:nvPr userDrawn="1"/>
          </p:nvSpPr>
          <p:spPr>
            <a:xfrm>
              <a:off x="9896770" y="6490900"/>
              <a:ext cx="2149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www.regendagroup.co.uk</a:t>
              </a:r>
              <a:endParaRPr lang="en-GB" sz="120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7C9B48D-A284-1949-8CE1-1FB644E28899}"/>
                </a:ext>
              </a:extLst>
            </p:cNvPr>
            <p:cNvGrpSpPr/>
            <p:nvPr userDrawn="1"/>
          </p:nvGrpSpPr>
          <p:grpSpPr>
            <a:xfrm>
              <a:off x="0" y="6344749"/>
              <a:ext cx="12192000" cy="72000"/>
              <a:chOff x="0" y="6298490"/>
              <a:chExt cx="12192000" cy="72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CB627CD-146B-C646-ABA7-AE1CF6A218A6}"/>
                  </a:ext>
                </a:extLst>
              </p:cNvPr>
              <p:cNvSpPr/>
              <p:nvPr/>
            </p:nvSpPr>
            <p:spPr>
              <a:xfrm>
                <a:off x="0" y="6298490"/>
                <a:ext cx="4064400" cy="72000"/>
              </a:xfrm>
              <a:prstGeom prst="rect">
                <a:avLst/>
              </a:prstGeom>
              <a:solidFill>
                <a:srgbClr val="0085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7723222-6FC8-CC49-BE56-3B9E35D66F97}"/>
                  </a:ext>
                </a:extLst>
              </p:cNvPr>
              <p:cNvSpPr/>
              <p:nvPr/>
            </p:nvSpPr>
            <p:spPr>
              <a:xfrm>
                <a:off x="4064400" y="6298490"/>
                <a:ext cx="4064400" cy="72000"/>
              </a:xfrm>
              <a:prstGeom prst="rect">
                <a:avLst/>
              </a:prstGeom>
              <a:solidFill>
                <a:srgbClr val="CB2C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69D66B4-5BE8-794E-AB06-2B4498107471}"/>
                  </a:ext>
                </a:extLst>
              </p:cNvPr>
              <p:cNvSpPr/>
              <p:nvPr/>
            </p:nvSpPr>
            <p:spPr>
              <a:xfrm>
                <a:off x="8127600" y="6298490"/>
                <a:ext cx="4064400" cy="72000"/>
              </a:xfrm>
              <a:prstGeom prst="rect">
                <a:avLst/>
              </a:prstGeom>
              <a:solidFill>
                <a:srgbClr val="FFAD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8891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64DF1-383C-4786-9186-EA04DBEDD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D56EE-7E74-4D59-95E7-329287BA2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C0D906-ACA5-4E7A-BC98-4DCA6ACC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FBF7-EA12-4BEC-B506-C38316A1BB7F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62A9A-E1C0-4584-9B57-91FC403CD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00936-64C7-416F-BCE2-5ED03B9E5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6EC46-0C29-45F5-94F7-4E9EF9707A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822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29776-19E3-49A7-BB44-A5FCBD3B3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F5BE0-AC4D-4755-B9B6-6C5D006B7F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6EEA78-C08C-42F4-908A-5C5EF46E77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59B061-C6E2-4F87-B3AF-0656A22BB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FBF7-EA12-4BEC-B506-C38316A1BB7F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B167DB-3C18-4CE8-B11E-818B236E0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D13254-28F3-490D-8016-DD1C9B68C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6EC46-0C29-45F5-94F7-4E9EF9707A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875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723BB-989C-4909-BF5B-F59D37F14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315C1-AD97-4CE4-B935-36178F0A21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5A4492-C07C-4C4D-A424-DF40204EAC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3B67D1-F71F-4140-9916-9122C6A56E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83D30C-8F66-4B0B-A2A4-8F0E19CB65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44D02B-BFEA-47F5-8C5A-3164D5D0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FBF7-EA12-4BEC-B506-C38316A1BB7F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7A27B0-846B-4FC8-AD07-34A3EF168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0A40F4-3FF0-4927-88EF-995A61BAB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6EC46-0C29-45F5-94F7-4E9EF9707A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710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3E674-F139-4898-A1EC-65DB14DCD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73E88D-846C-49BA-84F0-C3B1337AF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FBF7-EA12-4BEC-B506-C38316A1BB7F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B2F1F-1471-4E0A-B1E1-BE383394C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278DB9-A5B4-4064-B32C-917FD62A1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6EC46-0C29-45F5-94F7-4E9EF9707A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6440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809CA-91EC-48C2-86A1-07FDBF02F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FBF7-EA12-4BEC-B506-C38316A1BB7F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4DA596-8079-4338-8056-D4B2E90BE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312585-77EC-4FB3-A096-3A72F212D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6EC46-0C29-45F5-94F7-4E9EF9707A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302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1965D-8122-4DDC-A5D4-71FFD4A9D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75D69-D606-478D-BB8D-189133049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915404-4C0B-4A02-84C9-68F3F849D0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D885B6-2FA0-4BED-A5BD-709AD200F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FBF7-EA12-4BEC-B506-C38316A1BB7F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1D80F-640C-4A46-8D99-172FA7A42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3EC1DB-7432-4944-814A-F590B14BE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6EC46-0C29-45F5-94F7-4E9EF9707A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6273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7130C-CB53-4CC0-9C1B-283B69C12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449C7E-A604-444A-8C7C-4733CE02BE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6B6900-95B4-4FD7-86C9-E7A029D8A8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50039D-F383-4F8D-8203-202CE73CB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FBF7-EA12-4BEC-B506-C38316A1BB7F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56A56E-29BF-41E5-82E4-649218399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EC0ABD-5CB0-42BD-A35B-5F16DAA78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6EC46-0C29-45F5-94F7-4E9EF9707A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9733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363FEF-FE7D-4FC7-BC2D-BED36A474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EDABF-6637-4BA4-96AC-D405C13AB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EFCFC-2097-4BBB-A8BC-ACC4E80B6C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5FBF7-EA12-4BEC-B506-C38316A1BB7F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B487A-3546-47AD-B48B-31E86DC444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DABE1-47FC-4233-A51D-9C040C4D73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6EC46-0C29-45F5-94F7-4E9EF9707A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363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55" r:id="rId7"/>
    <p:sldLayoutId id="2147483677" r:id="rId8"/>
    <p:sldLayoutId id="2147483678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747A5D-B701-A344-8706-F50F51AB7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2FB68A-D640-5543-BF04-ED3A20825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06033-8201-B349-A5E4-72D768B79E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D9C65BBE-79EF-8D48-B5E0-5DE7F291EA2F}" type="datetimeFigureOut">
              <a:rPr lang="en-GB" smtClean="0"/>
              <a:pPr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59011-1535-9B40-989D-9427382A63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FB8AC9-DD5C-C440-9EEF-5FE58D119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F3BB9-44FB-F84E-9676-A207BF0A1E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744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61" r:id="rId3"/>
    <p:sldLayoutId id="2147483662" r:id="rId4"/>
    <p:sldLayoutId id="2147483663" r:id="rId5"/>
    <p:sldLayoutId id="2147483664" r:id="rId6"/>
    <p:sldLayoutId id="2147483660" r:id="rId7"/>
    <p:sldLayoutId id="2147483665" r:id="rId8"/>
    <p:sldLayoutId id="2147483666" r:id="rId9"/>
    <p:sldLayoutId id="2147483667" r:id="rId10"/>
    <p:sldLayoutId id="2147483650" r:id="rId11"/>
    <p:sldLayoutId id="2147483651" r:id="rId12"/>
    <p:sldLayoutId id="2147483652" r:id="rId13"/>
    <p:sldLayoutId id="2147483669" r:id="rId14"/>
    <p:sldLayoutId id="2147483653" r:id="rId15"/>
    <p:sldLayoutId id="2147483654" r:id="rId16"/>
    <p:sldLayoutId id="2147483656" r:id="rId17"/>
    <p:sldLayoutId id="214748365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454142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454142"/>
          </a:solidFill>
          <a:latin typeface="Poppins" pitchFamily="2" charset="77"/>
          <a:ea typeface="+mn-ea"/>
          <a:cs typeface="Poppins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54142"/>
          </a:solidFill>
          <a:latin typeface="Poppins" pitchFamily="2" charset="77"/>
          <a:ea typeface="+mn-ea"/>
          <a:cs typeface="Poppins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54142"/>
          </a:solidFill>
          <a:latin typeface="Poppins" pitchFamily="2" charset="77"/>
          <a:ea typeface="+mn-ea"/>
          <a:cs typeface="Poppins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454142"/>
          </a:solidFill>
          <a:latin typeface="Poppins" pitchFamily="2" charset="77"/>
          <a:ea typeface="+mn-ea"/>
          <a:cs typeface="Poppins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454142"/>
          </a:solidFill>
          <a:latin typeface="Poppins" pitchFamily="2" charset="77"/>
          <a:ea typeface="+mn-ea"/>
          <a:cs typeface="Poppi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workforce@thelearningfoundry.co.uk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0.png"/><Relationship Id="rId5" Type="http://schemas.openxmlformats.org/officeDocument/2006/relationships/image" Target="../media/image31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25.png"/><Relationship Id="rId12" Type="http://schemas.openxmlformats.org/officeDocument/2006/relationships/image" Target="../media/image26.png"/><Relationship Id="rId17" Type="http://schemas.openxmlformats.org/officeDocument/2006/relationships/image" Target="../media/image21.png"/><Relationship Id="rId2" Type="http://schemas.openxmlformats.org/officeDocument/2006/relationships/image" Target="../media/image10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s02web.zoom.us/j/89541861077?pwd=Mk1iUU5rbGVmaERzN2k2V21OOHhRQT09" TargetMode="External"/><Relationship Id="rId11" Type="http://schemas.openxmlformats.org/officeDocument/2006/relationships/image" Target="../media/image23.png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image" Target="../media/image12.svg"/><Relationship Id="rId9" Type="http://schemas.openxmlformats.org/officeDocument/2006/relationships/image" Target="../media/image20.png"/><Relationship Id="rId1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qjSOc5a3NTs" TargetMode="External"/><Relationship Id="rId13" Type="http://schemas.openxmlformats.org/officeDocument/2006/relationships/hyperlink" Target="https://www.unitedutilities.com/apprenticeships" TargetMode="External"/><Relationship Id="rId18" Type="http://schemas.openxmlformats.org/officeDocument/2006/relationships/hyperlink" Target="https://thepayindex.com/signup-plan" TargetMode="External"/><Relationship Id="rId26" Type="http://schemas.openxmlformats.org/officeDocument/2006/relationships/image" Target="../media/image26.png"/><Relationship Id="rId3" Type="http://schemas.openxmlformats.org/officeDocument/2006/relationships/image" Target="../media/image11.png"/><Relationship Id="rId21" Type="http://schemas.openxmlformats.org/officeDocument/2006/relationships/image" Target="../media/image25.png"/><Relationship Id="rId7" Type="http://schemas.openxmlformats.org/officeDocument/2006/relationships/hyperlink" Target="https://www.thelearningfoundry.co.uk/moreyou" TargetMode="External"/><Relationship Id="rId12" Type="http://schemas.openxmlformats.org/officeDocument/2006/relationships/hyperlink" Target="https://sovini.co.uk/careers/" TargetMode="External"/><Relationship Id="rId17" Type="http://schemas.openxmlformats.org/officeDocument/2006/relationships/hyperlink" Target="https://eftgroup.co.uk/apprenticeships/" TargetMode="External"/><Relationship Id="rId25" Type="http://schemas.openxmlformats.org/officeDocument/2006/relationships/image" Target="../media/image23.png"/><Relationship Id="rId2" Type="http://schemas.openxmlformats.org/officeDocument/2006/relationships/image" Target="../media/image10.png"/><Relationship Id="rId16" Type="http://schemas.openxmlformats.org/officeDocument/2006/relationships/hyperlink" Target="https://www.jaguarlandrovercareers.com/content/Apprentices/?locale=en_GB" TargetMode="External"/><Relationship Id="rId20" Type="http://schemas.openxmlformats.org/officeDocument/2006/relationships/hyperlink" Target="https://thepayindex.com/liverpool/signup" TargetMode="External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rowthplatform.org/wp-content/uploads/2022/01/Options-Comparisons-Sheet.pdf" TargetMode="External"/><Relationship Id="rId11" Type="http://schemas.openxmlformats.org/officeDocument/2006/relationships/hyperlink" Target="https://www.regendagroup.co.uk/the-group/education-training-and-careers/" TargetMode="External"/><Relationship Id="rId24" Type="http://schemas.openxmlformats.org/officeDocument/2006/relationships/image" Target="../media/image16.png"/><Relationship Id="rId32" Type="http://schemas.openxmlformats.org/officeDocument/2006/relationships/image" Target="../media/image28.png"/><Relationship Id="rId5" Type="http://schemas.openxmlformats.org/officeDocument/2006/relationships/image" Target="../media/image13.png"/><Relationship Id="rId15" Type="http://schemas.openxmlformats.org/officeDocument/2006/relationships/hyperlink" Target="https://www.keepmoat.com/careers/apprenticeships" TargetMode="External"/><Relationship Id="rId23" Type="http://schemas.openxmlformats.org/officeDocument/2006/relationships/image" Target="../media/image20.png"/><Relationship Id="rId28" Type="http://schemas.openxmlformats.org/officeDocument/2006/relationships/image" Target="../media/image27.png"/><Relationship Id="rId10" Type="http://schemas.openxmlformats.org/officeDocument/2006/relationships/hyperlink" Target="https://www.youtube.com/watch?v=EHYJ68FUQlk" TargetMode="External"/><Relationship Id="rId19" Type="http://schemas.openxmlformats.org/officeDocument/2006/relationships/hyperlink" Target="https://thepayindex.com/schools" TargetMode="External"/><Relationship Id="rId31" Type="http://schemas.openxmlformats.org/officeDocument/2006/relationships/image" Target="../media/image21.png"/><Relationship Id="rId4" Type="http://schemas.openxmlformats.org/officeDocument/2006/relationships/image" Target="../media/image12.svg"/><Relationship Id="rId9" Type="http://schemas.openxmlformats.org/officeDocument/2006/relationships/hyperlink" Target="https://www.youtube.com/watch?v=2p4nWE1LuDQ" TargetMode="External"/><Relationship Id="rId14" Type="http://schemas.openxmlformats.org/officeDocument/2006/relationships/hyperlink" Target="https://www.alstom.com/careers" TargetMode="External"/><Relationship Id="rId22" Type="http://schemas.openxmlformats.org/officeDocument/2006/relationships/image" Target="../media/image19.png"/><Relationship Id="rId27" Type="http://schemas.openxmlformats.org/officeDocument/2006/relationships/image" Target="../media/image22.png"/><Relationship Id="rId30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1.jpe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5.jpg"/><Relationship Id="rId9" Type="http://schemas.openxmlformats.org/officeDocument/2006/relationships/image" Target="../media/image4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1.jpe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2.jpeg"/><Relationship Id="rId5" Type="http://schemas.openxmlformats.org/officeDocument/2006/relationships/image" Target="cid:image001.png@01D811FA.D6967370" TargetMode="Externa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E0D3C-9573-42C4-9D97-DB4631EEA2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76974" y="1332719"/>
            <a:ext cx="6943625" cy="2595818"/>
          </a:xfrm>
        </p:spPr>
        <p:txBody>
          <a:bodyPr>
            <a:normAutofit/>
          </a:bodyPr>
          <a:lstStyle/>
          <a:p>
            <a:r>
              <a:rPr lang="en-US" sz="2800" b="1" i="1" dirty="0">
                <a:solidFill>
                  <a:srgbClr val="33CCCC"/>
                </a:solidFill>
                <a:latin typeface="Comic Sans MS" panose="030F0702030302020204" pitchFamily="66" charset="0"/>
              </a:rPr>
              <a:t>National Apprenticeship Week 2022</a:t>
            </a:r>
            <a:br>
              <a:rPr lang="en-US" sz="2800" b="1" i="1" dirty="0">
                <a:solidFill>
                  <a:srgbClr val="33CCCC"/>
                </a:solidFill>
                <a:latin typeface="Comic Sans MS" panose="030F0702030302020204" pitchFamily="66" charset="0"/>
              </a:rPr>
            </a:br>
            <a:br>
              <a:rPr lang="en-US" sz="2800" b="1" i="1" dirty="0">
                <a:solidFill>
                  <a:srgbClr val="33CCCC"/>
                </a:solidFill>
                <a:latin typeface="Comic Sans MS" panose="030F0702030302020204" pitchFamily="66" charset="0"/>
              </a:rPr>
            </a:br>
            <a:r>
              <a:rPr lang="en-US" sz="2800" b="1" i="1" dirty="0">
                <a:solidFill>
                  <a:srgbClr val="33CCCC"/>
                </a:solidFill>
                <a:latin typeface="Comic Sans MS" panose="030F0702030302020204" pitchFamily="66" charset="0"/>
              </a:rPr>
              <a:t>Liverpool City Region </a:t>
            </a:r>
            <a:br>
              <a:rPr lang="en-US" sz="2800" b="1" i="1" dirty="0">
                <a:solidFill>
                  <a:srgbClr val="33CCCC"/>
                </a:solidFill>
                <a:latin typeface="Comic Sans MS" panose="030F0702030302020204" pitchFamily="66" charset="0"/>
              </a:rPr>
            </a:br>
            <a:r>
              <a:rPr lang="en-US" sz="2800" b="1" i="1" dirty="0">
                <a:solidFill>
                  <a:srgbClr val="33CCCC"/>
                </a:solidFill>
                <a:latin typeface="Comic Sans MS" panose="030F0702030302020204" pitchFamily="66" charset="0"/>
              </a:rPr>
              <a:t>Cornerstone Employers </a:t>
            </a:r>
            <a:br>
              <a:rPr lang="en-US" sz="2800" b="1" i="1" dirty="0">
                <a:solidFill>
                  <a:srgbClr val="33CCCC"/>
                </a:solidFill>
                <a:latin typeface="Comic Sans MS" panose="030F0702030302020204" pitchFamily="66" charset="0"/>
              </a:rPr>
            </a:br>
            <a:br>
              <a:rPr lang="en-US" sz="2800" b="1" i="1" dirty="0">
                <a:solidFill>
                  <a:srgbClr val="33CCCC"/>
                </a:solidFill>
                <a:latin typeface="Comic Sans MS" panose="030F0702030302020204" pitchFamily="66" charset="0"/>
              </a:rPr>
            </a:br>
            <a:endParaRPr lang="en-GB" sz="2800" b="1" i="1" dirty="0">
              <a:solidFill>
                <a:srgbClr val="33CC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EB0AEABB-F656-4A06-B30E-6068BCE0E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87" y="98557"/>
            <a:ext cx="1954844" cy="103491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2527893-0CB3-4B7C-BCC6-A40D90A1D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 flipH="1" flipV="1">
            <a:off x="78869" y="164783"/>
            <a:ext cx="709785" cy="6436042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FC2F6AAD-9051-467B-9831-95CCAEED70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6"/>
          <a:stretch/>
        </p:blipFill>
        <p:spPr>
          <a:xfrm>
            <a:off x="10593555" y="60880"/>
            <a:ext cx="1324001" cy="1230775"/>
          </a:xfrm>
          <a:prstGeom prst="rect">
            <a:avLst/>
          </a:prstGeom>
        </p:spPr>
      </p:pic>
      <p:pic>
        <p:nvPicPr>
          <p:cNvPr id="8" name="Picture 2" descr="Chat Stock Illustrations – 369,600 Chat Stock Illustrations, Vectors &amp;  Clipart - Dreamstime">
            <a:extLst>
              <a:ext uri="{FF2B5EF4-FFF2-40B4-BE49-F238E27FC236}">
                <a16:creationId xmlns:a16="http://schemas.microsoft.com/office/drawing/2014/main" id="{BE486C93-B490-4205-A85D-C85DA044B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9" t="14165" r="18839" b="28787"/>
          <a:stretch/>
        </p:blipFill>
        <p:spPr bwMode="auto">
          <a:xfrm>
            <a:off x="8403668" y="3404979"/>
            <a:ext cx="1078787" cy="98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F49A15-135B-40B3-AA5F-31CC86105B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19" y="371238"/>
            <a:ext cx="2018295" cy="5218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7142C4-70B6-401F-84C7-5DD1F3E057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2279" y="153905"/>
            <a:ext cx="1762329" cy="1191731"/>
          </a:xfrm>
          <a:prstGeom prst="rect">
            <a:avLst/>
          </a:prstGeom>
        </p:spPr>
      </p:pic>
      <p:pic>
        <p:nvPicPr>
          <p:cNvPr id="11" name="Picture 10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A538D984-59DF-4716-A42C-B30BD2314D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39" y="3843729"/>
            <a:ext cx="2160497" cy="8333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6882FC-2FAB-493E-844B-51BB0217E9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6747" y="1614282"/>
            <a:ext cx="1977376" cy="790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A0A4734D-C914-4719-BF65-DD982FD6B8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1200" y="2587938"/>
            <a:ext cx="1923229" cy="596201"/>
          </a:xfrm>
          <a:prstGeom prst="rect">
            <a:avLst/>
          </a:prstGeom>
        </p:spPr>
      </p:pic>
      <p:pic>
        <p:nvPicPr>
          <p:cNvPr id="15" name="Picture 14" descr="A picture containing arrow&#10;&#10;Description automatically generated">
            <a:extLst>
              <a:ext uri="{FF2B5EF4-FFF2-40B4-BE49-F238E27FC236}">
                <a16:creationId xmlns:a16="http://schemas.microsoft.com/office/drawing/2014/main" id="{50F09B5E-7904-46A5-80D2-63147A00BD7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20529" b="17025"/>
          <a:stretch/>
        </p:blipFill>
        <p:spPr>
          <a:xfrm>
            <a:off x="10480758" y="5240513"/>
            <a:ext cx="1301558" cy="8440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F4E62E-008C-4867-9581-4F3C8C233E4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3818" b="24193"/>
          <a:stretch/>
        </p:blipFill>
        <p:spPr>
          <a:xfrm>
            <a:off x="6008561" y="302001"/>
            <a:ext cx="2163635" cy="748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30CBFD-E101-4E4F-A274-0DF669D373D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33368" y="3355169"/>
            <a:ext cx="2077494" cy="1384996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BED66936-76AA-4B6B-BDA0-DAA55F3B4F0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22420" y="1819079"/>
            <a:ext cx="1375688" cy="1036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98E41EE-6F18-468A-9EA7-C7BB419AADE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5527" y="4867794"/>
            <a:ext cx="2314574" cy="1433512"/>
          </a:xfrm>
          <a:prstGeom prst="rect">
            <a:avLst/>
          </a:prstGeom>
        </p:spPr>
      </p:pic>
      <p:sp>
        <p:nvSpPr>
          <p:cNvPr id="19" name="Subtitle 6">
            <a:extLst>
              <a:ext uri="{FF2B5EF4-FFF2-40B4-BE49-F238E27FC236}">
                <a16:creationId xmlns:a16="http://schemas.microsoft.com/office/drawing/2014/main" id="{7F7B5DF2-985B-407A-983A-7339FCDBDC64}"/>
              </a:ext>
            </a:extLst>
          </p:cNvPr>
          <p:cNvSpPr txBox="1">
            <a:spLocks/>
          </p:cNvSpPr>
          <p:nvPr/>
        </p:nvSpPr>
        <p:spPr>
          <a:xfrm>
            <a:off x="3315065" y="3184139"/>
            <a:ext cx="6424294" cy="365228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ln w="0"/>
                <a:solidFill>
                  <a:srgbClr val="E735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Housekeeping</a:t>
            </a:r>
            <a:br>
              <a:rPr lang="en-US" sz="4400" dirty="0">
                <a:ln w="0"/>
                <a:solidFill>
                  <a:srgbClr val="E735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en-US" sz="2000" dirty="0">
                <a:ln w="0"/>
                <a:solidFill>
                  <a:srgbClr val="E735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2800" dirty="0">
                <a:ln w="0"/>
                <a:solidFill>
                  <a:srgbClr val="E735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Cameras and mics off </a:t>
            </a:r>
          </a:p>
          <a:p>
            <a:r>
              <a:rPr lang="en-US" sz="2800" dirty="0">
                <a:ln w="0"/>
                <a:solidFill>
                  <a:srgbClr val="E735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Ask questions via the chat box </a:t>
            </a:r>
          </a:p>
          <a:p>
            <a:r>
              <a:rPr lang="en-US" sz="2800" dirty="0">
                <a:ln w="0"/>
                <a:solidFill>
                  <a:srgbClr val="E735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Ask as many questions as you’d like!</a:t>
            </a:r>
          </a:p>
          <a:p>
            <a:br>
              <a:rPr lang="en-US" dirty="0">
                <a:ln w="0"/>
                <a:solidFill>
                  <a:srgbClr val="E735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2000" dirty="0">
                <a:ln w="0"/>
                <a:solidFill>
                  <a:srgbClr val="E735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Twitter</a:t>
            </a:r>
            <a:r>
              <a:rPr lang="en-US" dirty="0">
                <a:ln w="0"/>
                <a:solidFill>
                  <a:srgbClr val="E735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@LCRCareersEnt</a:t>
            </a:r>
          </a:p>
          <a:p>
            <a:r>
              <a:rPr lang="en-US" dirty="0">
                <a:ln w="0"/>
                <a:solidFill>
                  <a:srgbClr val="E735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E735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TikTok</a:t>
            </a:r>
            <a:r>
              <a:rPr lang="en-US" dirty="0">
                <a:ln w="0"/>
                <a:solidFill>
                  <a:srgbClr val="E735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dirty="0" err="1">
                <a:ln w="0"/>
                <a:solidFill>
                  <a:srgbClr val="E735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lcr_careers_hub</a:t>
            </a:r>
            <a:endParaRPr lang="en-US" dirty="0">
              <a:ln w="0"/>
              <a:solidFill>
                <a:srgbClr val="E735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6149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BF721-AB44-4484-A7CB-7B6F79A59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Love the sound of a career in Housing?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EAF52-25F8-4EE7-9CFF-35786765E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1980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>
                <a:latin typeface="Poppins"/>
                <a:cs typeface="Poppins"/>
              </a:rPr>
              <a:t>Speak to The Learning Foundry.</a:t>
            </a:r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>
                <a:latin typeface="Poppins"/>
                <a:cs typeface="Poppins"/>
              </a:rPr>
              <a:t>The Learning Foundry are part of the Regenda Group and can provide information, advice and guidance on apprenticeships and more.</a:t>
            </a:r>
          </a:p>
          <a:p>
            <a:endParaRPr lang="en-GB" dirty="0">
              <a:latin typeface="Poppins"/>
              <a:cs typeface="Poppins"/>
            </a:endParaRPr>
          </a:p>
          <a:p>
            <a:pPr marL="0" indent="0">
              <a:buNone/>
            </a:pPr>
            <a:r>
              <a:rPr lang="en-GB" dirty="0">
                <a:latin typeface="Poppins"/>
                <a:cs typeface="Poppins"/>
              </a:rPr>
              <a:t>Their email address is </a:t>
            </a:r>
            <a:r>
              <a:rPr lang="en-GB" dirty="0">
                <a:latin typeface="Poppins"/>
                <a:cs typeface="Poppins"/>
                <a:hlinkClick r:id="rId3"/>
              </a:rPr>
              <a:t>workforce@thelearningfoundry.co.uk</a:t>
            </a:r>
            <a:r>
              <a:rPr lang="en-GB" dirty="0">
                <a:latin typeface="Poppins"/>
                <a:cs typeface="Poppins"/>
              </a:rPr>
              <a:t> or call the team on 0300 123 8088.</a:t>
            </a:r>
          </a:p>
        </p:txBody>
      </p:sp>
      <p:pic>
        <p:nvPicPr>
          <p:cNvPr id="5" name="Picture 5" descr="Logo&#10;&#10;Description automatically generated">
            <a:extLst>
              <a:ext uri="{FF2B5EF4-FFF2-40B4-BE49-F238E27FC236}">
                <a16:creationId xmlns:a16="http://schemas.microsoft.com/office/drawing/2014/main" id="{44671E68-2968-4C45-B952-7B74809DE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9743" y="1024003"/>
            <a:ext cx="2743200" cy="2743200"/>
          </a:xfrm>
          <a:prstGeom prst="rect">
            <a:avLst/>
          </a:prstGeom>
        </p:spPr>
      </p:pic>
      <p:pic>
        <p:nvPicPr>
          <p:cNvPr id="6" name="Picture 6" descr="A picture containing text, indoor, ceiling, chair&#10;&#10;Description automatically generated">
            <a:extLst>
              <a:ext uri="{FF2B5EF4-FFF2-40B4-BE49-F238E27FC236}">
                <a16:creationId xmlns:a16="http://schemas.microsoft.com/office/drawing/2014/main" id="{3FDA6266-FBB0-47C0-A584-F84E423DF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6508" y="3193093"/>
            <a:ext cx="3682652" cy="245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082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A76AB-5A0A-4D7D-8D74-EDBD9BCCA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Questions?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43488A97-C3CD-4F68-8DA5-17A1C7E161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3" name="Content Placeholder 1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830F7B0-D4E7-48AF-B173-3E3E120DF6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2915" y="992401"/>
            <a:ext cx="5100553" cy="2295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group of people standing together&#10;&#10;Description automatically generated with medium confidence">
            <a:extLst>
              <a:ext uri="{FF2B5EF4-FFF2-40B4-BE49-F238E27FC236}">
                <a16:creationId xmlns:a16="http://schemas.microsoft.com/office/drawing/2014/main" id="{2DA8D7B0-F44C-4694-9AE7-1C335825AA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847" y="1396634"/>
            <a:ext cx="3276825" cy="2184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15DFF6-8291-4633-956F-D3E8DC4ACD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259" y="3781179"/>
            <a:ext cx="3277149" cy="2184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The Sovini Group | LinkedIn">
            <a:extLst>
              <a:ext uri="{FF2B5EF4-FFF2-40B4-BE49-F238E27FC236}">
                <a16:creationId xmlns:a16="http://schemas.microsoft.com/office/drawing/2014/main" id="{3EA8ABF3-FB1E-4EFC-9A4F-4A5E99FF8C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77" b="29547"/>
          <a:stretch/>
        </p:blipFill>
        <p:spPr bwMode="auto">
          <a:xfrm>
            <a:off x="9931319" y="5304172"/>
            <a:ext cx="2044298" cy="84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8D4021-8D78-4AF7-891B-877A05A418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8395" y="4055256"/>
            <a:ext cx="3186773" cy="2096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5889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EB0AEABB-F656-4A06-B30E-6068BCE0E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45" y="30383"/>
            <a:ext cx="1855571" cy="98236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2527893-0CB3-4B7C-BCC6-A40D90A1D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 flipH="1" flipV="1">
            <a:off x="78869" y="164783"/>
            <a:ext cx="709785" cy="6436042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FC2F6AAD-9051-467B-9831-95CCAEED70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4" b="6826"/>
          <a:stretch/>
        </p:blipFill>
        <p:spPr>
          <a:xfrm>
            <a:off x="10715946" y="1"/>
            <a:ext cx="1211135" cy="1024303"/>
          </a:xfrm>
          <a:prstGeom prst="rect">
            <a:avLst/>
          </a:prstGeom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6203BA18-C72A-4FF8-B2F8-F95E5935EB1E}"/>
              </a:ext>
            </a:extLst>
          </p:cNvPr>
          <p:cNvGraphicFramePr>
            <a:graphicFrameLocks noGrp="1"/>
          </p:cNvGraphicFramePr>
          <p:nvPr/>
        </p:nvGraphicFramePr>
        <p:xfrm>
          <a:off x="865934" y="955226"/>
          <a:ext cx="11144928" cy="58272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14976">
                  <a:extLst>
                    <a:ext uri="{9D8B030D-6E8A-4147-A177-3AD203B41FA5}">
                      <a16:colId xmlns:a16="http://schemas.microsoft.com/office/drawing/2014/main" val="1559262771"/>
                    </a:ext>
                  </a:extLst>
                </a:gridCol>
                <a:gridCol w="3714976">
                  <a:extLst>
                    <a:ext uri="{9D8B030D-6E8A-4147-A177-3AD203B41FA5}">
                      <a16:colId xmlns:a16="http://schemas.microsoft.com/office/drawing/2014/main" val="2059469809"/>
                    </a:ext>
                  </a:extLst>
                </a:gridCol>
                <a:gridCol w="3714976">
                  <a:extLst>
                    <a:ext uri="{9D8B030D-6E8A-4147-A177-3AD203B41FA5}">
                      <a16:colId xmlns:a16="http://schemas.microsoft.com/office/drawing/2014/main" val="2740450857"/>
                    </a:ext>
                  </a:extLst>
                </a:gridCol>
              </a:tblGrid>
              <a:tr h="27487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400" b="1" u="sng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u="sng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Monday 7</a:t>
                      </a:r>
                      <a:r>
                        <a:rPr lang="en-GB" sz="1600" b="1" u="sng" baseline="30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GB" sz="1600" b="1" u="sng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February @ 10am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u="sng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ASK - What is an apprenticeship</a:t>
                      </a:r>
                      <a:r>
                        <a:rPr lang="en-GB" sz="1600" b="1" u="sng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DE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u="sng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u="sng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Tuesday 8</a:t>
                      </a:r>
                      <a:r>
                        <a:rPr lang="en-GB" sz="1600" b="1" u="sng" baseline="30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GB" sz="1600" b="1" u="sng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February @10am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b="1" i="0" u="sng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Housing Sector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600" b="1" u="sng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u="sng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Wednesday 9</a:t>
                      </a:r>
                      <a:r>
                        <a:rPr lang="en-GB" sz="1600" b="1" u="sng" baseline="30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GB" sz="1600" b="1" u="sng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February @ 10am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i="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Engineering/ Rail Sector</a:t>
                      </a:r>
                      <a:endParaRPr lang="en-GB" sz="1400" i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D6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115014"/>
                  </a:ext>
                </a:extLst>
              </a:tr>
              <a:tr h="2942503">
                <a:tc>
                  <a:txBody>
                    <a:bodyPr/>
                    <a:lstStyle/>
                    <a:p>
                      <a:pPr algn="ctr"/>
                      <a:endParaRPr lang="en-GB" sz="1400" b="1" u="sng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600" b="1" u="sng" dirty="0">
                          <a:effectLst/>
                          <a:latin typeface="+mn-lt"/>
                        </a:rPr>
                        <a:t>Thursday 10</a:t>
                      </a:r>
                      <a:r>
                        <a:rPr lang="en-GB" sz="1600" b="1" u="sng" baseline="30000" dirty="0">
                          <a:effectLst/>
                          <a:latin typeface="+mn-lt"/>
                        </a:rPr>
                        <a:t>th</a:t>
                      </a:r>
                      <a:r>
                        <a:rPr lang="en-GB" sz="1600" b="1" u="sng" dirty="0">
                          <a:effectLst/>
                          <a:latin typeface="+mn-lt"/>
                        </a:rPr>
                        <a:t> February @ 10am</a:t>
                      </a:r>
                    </a:p>
                    <a:p>
                      <a:pPr algn="ctr" defTabSz="0">
                        <a:lnSpc>
                          <a:spcPct val="150000"/>
                        </a:lnSpc>
                      </a:pPr>
                      <a:r>
                        <a:rPr lang="en-GB" sz="1600" b="1" u="sng" dirty="0">
                          <a:effectLst/>
                          <a:latin typeface="+mn-lt"/>
                        </a:rPr>
                        <a:t>Green Skills</a:t>
                      </a:r>
                    </a:p>
                    <a:p>
                      <a:endParaRPr lang="en-GB" sz="14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u="sng" dirty="0">
                        <a:effectLst/>
                        <a:latin typeface="+mn-lt"/>
                      </a:endParaRPr>
                    </a:p>
                    <a:p>
                      <a:pPr algn="ctr" defTabSz="0">
                        <a:lnSpc>
                          <a:spcPct val="150000"/>
                        </a:lnSpc>
                      </a:pPr>
                      <a:r>
                        <a:rPr lang="en-GB" sz="1600" b="1" u="sng" dirty="0">
                          <a:effectLst/>
                          <a:latin typeface="+mn-lt"/>
                        </a:rPr>
                        <a:t>Friday 11</a:t>
                      </a:r>
                      <a:r>
                        <a:rPr lang="en-GB" sz="1600" b="1" u="sng" baseline="30000" dirty="0">
                          <a:effectLst/>
                          <a:latin typeface="+mn-lt"/>
                        </a:rPr>
                        <a:t>th</a:t>
                      </a:r>
                      <a:r>
                        <a:rPr lang="en-GB" sz="1600" b="1" u="sng" dirty="0">
                          <a:effectLst/>
                          <a:latin typeface="+mn-lt"/>
                        </a:rPr>
                        <a:t> February @10am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</a:pPr>
                      <a:endParaRPr lang="en-GB" sz="1600" b="1" i="0" u="sng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GB" sz="1400" b="1" i="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Construction/ STEM Sector – Including Women into engineering construction </a:t>
                      </a:r>
                    </a:p>
                    <a:p>
                      <a:pPr algn="ctr"/>
                      <a:endParaRPr lang="en-GB" sz="1400" i="1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u="sng" dirty="0">
                          <a:effectLst/>
                          <a:latin typeface="+mn-lt"/>
                        </a:rPr>
                        <a:t>Times: </a:t>
                      </a:r>
                    </a:p>
                    <a:p>
                      <a:r>
                        <a:rPr lang="en-GB" sz="1200" dirty="0">
                          <a:effectLst/>
                          <a:latin typeface="+mn-lt"/>
                        </a:rPr>
                        <a:t>All sessions are between 45 mins to 60 mins: 10:00am-11:00am.  Join the session at any time - we appreciate that lesson times vary.  </a:t>
                      </a:r>
                    </a:p>
                    <a:p>
                      <a:endParaRPr lang="en-GB" sz="1200" dirty="0">
                        <a:effectLst/>
                        <a:latin typeface="+mn-lt"/>
                      </a:endParaRPr>
                    </a:p>
                    <a:p>
                      <a:r>
                        <a:rPr lang="en-GB" sz="1200" b="1" u="sng" dirty="0">
                          <a:effectLst/>
                          <a:latin typeface="+mn-lt"/>
                        </a:rPr>
                        <a:t>Teacher notes:</a:t>
                      </a:r>
                    </a:p>
                    <a:p>
                      <a:r>
                        <a:rPr lang="en-GB" sz="1200" dirty="0">
                          <a:effectLst/>
                          <a:latin typeface="+mn-lt"/>
                        </a:rPr>
                        <a:t>Although this is focused on Years 11 and 13, all year groups are welcome to join us and listen to apprentices from Liverpool City Region share their experiences. </a:t>
                      </a:r>
                    </a:p>
                    <a:p>
                      <a:endParaRPr lang="en-GB" sz="1200" dirty="0">
                        <a:effectLst/>
                        <a:latin typeface="+mn-lt"/>
                      </a:endParaRPr>
                    </a:p>
                    <a:p>
                      <a:r>
                        <a:rPr lang="en-GB" sz="1600" b="1" u="sng" dirty="0">
                          <a:effectLst/>
                          <a:latin typeface="+mn-lt"/>
                        </a:rPr>
                        <a:t>Click this </a:t>
                      </a:r>
                      <a:r>
                        <a:rPr lang="en-GB" sz="1600" b="1" u="sng" dirty="0">
                          <a:effectLst/>
                          <a:latin typeface="+mn-lt"/>
                          <a:hlinkClick r:id="rId6"/>
                        </a:rPr>
                        <a:t>Zoom link </a:t>
                      </a:r>
                      <a:r>
                        <a:rPr lang="en-GB" sz="1600" b="1" u="sng" dirty="0">
                          <a:effectLst/>
                          <a:latin typeface="+mn-lt"/>
                        </a:rPr>
                        <a:t>to join all sessions</a:t>
                      </a:r>
                      <a:endParaRPr lang="en-GB" sz="1600" dirty="0">
                        <a:effectLst/>
                        <a:latin typeface="+mn-lt"/>
                      </a:endParaRPr>
                    </a:p>
                    <a:p>
                      <a:endParaRPr lang="en-GB" sz="1200" b="1" u="sng" dirty="0">
                        <a:effectLst/>
                        <a:latin typeface="+mn-lt"/>
                      </a:endParaRPr>
                    </a:p>
                    <a:p>
                      <a:r>
                        <a:rPr lang="en-US" sz="1200" b="1" u="sng" dirty="0">
                          <a:effectLst/>
                          <a:latin typeface="+mn-lt"/>
                        </a:rPr>
                        <a:t>Meeting</a:t>
                      </a:r>
                      <a:r>
                        <a:rPr lang="en-US" sz="1200" b="1" dirty="0">
                          <a:effectLst/>
                          <a:latin typeface="+mn-lt"/>
                        </a:rPr>
                        <a:t> ID: 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895 4186 1077 </a:t>
                      </a:r>
                    </a:p>
                    <a:p>
                      <a:endParaRPr lang="en-US" sz="1200" dirty="0">
                        <a:effectLst/>
                        <a:latin typeface="+mn-lt"/>
                      </a:endParaRPr>
                    </a:p>
                    <a:p>
                      <a:r>
                        <a:rPr lang="en-US" sz="1200" b="1" u="sng" dirty="0">
                          <a:effectLst/>
                          <a:latin typeface="+mn-lt"/>
                        </a:rPr>
                        <a:t>Passcode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: 473082 </a:t>
                      </a:r>
                    </a:p>
                    <a:p>
                      <a:endParaRPr lang="en-GB" sz="12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F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135395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3803637-5A4B-4192-88C2-B944149B7F8C}"/>
              </a:ext>
            </a:extLst>
          </p:cNvPr>
          <p:cNvSpPr txBox="1"/>
          <p:nvPr/>
        </p:nvSpPr>
        <p:spPr>
          <a:xfrm>
            <a:off x="2373179" y="99328"/>
            <a:ext cx="78804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>
                <a:solidFill>
                  <a:srgbClr val="00A8A8"/>
                </a:solidFill>
              </a:rPr>
              <a:t>National Apprenticeship Week 2022</a:t>
            </a:r>
          </a:p>
          <a:p>
            <a:pPr algn="ctr"/>
            <a:r>
              <a:rPr lang="en-GB" sz="2400" b="1" u="sng" dirty="0">
                <a:solidFill>
                  <a:srgbClr val="00A8A8"/>
                </a:solidFill>
              </a:rPr>
              <a:t>7</a:t>
            </a:r>
            <a:r>
              <a:rPr lang="en-GB" sz="2400" b="1" u="sng" baseline="30000" dirty="0">
                <a:solidFill>
                  <a:srgbClr val="00A8A8"/>
                </a:solidFill>
              </a:rPr>
              <a:t>th</a:t>
            </a:r>
            <a:r>
              <a:rPr lang="en-GB" sz="2400" b="1" u="sng" dirty="0">
                <a:solidFill>
                  <a:srgbClr val="00A8A8"/>
                </a:solidFill>
              </a:rPr>
              <a:t> – 11</a:t>
            </a:r>
            <a:r>
              <a:rPr lang="en-GB" sz="2400" b="1" u="sng" baseline="30000" dirty="0">
                <a:solidFill>
                  <a:srgbClr val="00A8A8"/>
                </a:solidFill>
              </a:rPr>
              <a:t>th</a:t>
            </a:r>
            <a:r>
              <a:rPr lang="en-GB" sz="2400" b="1" u="sng" dirty="0">
                <a:solidFill>
                  <a:srgbClr val="00A8A8"/>
                </a:solidFill>
              </a:rPr>
              <a:t> February with Cornerstone Employers</a:t>
            </a:r>
            <a:endParaRPr lang="en-GB" sz="2400" u="sng" dirty="0">
              <a:solidFill>
                <a:srgbClr val="00A8A8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B521815-530B-43FA-8256-D698E36DF5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2074" y="5948580"/>
            <a:ext cx="1799052" cy="467428"/>
          </a:xfrm>
          <a:prstGeom prst="rect">
            <a:avLst/>
          </a:prstGeom>
        </p:spPr>
      </p:pic>
      <p:pic>
        <p:nvPicPr>
          <p:cNvPr id="22" name="Picture 21" descr="Shape&#10;&#10;Description automatically generated with medium confidence">
            <a:extLst>
              <a:ext uri="{FF2B5EF4-FFF2-40B4-BE49-F238E27FC236}">
                <a16:creationId xmlns:a16="http://schemas.microsoft.com/office/drawing/2014/main" id="{43B24A8F-9136-4727-AE31-8A279E7AD8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4555" y="3009102"/>
            <a:ext cx="1923229" cy="596201"/>
          </a:xfrm>
          <a:prstGeom prst="rect">
            <a:avLst/>
          </a:prstGeom>
        </p:spPr>
      </p:pic>
      <p:pic>
        <p:nvPicPr>
          <p:cNvPr id="32" name="Picture 31" descr="A picture containing arrow&#10;&#10;Description automatically generated">
            <a:extLst>
              <a:ext uri="{FF2B5EF4-FFF2-40B4-BE49-F238E27FC236}">
                <a16:creationId xmlns:a16="http://schemas.microsoft.com/office/drawing/2014/main" id="{363309FA-77DC-4DB5-84EF-EAE60F4659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0529" b="17025"/>
          <a:stretch/>
        </p:blipFill>
        <p:spPr>
          <a:xfrm>
            <a:off x="6809150" y="2361048"/>
            <a:ext cx="1301558" cy="8440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12275DD-D833-4160-AEC5-CBEC82AC7A3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2952"/>
          <a:stretch/>
        </p:blipFill>
        <p:spPr>
          <a:xfrm>
            <a:off x="5768916" y="5392099"/>
            <a:ext cx="1305467" cy="1014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" name="Picture 57" descr="Logo&#10;&#10;Description automatically generated">
            <a:extLst>
              <a:ext uri="{FF2B5EF4-FFF2-40B4-BE49-F238E27FC236}">
                <a16:creationId xmlns:a16="http://schemas.microsoft.com/office/drawing/2014/main" id="{F385667A-699B-420F-825E-F94706F907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84985" y="5481269"/>
            <a:ext cx="1119094" cy="843009"/>
          </a:xfrm>
          <a:prstGeom prst="rect">
            <a:avLst/>
          </a:prstGeom>
        </p:spPr>
      </p:pic>
      <p:pic>
        <p:nvPicPr>
          <p:cNvPr id="60" name="Picture 59" descr="Logo&#10;&#10;Description automatically generated">
            <a:extLst>
              <a:ext uri="{FF2B5EF4-FFF2-40B4-BE49-F238E27FC236}">
                <a16:creationId xmlns:a16="http://schemas.microsoft.com/office/drawing/2014/main" id="{26B5B8D6-77B2-4B8E-A5AA-CE1712A067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52319" y="2514014"/>
            <a:ext cx="1982051" cy="132136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6DA9668-3442-47F3-8341-2657AACF9A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19762" y="5509810"/>
            <a:ext cx="1359297" cy="90619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3375F4E-B2C4-49BC-B6D9-8CD9A4A228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15809" y="4549262"/>
            <a:ext cx="2077494" cy="1384996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77113C2-B7DB-492B-B4D2-89B39D09A8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7954" y="2697452"/>
            <a:ext cx="1452095" cy="9040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DF6D198-100D-470D-85E7-9BC8C12F2AC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97190" y="2057440"/>
            <a:ext cx="1977376" cy="790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13266E16-FBE1-41E7-8DFF-D2FE3327021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833" y="2438560"/>
            <a:ext cx="1908363" cy="7361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313722-F70A-4919-8658-AA0D87FACD71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23818" b="24193"/>
          <a:stretch/>
        </p:blipFill>
        <p:spPr>
          <a:xfrm>
            <a:off x="9081657" y="2029587"/>
            <a:ext cx="2163635" cy="748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2908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EB0AEABB-F656-4A06-B30E-6068BCE0E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45" y="30383"/>
            <a:ext cx="1855571" cy="98236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2527893-0CB3-4B7C-BCC6-A40D90A1D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 flipH="1" flipV="1">
            <a:off x="78869" y="164783"/>
            <a:ext cx="709785" cy="6436042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FC2F6AAD-9051-467B-9831-95CCAEED70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4" b="6826"/>
          <a:stretch/>
        </p:blipFill>
        <p:spPr>
          <a:xfrm>
            <a:off x="10715946" y="1"/>
            <a:ext cx="1211135" cy="1024303"/>
          </a:xfrm>
          <a:prstGeom prst="rect">
            <a:avLst/>
          </a:prstGeom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6203BA18-C72A-4FF8-B2F8-F95E5935EB1E}"/>
              </a:ext>
            </a:extLst>
          </p:cNvPr>
          <p:cNvGraphicFramePr>
            <a:graphicFrameLocks noGrp="1"/>
          </p:cNvGraphicFramePr>
          <p:nvPr/>
        </p:nvGraphicFramePr>
        <p:xfrm>
          <a:off x="865934" y="955226"/>
          <a:ext cx="11144928" cy="56912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14976">
                  <a:extLst>
                    <a:ext uri="{9D8B030D-6E8A-4147-A177-3AD203B41FA5}">
                      <a16:colId xmlns:a16="http://schemas.microsoft.com/office/drawing/2014/main" val="1559262771"/>
                    </a:ext>
                  </a:extLst>
                </a:gridCol>
                <a:gridCol w="3714976">
                  <a:extLst>
                    <a:ext uri="{9D8B030D-6E8A-4147-A177-3AD203B41FA5}">
                      <a16:colId xmlns:a16="http://schemas.microsoft.com/office/drawing/2014/main" val="2059469809"/>
                    </a:ext>
                  </a:extLst>
                </a:gridCol>
                <a:gridCol w="3714976">
                  <a:extLst>
                    <a:ext uri="{9D8B030D-6E8A-4147-A177-3AD203B41FA5}">
                      <a16:colId xmlns:a16="http://schemas.microsoft.com/office/drawing/2014/main" val="2740450857"/>
                    </a:ext>
                  </a:extLst>
                </a:gridCol>
              </a:tblGrid>
              <a:tr h="2748731">
                <a:tc>
                  <a:txBody>
                    <a:bodyPr/>
                    <a:lstStyle/>
                    <a:p>
                      <a:pPr algn="ctr">
                        <a:lnSpc>
                          <a:spcPct val="0"/>
                        </a:lnSpc>
                        <a:spcAft>
                          <a:spcPts val="80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hlinkClick r:id="rId6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6"/>
                        </a:rPr>
                        <a:t>What’s the difference between T Levels, Traineeships and Apprenticeships? - Click here</a:t>
                      </a:r>
                      <a:endParaRPr lang="en-US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7"/>
                        </a:rPr>
                        <a:t>The Learning Foundry - Click here</a:t>
                      </a:r>
                      <a:r>
                        <a:rPr lang="en-US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b="1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8"/>
                        </a:rPr>
                        <a:t>Jamie-Leigh’s journey from school to trainee to apprentice - Click here</a:t>
                      </a:r>
                      <a:r>
                        <a:rPr lang="en-GB" sz="900" b="1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b="1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9"/>
                        </a:rPr>
                        <a:t>Rory’s story as a trainee - Click here</a:t>
                      </a:r>
                      <a:endParaRPr lang="en-US" sz="900" b="1" i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b="1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10"/>
                        </a:rPr>
                        <a:t>We Are The Learning Foundry: not like school or college - Click here</a:t>
                      </a:r>
                      <a:r>
                        <a:rPr lang="en-GB" sz="900" b="1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DE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u="sng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>
                          <a:hlinkClick r:id="rId11"/>
                        </a:rPr>
                        <a:t>The </a:t>
                      </a:r>
                      <a:r>
                        <a:rPr lang="en-US" sz="1400" b="1" dirty="0" err="1">
                          <a:hlinkClick r:id="rId11"/>
                        </a:rPr>
                        <a:t>Regenda</a:t>
                      </a:r>
                      <a:r>
                        <a:rPr lang="en-US" sz="1400" b="1" dirty="0">
                          <a:hlinkClick r:id="rId11"/>
                        </a:rPr>
                        <a:t> Group - Education, Training and Careers - Click here</a:t>
                      </a:r>
                      <a:r>
                        <a:rPr lang="en-US" sz="1400" b="1" dirty="0"/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12"/>
                        </a:rPr>
                        <a:t>The </a:t>
                      </a:r>
                      <a:r>
                        <a:rPr lang="en-US" sz="1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12"/>
                        </a:rPr>
                        <a:t>Sovini</a:t>
                      </a:r>
                      <a:r>
                        <a:rPr lang="en-US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12"/>
                        </a:rPr>
                        <a:t> Group Careers - Click here</a:t>
                      </a:r>
                      <a:r>
                        <a:rPr lang="en-GB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400" b="1" u="sng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3"/>
                        </a:rPr>
                        <a:t>United Utilities Apprenticeships - Click here</a:t>
                      </a:r>
                      <a:r>
                        <a:rPr lang="en-GB" sz="1400" b="1" i="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>
                        <a:lnSpc>
                          <a:spcPct val="0"/>
                        </a:lnSpc>
                        <a:spcAft>
                          <a:spcPts val="800"/>
                        </a:spcAft>
                      </a:pPr>
                      <a:endParaRPr lang="en-GB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hlinkClick r:id="rId1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hlinkClick r:id="rId1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14"/>
                        </a:rPr>
                        <a:t>Alstom Careers - Click here</a:t>
                      </a:r>
                      <a:r>
                        <a:rPr lang="en-GB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D6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115014"/>
                  </a:ext>
                </a:extLst>
              </a:tr>
              <a:tr h="2942503">
                <a:tc>
                  <a:txBody>
                    <a:bodyPr/>
                    <a:lstStyle/>
                    <a:p>
                      <a:pPr algn="ctr"/>
                      <a:endParaRPr lang="en-GB" sz="1400" b="1" u="sng" dirty="0"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i="0" u="sng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hlinkClick r:id="rId13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i="0" u="sng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hlinkClick r:id="rId13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3"/>
                        </a:rPr>
                        <a:t>United Utilities Apprenticeships - Click here</a:t>
                      </a:r>
                      <a:r>
                        <a:rPr lang="en-GB" sz="1400" b="1" i="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i="0" u="sng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i="0" u="sng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400" b="1" dirty="0">
                          <a:effectLst/>
                          <a:latin typeface="+mn-lt"/>
                          <a:hlinkClick r:id="rId15"/>
                        </a:rPr>
                        <a:t>Keepmoat Homes Apprenticeships - Click here</a:t>
                      </a:r>
                      <a:r>
                        <a:rPr lang="en-GB" sz="1400" b="1" dirty="0">
                          <a:effectLst/>
                          <a:latin typeface="+mn-lt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endParaRPr lang="en-US" sz="1600" b="1" i="0" u="sng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US" sz="1400" b="1" i="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6"/>
                        </a:rPr>
                        <a:t>Jaguar Land Rover Careers Apprentices - Click Here</a:t>
                      </a:r>
                      <a:endParaRPr lang="en-US" sz="1400" b="1" i="0" u="sng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</a:pPr>
                      <a:endParaRPr lang="en-GB" sz="1400" b="1" i="0" u="sng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US" sz="1400" b="1" i="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7"/>
                        </a:rPr>
                        <a:t>EFT Group Ltd Apprenticeships - Click here</a:t>
                      </a:r>
                      <a:endParaRPr lang="en-US" sz="1400" b="1" i="0" u="sng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</a:pPr>
                      <a:endParaRPr lang="en-US" sz="1400" b="1" i="0" u="sng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US" sz="1400" b="1" i="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3"/>
                        </a:rPr>
                        <a:t>United Utilities Apprenticeships - Click here</a:t>
                      </a:r>
                      <a:r>
                        <a:rPr lang="en-GB" sz="1400" b="1" i="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</a:pPr>
                      <a:endParaRPr lang="en-GB" sz="1600" b="1" i="0" u="sng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+mn-lt"/>
                        <a:hlinkClick r:id="rId18"/>
                      </a:endParaRPr>
                    </a:p>
                    <a:p>
                      <a:pPr algn="ctr"/>
                      <a:endParaRPr lang="en-US" sz="1200" b="0" i="0" dirty="0">
                        <a:solidFill>
                          <a:srgbClr val="5B5E6D"/>
                        </a:solidFill>
                        <a:effectLst/>
                        <a:latin typeface="+mn-lt"/>
                      </a:endParaRPr>
                    </a:p>
                    <a:p>
                      <a:pPr algn="ctr"/>
                      <a:r>
                        <a:rPr lang="en-US" sz="1200" b="0" i="0" dirty="0">
                          <a:solidFill>
                            <a:srgbClr val="5B5E6D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ctr"/>
                      <a:endParaRPr lang="en-US" sz="1200" b="0" i="0" dirty="0">
                        <a:solidFill>
                          <a:srgbClr val="5B5E6D"/>
                        </a:solidFill>
                        <a:effectLst/>
                        <a:latin typeface="+mn-lt"/>
                      </a:endParaRPr>
                    </a:p>
                    <a:p>
                      <a:pPr algn="ctr"/>
                      <a:endParaRPr lang="en-US" sz="1200" b="0" i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/>
                      <a:r>
                        <a:rPr lang="en-US" sz="10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The Pay Index helps students, professionals, educational institutions and businesses make informed decisions by providing transparency and analysis through its salary comparison reporting tool. Their up-to-date market data and cutting-edge software puts important salary and career prospect information into the hands of those who need it.</a:t>
                      </a:r>
                    </a:p>
                    <a:p>
                      <a:pPr algn="ctr"/>
                      <a:endParaRPr lang="en-US" sz="1000" dirty="0">
                        <a:effectLst/>
                        <a:latin typeface="+mn-lt"/>
                        <a:hlinkClick r:id="rId18"/>
                      </a:endParaRPr>
                    </a:p>
                    <a:p>
                      <a:pPr algn="ctr"/>
                      <a:endParaRPr lang="en-US" sz="1200" b="1" dirty="0">
                        <a:latin typeface="+mn-lt"/>
                        <a:hlinkClick r:id="rId19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+mn-lt"/>
                          <a:hlinkClick r:id="rId19"/>
                        </a:rPr>
                        <a:t>The Pay Index for Colleges and Students - Click here</a:t>
                      </a:r>
                      <a:endParaRPr lang="en-US" sz="1200" b="1" dirty="0">
                        <a:latin typeface="+mn-lt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+mn-lt"/>
                        </a:rPr>
                        <a:t> </a:t>
                      </a:r>
                      <a:endParaRPr lang="en-US" sz="1200" b="1" dirty="0">
                        <a:effectLst/>
                        <a:latin typeface="+mn-lt"/>
                        <a:hlinkClick r:id="rId18"/>
                      </a:endParaRPr>
                    </a:p>
                    <a:p>
                      <a:pPr algn="ctr"/>
                      <a:r>
                        <a:rPr lang="en-US" sz="1200" b="1" dirty="0">
                          <a:effectLst/>
                          <a:latin typeface="+mn-lt"/>
                          <a:hlinkClick r:id="rId20"/>
                        </a:rPr>
                        <a:t>The Pay Index - Sign up here</a:t>
                      </a:r>
                      <a:r>
                        <a:rPr lang="en-GB" sz="1200" b="1" dirty="0">
                          <a:effectLst/>
                          <a:latin typeface="+mn-lt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F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135395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3803637-5A4B-4192-88C2-B944149B7F8C}"/>
              </a:ext>
            </a:extLst>
          </p:cNvPr>
          <p:cNvSpPr txBox="1"/>
          <p:nvPr/>
        </p:nvSpPr>
        <p:spPr>
          <a:xfrm>
            <a:off x="2373179" y="99328"/>
            <a:ext cx="78804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sng" strike="noStrike" kern="1200" cap="none" spc="0" normalizeH="0" baseline="0" noProof="0" dirty="0">
                <a:ln>
                  <a:noFill/>
                </a:ln>
                <a:solidFill>
                  <a:srgbClr val="00A8A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 Apprenticeship Week 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sng" strike="noStrike" kern="1200" cap="none" spc="0" normalizeH="0" baseline="0" noProof="0" dirty="0">
                <a:ln>
                  <a:noFill/>
                </a:ln>
                <a:solidFill>
                  <a:srgbClr val="00A8A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r>
              <a:rPr kumimoji="0" lang="en-GB" b="1" i="0" u="sng" strike="noStrike" kern="1200" cap="none" spc="0" normalizeH="0" baseline="30000" noProof="0" dirty="0">
                <a:ln>
                  <a:noFill/>
                </a:ln>
                <a:solidFill>
                  <a:srgbClr val="00A8A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b="1" i="0" u="sng" strike="noStrike" kern="1200" cap="none" spc="0" normalizeH="0" baseline="0" noProof="0" dirty="0">
                <a:ln>
                  <a:noFill/>
                </a:ln>
                <a:solidFill>
                  <a:srgbClr val="00A8A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11</a:t>
            </a:r>
            <a:r>
              <a:rPr kumimoji="0" lang="en-GB" b="1" i="0" u="sng" strike="noStrike" kern="1200" cap="none" spc="0" normalizeH="0" baseline="30000" noProof="0" dirty="0">
                <a:ln>
                  <a:noFill/>
                </a:ln>
                <a:solidFill>
                  <a:srgbClr val="00A8A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b="1" i="0" u="sng" strike="noStrike" kern="1200" cap="none" spc="0" normalizeH="0" baseline="0" noProof="0" dirty="0">
                <a:ln>
                  <a:noFill/>
                </a:ln>
                <a:solidFill>
                  <a:srgbClr val="00A8A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February with Cornerstone Employers: Pre work and useful links</a:t>
            </a:r>
            <a:endParaRPr kumimoji="0" lang="en-GB" b="0" i="0" u="sng" strike="noStrike" kern="1200" cap="none" spc="0" normalizeH="0" baseline="0" noProof="0" dirty="0">
              <a:ln>
                <a:noFill/>
              </a:ln>
              <a:solidFill>
                <a:srgbClr val="00A8A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B521815-530B-43FA-8256-D698E36DF5C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48107" y="6174526"/>
            <a:ext cx="1190465" cy="309305"/>
          </a:xfrm>
          <a:prstGeom prst="rect">
            <a:avLst/>
          </a:prstGeom>
        </p:spPr>
      </p:pic>
      <p:pic>
        <p:nvPicPr>
          <p:cNvPr id="22" name="Picture 21" descr="Shape&#10;&#10;Description automatically generated with medium confidence">
            <a:extLst>
              <a:ext uri="{FF2B5EF4-FFF2-40B4-BE49-F238E27FC236}">
                <a16:creationId xmlns:a16="http://schemas.microsoft.com/office/drawing/2014/main" id="{43B24A8F-9136-4727-AE31-8A279E7AD8E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212687" y="3174697"/>
            <a:ext cx="1261307" cy="391005"/>
          </a:xfrm>
          <a:prstGeom prst="rect">
            <a:avLst/>
          </a:prstGeom>
        </p:spPr>
      </p:pic>
      <p:pic>
        <p:nvPicPr>
          <p:cNvPr id="32" name="Picture 31" descr="A picture containing arrow&#10;&#10;Description automatically generated">
            <a:extLst>
              <a:ext uri="{FF2B5EF4-FFF2-40B4-BE49-F238E27FC236}">
                <a16:creationId xmlns:a16="http://schemas.microsoft.com/office/drawing/2014/main" id="{363309FA-77DC-4DB5-84EF-EAE60F4659F1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t="20529" b="17025"/>
          <a:stretch/>
        </p:blipFill>
        <p:spPr>
          <a:xfrm>
            <a:off x="7219915" y="2978159"/>
            <a:ext cx="907446" cy="5962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12275DD-D833-4160-AEC5-CBEC82AC7A37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r="12952"/>
          <a:stretch/>
        </p:blipFill>
        <p:spPr>
          <a:xfrm>
            <a:off x="5901995" y="5779203"/>
            <a:ext cx="1017767" cy="790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" name="Picture 57" descr="Logo&#10;&#10;Description automatically generated">
            <a:extLst>
              <a:ext uri="{FF2B5EF4-FFF2-40B4-BE49-F238E27FC236}">
                <a16:creationId xmlns:a16="http://schemas.microsoft.com/office/drawing/2014/main" id="{F385667A-699B-420F-825E-F94706F907C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670079" y="6000390"/>
            <a:ext cx="741661" cy="558690"/>
          </a:xfrm>
          <a:prstGeom prst="rect">
            <a:avLst/>
          </a:prstGeom>
        </p:spPr>
      </p:pic>
      <p:pic>
        <p:nvPicPr>
          <p:cNvPr id="60" name="Picture 59" descr="Logo&#10;&#10;Description automatically generated">
            <a:extLst>
              <a:ext uri="{FF2B5EF4-FFF2-40B4-BE49-F238E27FC236}">
                <a16:creationId xmlns:a16="http://schemas.microsoft.com/office/drawing/2014/main" id="{26B5B8D6-77B2-4B8E-A5AA-CE1712A0679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421308" y="3008537"/>
            <a:ext cx="1122798" cy="74853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6DA9668-3442-47F3-8341-2657AACF9A3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219915" y="6072551"/>
            <a:ext cx="907446" cy="60496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3375F4E-B2C4-49BC-B6D9-8CD9A4A228C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86985" y="5882913"/>
            <a:ext cx="1190466" cy="793644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77113C2-B7DB-492B-B4D2-89B39D09A89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76700" y="3047974"/>
            <a:ext cx="957575" cy="5962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DF6D198-100D-470D-85E7-9BC8C12F2AC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004936" y="3100286"/>
            <a:ext cx="1185189" cy="474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13266E16-FBE1-41E7-8DFF-D2FE3327021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588" y="3087821"/>
            <a:ext cx="1261308" cy="486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313722-F70A-4919-8658-AA0D87FACD71}"/>
              </a:ext>
            </a:extLst>
          </p:cNvPr>
          <p:cNvPicPr>
            <a:picLocks noChangeAspect="1"/>
          </p:cNvPicPr>
          <p:nvPr/>
        </p:nvPicPr>
        <p:blipFill rotWithShape="1">
          <a:blip r:embed="rId31"/>
          <a:srcRect t="23818" b="24193"/>
          <a:stretch/>
        </p:blipFill>
        <p:spPr>
          <a:xfrm>
            <a:off x="10656148" y="3152614"/>
            <a:ext cx="1330730" cy="460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 descr="The Pay Index – the global salary comparison, careers prospect and EdTech  website">
            <a:extLst>
              <a:ext uri="{FF2B5EF4-FFF2-40B4-BE49-F238E27FC236}">
                <a16:creationId xmlns:a16="http://schemas.microsoft.com/office/drawing/2014/main" id="{CF5F43E0-0EAB-447F-AC56-568BE7DC6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393" y="3872421"/>
            <a:ext cx="2615647" cy="63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672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E0D3C-9573-42C4-9D97-DB4631EEA2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4206" y="1011481"/>
            <a:ext cx="6849524" cy="1132766"/>
          </a:xfrm>
        </p:spPr>
        <p:txBody>
          <a:bodyPr>
            <a:normAutofit/>
          </a:bodyPr>
          <a:lstStyle/>
          <a:p>
            <a:r>
              <a:rPr lang="en-US" sz="3200" b="1" i="1" dirty="0">
                <a:solidFill>
                  <a:srgbClr val="33CCCC"/>
                </a:solidFill>
                <a:latin typeface="Comic Sans MS" panose="030F0702030302020204" pitchFamily="66" charset="0"/>
              </a:rPr>
              <a:t>Introduction to Housing Sector </a:t>
            </a:r>
            <a:endParaRPr lang="en-GB" sz="3200" b="1" i="1" dirty="0">
              <a:solidFill>
                <a:srgbClr val="33CC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EB0AEABB-F656-4A06-B30E-6068BCE0E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87" y="98557"/>
            <a:ext cx="1954844" cy="103491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2527893-0CB3-4B7C-BCC6-A40D90A1D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 flipH="1" flipV="1">
            <a:off x="78869" y="164783"/>
            <a:ext cx="709785" cy="6436042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FC2F6AAD-9051-467B-9831-95CCAEED70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6"/>
          <a:stretch/>
        </p:blipFill>
        <p:spPr>
          <a:xfrm>
            <a:off x="10593555" y="60880"/>
            <a:ext cx="1324001" cy="1230775"/>
          </a:xfrm>
          <a:prstGeom prst="rect">
            <a:avLst/>
          </a:prstGeom>
        </p:spPr>
      </p:pic>
      <p:pic>
        <p:nvPicPr>
          <p:cNvPr id="11" name="Picture 10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A538D984-59DF-4716-A42C-B30BD2314D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417" y="365420"/>
            <a:ext cx="2545583" cy="981940"/>
          </a:xfrm>
          <a:prstGeom prst="rect">
            <a:avLst/>
          </a:prstGeom>
        </p:spPr>
      </p:pic>
      <p:pic>
        <p:nvPicPr>
          <p:cNvPr id="15" name="Picture 14" descr="A picture containing arrow&#10;&#10;Description automatically generated">
            <a:extLst>
              <a:ext uri="{FF2B5EF4-FFF2-40B4-BE49-F238E27FC236}">
                <a16:creationId xmlns:a16="http://schemas.microsoft.com/office/drawing/2014/main" id="{50F09B5E-7904-46A5-80D2-63147A00BD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0529" b="17025"/>
          <a:stretch/>
        </p:blipFill>
        <p:spPr>
          <a:xfrm>
            <a:off x="7403387" y="319015"/>
            <a:ext cx="1834303" cy="11895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Subtitle 6">
            <a:extLst>
              <a:ext uri="{FF2B5EF4-FFF2-40B4-BE49-F238E27FC236}">
                <a16:creationId xmlns:a16="http://schemas.microsoft.com/office/drawing/2014/main" id="{7CCE4F25-BF69-44B9-BFB3-1D1C9E34BD2D}"/>
              </a:ext>
            </a:extLst>
          </p:cNvPr>
          <p:cNvSpPr txBox="1">
            <a:spLocks/>
          </p:cNvSpPr>
          <p:nvPr/>
        </p:nvSpPr>
        <p:spPr>
          <a:xfrm>
            <a:off x="3986150" y="2836713"/>
            <a:ext cx="6384509" cy="459100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n w="0"/>
                <a:solidFill>
                  <a:srgbClr val="E735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10.00 am     	Welcome</a:t>
            </a:r>
          </a:p>
          <a:p>
            <a:pPr algn="l"/>
            <a:r>
              <a:rPr lang="en-US" dirty="0">
                <a:ln w="0"/>
                <a:solidFill>
                  <a:srgbClr val="E735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10.05 am  	Introduction to 2 Businesses:</a:t>
            </a:r>
          </a:p>
          <a:p>
            <a:pPr algn="l"/>
            <a:r>
              <a:rPr lang="en-US" dirty="0">
                <a:ln w="0"/>
                <a:solidFill>
                  <a:srgbClr val="E735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The </a:t>
            </a:r>
            <a:r>
              <a:rPr lang="en-US" dirty="0" err="1">
                <a:ln w="0"/>
                <a:solidFill>
                  <a:srgbClr val="E735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Regenda</a:t>
            </a:r>
            <a:r>
              <a:rPr lang="en-US" dirty="0">
                <a:ln w="0"/>
                <a:solidFill>
                  <a:srgbClr val="E735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Group</a:t>
            </a:r>
          </a:p>
          <a:p>
            <a:pPr algn="l"/>
            <a:r>
              <a:rPr lang="en-US" dirty="0">
                <a:ln w="0"/>
                <a:solidFill>
                  <a:srgbClr val="E735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The </a:t>
            </a:r>
            <a:r>
              <a:rPr lang="en-US" dirty="0" err="1">
                <a:ln w="0"/>
                <a:solidFill>
                  <a:srgbClr val="E735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Sovini</a:t>
            </a:r>
            <a:r>
              <a:rPr lang="en-US" dirty="0">
                <a:ln w="0"/>
                <a:solidFill>
                  <a:srgbClr val="E735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Group 	</a:t>
            </a:r>
          </a:p>
          <a:p>
            <a:pPr algn="l"/>
            <a:r>
              <a:rPr lang="en-US" dirty="0">
                <a:ln w="0"/>
                <a:solidFill>
                  <a:srgbClr val="E735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10.20 am	Meet the Apprentices</a:t>
            </a:r>
          </a:p>
          <a:p>
            <a:pPr algn="l"/>
            <a:r>
              <a:rPr lang="en-US" dirty="0">
                <a:ln w="0"/>
                <a:solidFill>
                  <a:srgbClr val="E735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10.50 am 	Q &amp; A Session </a:t>
            </a:r>
          </a:p>
          <a:p>
            <a:pPr algn="l"/>
            <a:r>
              <a:rPr lang="en-US" dirty="0">
                <a:ln w="0"/>
                <a:solidFill>
                  <a:srgbClr val="E735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11.00 am 	Finish </a:t>
            </a:r>
          </a:p>
          <a:p>
            <a:br>
              <a:rPr lang="en-US" sz="4400" dirty="0">
                <a:ln w="0"/>
                <a:solidFill>
                  <a:srgbClr val="E735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en-US" sz="2000" dirty="0">
                <a:ln w="0"/>
                <a:solidFill>
                  <a:srgbClr val="E735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en-US" sz="2800" dirty="0">
              <a:ln w="0"/>
              <a:solidFill>
                <a:srgbClr val="E735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6054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B3DEC-A4C7-A44E-8678-ABA50A5A3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7168" y="1948206"/>
            <a:ext cx="10496137" cy="2617089"/>
          </a:xfrm>
        </p:spPr>
        <p:txBody>
          <a:bodyPr>
            <a:normAutofit/>
          </a:bodyPr>
          <a:lstStyle/>
          <a:p>
            <a:r>
              <a:rPr lang="en-GB" sz="7200" dirty="0"/>
              <a:t>A career that will change lives 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33E6BCE-5512-4AD9-A278-9286F32AC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6913" y="394462"/>
            <a:ext cx="3676448" cy="1392596"/>
          </a:xfrm>
          <a:prstGeom prst="rect">
            <a:avLst/>
          </a:prstGeom>
        </p:spPr>
      </p:pic>
      <p:pic>
        <p:nvPicPr>
          <p:cNvPr id="1026" name="Picture 2" descr="The Sovini Group | LinkedIn">
            <a:extLst>
              <a:ext uri="{FF2B5EF4-FFF2-40B4-BE49-F238E27FC236}">
                <a16:creationId xmlns:a16="http://schemas.microsoft.com/office/drawing/2014/main" id="{29747B58-C8C4-41DB-A0B1-9DD4F3E689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77" b="29547"/>
          <a:stretch/>
        </p:blipFill>
        <p:spPr bwMode="auto">
          <a:xfrm>
            <a:off x="7680960" y="4909794"/>
            <a:ext cx="4374545" cy="18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616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B2794ED3-4A8D-754D-8340-DE2833471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383" y="181536"/>
            <a:ext cx="10515600" cy="1325563"/>
          </a:xfrm>
        </p:spPr>
        <p:txBody>
          <a:bodyPr/>
          <a:lstStyle/>
          <a:p>
            <a:r>
              <a:rPr lang="en-GB" dirty="0"/>
              <a:t>Who we are!</a:t>
            </a:r>
            <a:endParaRPr lang="en-GB" b="1" dirty="0">
              <a:solidFill>
                <a:srgbClr val="45414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378EAE-0A71-CE4F-9F37-A59C8EE5C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59" y="1592505"/>
            <a:ext cx="6411460" cy="1904547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GB" sz="2000" b="1" i="0" u="sng" dirty="0">
                <a:solidFill>
                  <a:schemeClr val="tx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The Regenda Group</a:t>
            </a:r>
          </a:p>
          <a:p>
            <a:pPr marL="0" indent="0" algn="ctr">
              <a:buNone/>
            </a:pPr>
            <a:endParaRPr lang="en-GB" sz="2000" b="1" i="0" u="sng" dirty="0">
              <a:solidFill>
                <a:schemeClr val="tx1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 algn="ctr">
              <a:buNone/>
            </a:pPr>
            <a:r>
              <a:rPr lang="en-GB" sz="2000" b="1" i="0" dirty="0">
                <a:solidFill>
                  <a:schemeClr val="tx1"/>
                </a:solidFill>
                <a:effectLst/>
                <a:latin typeface="Poppins" panose="00000500000000000000" pitchFamily="2" charset="0"/>
              </a:rPr>
              <a:t>We regenerate places and create opportunities for people</a:t>
            </a:r>
          </a:p>
          <a:p>
            <a:pPr marL="0" indent="0" algn="ctr">
              <a:buNone/>
            </a:pPr>
            <a:r>
              <a:rPr lang="en-GB" sz="2000" i="0" dirty="0">
                <a:solidFill>
                  <a:schemeClr val="tx1"/>
                </a:solidFill>
                <a:effectLst/>
                <a:latin typeface="Poppins" panose="00000500000000000000" pitchFamily="2" charset="0"/>
              </a:rPr>
              <a:t>We work in places where we can make a difference. </a:t>
            </a:r>
          </a:p>
          <a:p>
            <a:pPr marL="0" indent="0" algn="ctr">
              <a:buNone/>
            </a:pPr>
            <a:r>
              <a:rPr lang="en-GB" sz="2000" i="0" dirty="0">
                <a:solidFill>
                  <a:schemeClr val="tx1"/>
                </a:solidFill>
                <a:effectLst/>
                <a:latin typeface="Poppins" panose="00000500000000000000" pitchFamily="2" charset="0"/>
              </a:rPr>
              <a:t>We operate across the housing and construction sector, in care and support, and in education, training and careers.</a:t>
            </a:r>
          </a:p>
          <a:p>
            <a:pPr marL="0" lv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en-GB" dirty="0"/>
          </a:p>
        </p:txBody>
      </p:sp>
      <p:pic>
        <p:nvPicPr>
          <p:cNvPr id="8" name="Picture 2" descr="The Sovini Group | LinkedIn">
            <a:extLst>
              <a:ext uri="{FF2B5EF4-FFF2-40B4-BE49-F238E27FC236}">
                <a16:creationId xmlns:a16="http://schemas.microsoft.com/office/drawing/2014/main" id="{F5FD7303-BCE2-449D-BA72-143663358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77" b="29547"/>
          <a:stretch/>
        </p:blipFill>
        <p:spPr bwMode="auto">
          <a:xfrm>
            <a:off x="8803446" y="4745950"/>
            <a:ext cx="2691794" cy="111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F9F72F1E-47FE-4473-9DAC-586D822D5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488" y="4477397"/>
            <a:ext cx="754838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 </a:t>
            </a:r>
            <a:r>
              <a:rPr kumimoji="0" lang="en-GB" altLang="en-US" sz="16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At The Sovini Group: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1600" dirty="0"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We believe in providing good quality, affordable homes for rent and to buy, helping to create thriving and inclusive communities. </a:t>
            </a: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We </a:t>
            </a:r>
            <a:r>
              <a:rPr lang="en-GB" altLang="en-US" sz="1600" b="1" dirty="0"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c</a:t>
            </a:r>
            <a:r>
              <a:rPr kumimoji="0" lang="en-GB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reate opportunities and change lives</a:t>
            </a: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 </a:t>
            </a:r>
            <a:r>
              <a:rPr kumimoji="0" lang="en-GB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through collaboration.</a:t>
            </a: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EAB930-BF9E-46D8-8025-157BE3A269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44" t="26655" r="4705" b="28617"/>
          <a:stretch/>
        </p:blipFill>
        <p:spPr>
          <a:xfrm>
            <a:off x="6471919" y="1790547"/>
            <a:ext cx="5503698" cy="150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61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B2794ED3-4A8D-754D-8340-DE2833471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454142"/>
                </a:solidFill>
                <a:latin typeface="Poppins" pitchFamily="2" charset="77"/>
                <a:cs typeface="Poppins" pitchFamily="2" charset="77"/>
              </a:rPr>
              <a:t>What is Social </a:t>
            </a:r>
            <a:r>
              <a:rPr lang="en-GB" dirty="0"/>
              <a:t>H</a:t>
            </a:r>
            <a:r>
              <a:rPr lang="en-GB" b="1" dirty="0">
                <a:solidFill>
                  <a:srgbClr val="454142"/>
                </a:solidFill>
                <a:latin typeface="Poppins" pitchFamily="2" charset="77"/>
                <a:cs typeface="Poppins" pitchFamily="2" charset="77"/>
              </a:rPr>
              <a:t>ousing?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378EAE-0A71-CE4F-9F37-A59C8EE5C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3028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sz="1600" dirty="0">
                <a:solidFill>
                  <a:srgbClr val="333333"/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Social housing is there for people that need it.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i="0" dirty="0">
                <a:solidFill>
                  <a:srgbClr val="333333"/>
                </a:solidFill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Social homes provide affordable, secure housing option for people across the country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solidFill>
                  <a:srgbClr val="333333"/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Housing is </a:t>
            </a:r>
            <a:r>
              <a:rPr lang="en-GB" sz="1600" i="0" dirty="0">
                <a:solidFill>
                  <a:srgbClr val="333333"/>
                </a:solidFill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provided by housing associations or a local council. 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solidFill>
                  <a:srgbClr val="333333"/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We provide homes that: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GB" sz="1600" b="0" i="0" dirty="0">
                <a:solidFill>
                  <a:srgbClr val="333333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Are more affordable than private renting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GB" sz="1600" dirty="0">
                <a:solidFill>
                  <a:srgbClr val="33333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Provide more</a:t>
            </a:r>
            <a:r>
              <a:rPr lang="en-GB" sz="1600" b="0" i="0" dirty="0">
                <a:solidFill>
                  <a:srgbClr val="333333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secure, long-term tenancies</a:t>
            </a:r>
          </a:p>
          <a:p>
            <a:pPr marL="457200" lvl="1" indent="0">
              <a:buNone/>
            </a:pPr>
            <a:endParaRPr lang="en-GB" i="0" dirty="0">
              <a:solidFill>
                <a:srgbClr val="333333"/>
              </a:solidFill>
              <a:effectLst/>
              <a:latin typeface="Poppins" panose="00000500000000000000" pitchFamily="2" charset="0"/>
              <a:ea typeface="Verdana" panose="020B0604030504040204" pitchFamily="34" charset="0"/>
              <a:cs typeface="Poppins" panose="00000500000000000000" pitchFamily="2" charset="0"/>
            </a:endParaRPr>
          </a:p>
          <a:p>
            <a:pPr marL="0" indent="0">
              <a:buNone/>
            </a:pPr>
            <a:endParaRPr lang="en-GB" sz="2000" dirty="0">
              <a:latin typeface="Poppins" panose="00000500000000000000" pitchFamily="2" charset="0"/>
              <a:ea typeface="Times New Roman" panose="02020603050405020304" pitchFamily="18" charset="0"/>
              <a:cs typeface="Poppins" panose="00000500000000000000" pitchFamily="2" charset="0"/>
            </a:endParaRPr>
          </a:p>
          <a:p>
            <a:pPr marL="0" indent="0">
              <a:buNone/>
            </a:pPr>
            <a:endParaRPr lang="en-GB" sz="1100" dirty="0">
              <a:latin typeface="Poppins" panose="00000500000000000000" pitchFamily="2" charset="0"/>
              <a:ea typeface="Times New Roman" panose="02020603050405020304" pitchFamily="18" charset="0"/>
              <a:cs typeface="Poppins" panose="00000500000000000000" pitchFamily="2" charset="0"/>
            </a:endParaRPr>
          </a:p>
          <a:p>
            <a:pPr marL="0" indent="0">
              <a:buNone/>
            </a:pPr>
            <a:endParaRPr lang="en-GB" sz="2000" dirty="0">
              <a:latin typeface="Poppins" panose="00000500000000000000" pitchFamily="2" charset="0"/>
              <a:ea typeface="Times New Roman" panose="02020603050405020304" pitchFamily="18" charset="0"/>
              <a:cs typeface="Poppins" panose="00000500000000000000" pitchFamily="2" charset="0"/>
            </a:endParaRPr>
          </a:p>
          <a:p>
            <a:pPr marL="0" indent="0">
              <a:buNone/>
            </a:pPr>
            <a:endParaRPr lang="en-GB" sz="2000" dirty="0">
              <a:effectLst/>
              <a:latin typeface="Poppins" panose="00000500000000000000" pitchFamily="2" charset="0"/>
              <a:ea typeface="Times New Roman" panose="02020603050405020304" pitchFamily="18" charset="0"/>
              <a:cs typeface="Poppins" panose="00000500000000000000" pitchFamily="2" charset="0"/>
            </a:endParaRPr>
          </a:p>
        </p:txBody>
      </p:sp>
      <p:pic>
        <p:nvPicPr>
          <p:cNvPr id="8" name="Picture 2" descr="The Sovini Group | LinkedIn">
            <a:extLst>
              <a:ext uri="{FF2B5EF4-FFF2-40B4-BE49-F238E27FC236}">
                <a16:creationId xmlns:a16="http://schemas.microsoft.com/office/drawing/2014/main" id="{F5FD7303-BCE2-449D-BA72-143663358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77" b="29547"/>
          <a:stretch/>
        </p:blipFill>
        <p:spPr bwMode="auto">
          <a:xfrm>
            <a:off x="10010845" y="5334891"/>
            <a:ext cx="2044298" cy="84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3381F932-11EC-4941-9CEF-70B311A94A6A">
            <a:extLst>
              <a:ext uri="{FF2B5EF4-FFF2-40B4-BE49-F238E27FC236}">
                <a16:creationId xmlns:a16="http://schemas.microsoft.com/office/drawing/2014/main" id="{0FB05ECD-3582-45E6-AB62-29879AC90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627" y="2780964"/>
            <a:ext cx="3970761" cy="22335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picture containing wall, person, standing&#10;&#10;Description automatically generated">
            <a:extLst>
              <a:ext uri="{FF2B5EF4-FFF2-40B4-BE49-F238E27FC236}">
                <a16:creationId xmlns:a16="http://schemas.microsoft.com/office/drawing/2014/main" id="{D1E43C82-26A5-4E3B-B08E-215A760E73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29" y="3787419"/>
            <a:ext cx="3094335" cy="2233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4021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AB083-835F-4F81-BC19-449EBB27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30" y="526549"/>
            <a:ext cx="6976613" cy="1106592"/>
          </a:xfrm>
        </p:spPr>
        <p:txBody>
          <a:bodyPr>
            <a:normAutofit/>
          </a:bodyPr>
          <a:lstStyle/>
          <a:p>
            <a:r>
              <a:rPr lang="en-GB" dirty="0"/>
              <a:t>Our stories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AF398-2775-4BC2-90B8-54F8C2488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3321"/>
            <a:ext cx="10515600" cy="4351338"/>
          </a:xfrm>
        </p:spPr>
        <p:txBody>
          <a:bodyPr>
            <a:normAutofit/>
          </a:bodyPr>
          <a:lstStyle/>
          <a:p>
            <a:r>
              <a:rPr lang="en-GB" b="0" i="0" dirty="0"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Danielle – Head of Learning and Development  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Christina- Learning and Development Manager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endParaRPr lang="en-GB" b="0" i="0" dirty="0">
              <a:solidFill>
                <a:schemeClr val="bg1">
                  <a:lumMod val="50000"/>
                </a:schemeClr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GB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GB" b="0" i="0" dirty="0">
              <a:solidFill>
                <a:srgbClr val="000000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GB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GB" b="0" i="0" dirty="0">
              <a:solidFill>
                <a:srgbClr val="000000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GB" b="0" i="0" dirty="0">
              <a:solidFill>
                <a:srgbClr val="000000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GB" b="0" i="0" dirty="0">
              <a:solidFill>
                <a:srgbClr val="000000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 algn="l">
              <a:buNone/>
            </a:pPr>
            <a:endParaRPr lang="en-GB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GB" dirty="0"/>
          </a:p>
        </p:txBody>
      </p:sp>
      <p:pic>
        <p:nvPicPr>
          <p:cNvPr id="6" name="Picture 2" descr="The Sovini Group | LinkedIn">
            <a:extLst>
              <a:ext uri="{FF2B5EF4-FFF2-40B4-BE49-F238E27FC236}">
                <a16:creationId xmlns:a16="http://schemas.microsoft.com/office/drawing/2014/main" id="{F0D20495-8D86-4AF0-8FF0-60E5A90F7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77" b="29547"/>
          <a:stretch/>
        </p:blipFill>
        <p:spPr bwMode="auto">
          <a:xfrm>
            <a:off x="9931319" y="5304172"/>
            <a:ext cx="2044298" cy="84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group of people holding a child&#10;&#10;Description automatically generated with low confidence">
            <a:extLst>
              <a:ext uri="{FF2B5EF4-FFF2-40B4-BE49-F238E27FC236}">
                <a16:creationId xmlns:a16="http://schemas.microsoft.com/office/drawing/2014/main" id="{D12465DB-5833-4BE4-8CC5-955F305D7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1675" y="3491277"/>
            <a:ext cx="1448739" cy="1325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DEAE5D26-9868-48AF-B2D0-0CA14B4DE7E1">
            <a:extLst>
              <a:ext uri="{FF2B5EF4-FFF2-40B4-BE49-F238E27FC236}">
                <a16:creationId xmlns:a16="http://schemas.microsoft.com/office/drawing/2014/main" id="{64322111-E109-4BD6-B888-D168EB593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050" y="2509496"/>
            <a:ext cx="1553842" cy="1325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 person wearing a graduation cap and gown&#10;&#10;Description automatically generated with medium confidence">
            <a:extLst>
              <a:ext uri="{FF2B5EF4-FFF2-40B4-BE49-F238E27FC236}">
                <a16:creationId xmlns:a16="http://schemas.microsoft.com/office/drawing/2014/main" id="{BE7CB9A7-EF85-468F-B5C1-2060F21BA2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1590" y="3901146"/>
            <a:ext cx="1040526" cy="1217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 descr="A child sitting on a couch&#10;&#10;Description automatically generated with low confidence">
            <a:extLst>
              <a:ext uri="{FF2B5EF4-FFF2-40B4-BE49-F238E27FC236}">
                <a16:creationId xmlns:a16="http://schemas.microsoft.com/office/drawing/2014/main" id="{4ADB2B86-E87E-476E-AC1B-A8B8C616A3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786" y="3226152"/>
            <a:ext cx="1103270" cy="11308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 descr="A picture containing sky, outdoor, person, mountain&#10;&#10;Description automatically generated">
            <a:extLst>
              <a:ext uri="{FF2B5EF4-FFF2-40B4-BE49-F238E27FC236}">
                <a16:creationId xmlns:a16="http://schemas.microsoft.com/office/drawing/2014/main" id="{655239F3-0BD8-4322-A2D7-5133F7DDBB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6818" y="4154059"/>
            <a:ext cx="1828800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Picture 24" descr="A group of people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267271BC-8D36-4091-B9EE-DB1617B2EE6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4429" b="10293"/>
          <a:stretch/>
        </p:blipFill>
        <p:spPr>
          <a:xfrm>
            <a:off x="7369578" y="3172277"/>
            <a:ext cx="1617998" cy="1217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50410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A3276-3F81-41DD-9901-885D2D163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868" y="122776"/>
            <a:ext cx="10515600" cy="1325563"/>
          </a:xfrm>
        </p:spPr>
        <p:txBody>
          <a:bodyPr/>
          <a:lstStyle/>
          <a:p>
            <a:r>
              <a:rPr lang="en-GB" dirty="0"/>
              <a:t>Meet our Apprentices!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3C6AE-1368-4415-8A90-3FFB2779F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4250" y="1754797"/>
            <a:ext cx="10515600" cy="4351338"/>
          </a:xfrm>
        </p:spPr>
        <p:txBody>
          <a:bodyPr>
            <a:normAutofit/>
          </a:bodyPr>
          <a:lstStyle/>
          <a:p>
            <a:r>
              <a:rPr lang="en-GB" sz="1800" dirty="0"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Lauren Bundu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People and Learning Assistant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The Regenda Group</a:t>
            </a:r>
          </a:p>
          <a:p>
            <a:pPr marL="0" indent="0">
              <a:buNone/>
            </a:pPr>
            <a:endParaRPr lang="en-GB" sz="1800" dirty="0">
              <a:solidFill>
                <a:schemeClr val="bg1">
                  <a:lumMod val="50000"/>
                </a:schemeClr>
              </a:solidFill>
              <a:latin typeface="Poppins" panose="00000500000000000000" pitchFamily="2" charset="0"/>
              <a:ea typeface="Times New Roman" panose="02020603050405020304" pitchFamily="18" charset="0"/>
              <a:cs typeface="Poppins" panose="00000500000000000000" pitchFamily="2" charset="0"/>
            </a:endParaRPr>
          </a:p>
          <a:p>
            <a:pPr marL="0" indent="0">
              <a:buNone/>
            </a:pPr>
            <a:endParaRPr lang="en-GB" sz="1800" dirty="0">
              <a:solidFill>
                <a:schemeClr val="bg1">
                  <a:lumMod val="50000"/>
                </a:schemeClr>
              </a:solidFill>
              <a:effectLst/>
              <a:latin typeface="Poppins" panose="00000500000000000000" pitchFamily="2" charset="0"/>
              <a:ea typeface="Times New Roman" panose="02020603050405020304" pitchFamily="18" charset="0"/>
              <a:cs typeface="Poppins" panose="00000500000000000000" pitchFamily="2" charset="0"/>
            </a:endParaRPr>
          </a:p>
          <a:p>
            <a:pPr marL="0" indent="0">
              <a:buNone/>
            </a:pPr>
            <a:endParaRPr lang="en-GB" sz="1800" dirty="0">
              <a:solidFill>
                <a:schemeClr val="bg1">
                  <a:lumMod val="50000"/>
                </a:schemeClr>
              </a:solidFill>
              <a:effectLst/>
              <a:latin typeface="Poppins" panose="00000500000000000000" pitchFamily="2" charset="0"/>
              <a:ea typeface="Times New Roman" panose="02020603050405020304" pitchFamily="18" charset="0"/>
              <a:cs typeface="Poppins" panose="00000500000000000000" pitchFamily="2" charset="0"/>
            </a:endParaRPr>
          </a:p>
          <a:p>
            <a:endParaRPr lang="en-GB" sz="1800" dirty="0">
              <a:solidFill>
                <a:schemeClr val="bg1">
                  <a:lumMod val="50000"/>
                </a:schemeClr>
              </a:solidFill>
              <a:effectLst/>
              <a:latin typeface="Poppins" panose="00000500000000000000" pitchFamily="2" charset="0"/>
              <a:ea typeface="Times New Roman" panose="02020603050405020304" pitchFamily="18" charset="0"/>
              <a:cs typeface="Poppins" panose="00000500000000000000" pitchFamily="2" charset="0"/>
            </a:endParaRPr>
          </a:p>
          <a:p>
            <a:pPr marL="0" indent="0">
              <a:buNone/>
            </a:pPr>
            <a:endParaRPr lang="en-GB" sz="1800" dirty="0">
              <a:solidFill>
                <a:schemeClr val="bg1">
                  <a:lumMod val="50000"/>
                </a:schemeClr>
              </a:solidFill>
              <a:latin typeface="Poppins" panose="00000500000000000000" pitchFamily="2" charset="0"/>
              <a:ea typeface="Times New Roman" panose="02020603050405020304" pitchFamily="18" charset="0"/>
              <a:cs typeface="Poppins" panose="00000500000000000000" pitchFamily="2" charset="0"/>
            </a:endParaRPr>
          </a:p>
          <a:p>
            <a:endParaRPr lang="en-GB" sz="2000" dirty="0">
              <a:solidFill>
                <a:schemeClr val="bg1">
                  <a:lumMod val="50000"/>
                </a:schemeClr>
              </a:solidFill>
              <a:latin typeface="Poppins" panose="00000500000000000000" pitchFamily="2" charset="0"/>
              <a:ea typeface="Times New Roman" panose="02020603050405020304" pitchFamily="18" charset="0"/>
              <a:cs typeface="Poppins" panose="00000500000000000000" pitchFamily="2" charset="0"/>
            </a:endParaRPr>
          </a:p>
          <a:p>
            <a:endParaRPr lang="en-GB" sz="2000" dirty="0">
              <a:solidFill>
                <a:schemeClr val="bg1">
                  <a:lumMod val="50000"/>
                </a:schemeClr>
              </a:solidFill>
              <a:effectLst/>
              <a:latin typeface="Poppins" panose="00000500000000000000" pitchFamily="2" charset="0"/>
              <a:ea typeface="Times New Roman" panose="02020603050405020304" pitchFamily="18" charset="0"/>
              <a:cs typeface="Poppins" panose="00000500000000000000" pitchFamily="2" charset="0"/>
            </a:endParaRPr>
          </a:p>
          <a:p>
            <a:endParaRPr lang="en-GB" sz="2000" dirty="0">
              <a:solidFill>
                <a:schemeClr val="bg1">
                  <a:lumMod val="50000"/>
                </a:schemeClr>
              </a:solidFill>
              <a:latin typeface="Poppins" panose="00000500000000000000" pitchFamily="2" charset="0"/>
              <a:ea typeface="Times New Roman" panose="02020603050405020304" pitchFamily="18" charset="0"/>
              <a:cs typeface="Poppins" panose="00000500000000000000" pitchFamily="2" charset="0"/>
            </a:endParaRPr>
          </a:p>
          <a:p>
            <a:endParaRPr lang="en-GB" sz="2000" dirty="0">
              <a:latin typeface="Poppins" panose="00000500000000000000" pitchFamily="2" charset="0"/>
              <a:ea typeface="Times New Roman" panose="02020603050405020304" pitchFamily="18" charset="0"/>
              <a:cs typeface="Poppins" panose="00000500000000000000" pitchFamily="2" charset="0"/>
            </a:endParaRPr>
          </a:p>
          <a:p>
            <a:endParaRPr lang="en-GB" sz="2000" dirty="0">
              <a:effectLst/>
              <a:latin typeface="Poppins" panose="00000500000000000000" pitchFamily="2" charset="0"/>
              <a:ea typeface="Times New Roman" panose="02020603050405020304" pitchFamily="18" charset="0"/>
              <a:cs typeface="Poppins" panose="00000500000000000000" pitchFamily="2" charset="0"/>
            </a:endParaRPr>
          </a:p>
          <a:p>
            <a:endParaRPr lang="en-GB" sz="2000" dirty="0">
              <a:effectLst/>
              <a:latin typeface="Poppins" panose="00000500000000000000" pitchFamily="2" charset="0"/>
              <a:ea typeface="Times New Roman" panose="02020603050405020304" pitchFamily="18" charset="0"/>
              <a:cs typeface="Poppins" panose="00000500000000000000" pitchFamily="2" charset="0"/>
            </a:endParaRPr>
          </a:p>
          <a:p>
            <a:endParaRPr lang="en-GB" sz="2000" dirty="0">
              <a:effectLst/>
              <a:latin typeface="Poppins" panose="00000500000000000000" pitchFamily="2" charset="0"/>
              <a:ea typeface="Times New Roman" panose="02020603050405020304" pitchFamily="18" charset="0"/>
              <a:cs typeface="Poppins" panose="00000500000000000000" pitchFamily="2" charset="0"/>
            </a:endParaRPr>
          </a:p>
          <a:p>
            <a:endParaRPr lang="en-GB" dirty="0">
              <a:effectLst/>
              <a:latin typeface="Poppins" panose="00000500000000000000" pitchFamily="2" charset="0"/>
              <a:ea typeface="Times New Roman" panose="02020603050405020304" pitchFamily="18" charset="0"/>
              <a:cs typeface="Poppins" panose="00000500000000000000" pitchFamily="2" charset="0"/>
            </a:endParaRPr>
          </a:p>
          <a:p>
            <a:endParaRPr lang="en-GB" sz="1800" dirty="0">
              <a:highlight>
                <a:srgbClr val="FFFF00"/>
              </a:highlight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endParaRPr lang="en-GB" sz="1800" dirty="0">
              <a:effectLst/>
              <a:highlight>
                <a:srgbClr val="FFFF00"/>
              </a:highlight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C9018AFB-28B0-48BC-B7DA-EBD9B0F176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2" descr="The Sovini Group | LinkedIn">
            <a:extLst>
              <a:ext uri="{FF2B5EF4-FFF2-40B4-BE49-F238E27FC236}">
                <a16:creationId xmlns:a16="http://schemas.microsoft.com/office/drawing/2014/main" id="{CB86AFBD-8C90-47EC-A529-88849D501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77" b="29547"/>
          <a:stretch/>
        </p:blipFill>
        <p:spPr bwMode="auto">
          <a:xfrm>
            <a:off x="9931319" y="5304172"/>
            <a:ext cx="2044298" cy="84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89F91163-FE26-4E1A-ADAD-249FE351F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576" y="263182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52" name="Picture 1">
            <a:extLst>
              <a:ext uri="{FF2B5EF4-FFF2-40B4-BE49-F238E27FC236}">
                <a16:creationId xmlns:a16="http://schemas.microsoft.com/office/drawing/2014/main" id="{BB4A4273-64C4-4D39-AAEF-D322576E4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570" y="967023"/>
            <a:ext cx="1114425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2BB73CEF-7B7E-4950-809F-D875923FF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576" y="4559508"/>
            <a:ext cx="22313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kumimoji="0" lang="en-GB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13919B-73D2-4C77-8F66-27F83F1FA783}"/>
              </a:ext>
            </a:extLst>
          </p:cNvPr>
          <p:cNvSpPr txBox="1"/>
          <p:nvPr/>
        </p:nvSpPr>
        <p:spPr>
          <a:xfrm>
            <a:off x="7156039" y="2199519"/>
            <a:ext cx="4529062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Tracy Lin</a:t>
            </a:r>
          </a:p>
          <a:p>
            <a:pPr>
              <a:lnSpc>
                <a:spcPct val="150000"/>
              </a:lnSpc>
            </a:pPr>
            <a:r>
              <a:rPr kumimoji="0" lang="en-GB" altLang="en-US" sz="1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Bilingual Housing Assistant</a:t>
            </a:r>
          </a:p>
          <a:p>
            <a:pPr>
              <a:lnSpc>
                <a:spcPct val="150000"/>
              </a:lnSpc>
            </a:pPr>
            <a:r>
              <a:rPr kumimoji="0" lang="en-GB" altLang="en-US" sz="1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Pine Court Housing Association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GB" sz="1800" dirty="0">
              <a:effectLst/>
              <a:latin typeface="Poppins" panose="00000500000000000000" pitchFamily="2" charset="0"/>
              <a:ea typeface="Times New Roman" panose="02020603050405020304" pitchFamily="18" charset="0"/>
              <a:cs typeface="Poppins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607FD0-6A9E-4D9C-A0A9-660365F64197}"/>
              </a:ext>
            </a:extLst>
          </p:cNvPr>
          <p:cNvSpPr txBox="1"/>
          <p:nvPr/>
        </p:nvSpPr>
        <p:spPr>
          <a:xfrm>
            <a:off x="6157417" y="4919692"/>
            <a:ext cx="6526306" cy="1299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Jamie Leigh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1800" dirty="0"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Digital Content Apprentice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1800" dirty="0"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The Regenda Group </a:t>
            </a:r>
          </a:p>
        </p:txBody>
      </p:sp>
      <p:pic>
        <p:nvPicPr>
          <p:cNvPr id="1026" name="id-8754E481-89EA-4C77-8AFB-CCE57C142D5A" descr="Image.jpeg">
            <a:extLst>
              <a:ext uri="{FF2B5EF4-FFF2-40B4-BE49-F238E27FC236}">
                <a16:creationId xmlns:a16="http://schemas.microsoft.com/office/drawing/2014/main" id="{8EECF8F1-124A-45FF-B3A7-6D9A1F3F4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9" y="1464715"/>
            <a:ext cx="1696838" cy="1596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70CAD8-DAC6-4E06-BFDE-A8C2538D4792}"/>
              </a:ext>
            </a:extLst>
          </p:cNvPr>
          <p:cNvSpPr txBox="1"/>
          <p:nvPr/>
        </p:nvSpPr>
        <p:spPr>
          <a:xfrm>
            <a:off x="474246" y="4074810"/>
            <a:ext cx="30171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Susie </a:t>
            </a:r>
            <a:r>
              <a:rPr lang="en-GB" sz="1800" dirty="0" err="1"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Muholland</a:t>
            </a:r>
            <a:endParaRPr lang="en-GB" sz="1800" dirty="0">
              <a:solidFill>
                <a:schemeClr val="bg1">
                  <a:lumMod val="50000"/>
                </a:schemeClr>
              </a:solidFill>
              <a:effectLst/>
              <a:latin typeface="Poppins" panose="00000500000000000000" pitchFamily="2" charset="0"/>
              <a:ea typeface="Times New Roman" panose="02020603050405020304" pitchFamily="18" charset="0"/>
              <a:cs typeface="Poppins" panose="00000500000000000000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1800" dirty="0"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Digital Content Apprentice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1800" dirty="0"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The Regenda Group </a:t>
            </a:r>
          </a:p>
          <a:p>
            <a:endParaRPr lang="en-GB" dirty="0"/>
          </a:p>
        </p:txBody>
      </p:sp>
      <p:pic>
        <p:nvPicPr>
          <p:cNvPr id="13" name="Picture 12" descr="A picture containing clothing, wall, person, hairpiece&#10;&#10;Description automatically generated">
            <a:extLst>
              <a:ext uri="{FF2B5EF4-FFF2-40B4-BE49-F238E27FC236}">
                <a16:creationId xmlns:a16="http://schemas.microsoft.com/office/drawing/2014/main" id="{8BA30EFB-7334-4AEE-8835-58C5D4C607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5373" y="3871926"/>
            <a:ext cx="1368288" cy="1375164"/>
          </a:xfrm>
          <a:prstGeom prst="rect">
            <a:avLst/>
          </a:prstGeom>
        </p:spPr>
      </p:pic>
      <p:pic>
        <p:nvPicPr>
          <p:cNvPr id="1027" name="618FCA5A-F857-42FE-A52E-B474974B7A20">
            <a:extLst>
              <a:ext uri="{FF2B5EF4-FFF2-40B4-BE49-F238E27FC236}">
                <a16:creationId xmlns:a16="http://schemas.microsoft.com/office/drawing/2014/main" id="{D6E28E72-38BF-4813-A173-9D95D8DF7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2" r="2745" b="35872"/>
          <a:stretch/>
        </p:blipFill>
        <p:spPr bwMode="auto">
          <a:xfrm>
            <a:off x="3248775" y="3768974"/>
            <a:ext cx="1697615" cy="1454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6530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The Regenda Group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871</Words>
  <Application>Microsoft Office PowerPoint</Application>
  <PresentationFormat>Widescreen</PresentationFormat>
  <Paragraphs>183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Calibri Light</vt:lpstr>
      <vt:lpstr>Comic Sans MS</vt:lpstr>
      <vt:lpstr>Poppins</vt:lpstr>
      <vt:lpstr>Symbol</vt:lpstr>
      <vt:lpstr>Verdana</vt:lpstr>
      <vt:lpstr>Office Theme</vt:lpstr>
      <vt:lpstr>Office Theme</vt:lpstr>
      <vt:lpstr>National Apprenticeship Week 2022  Liverpool City Region  Cornerstone Employers   </vt:lpstr>
      <vt:lpstr>PowerPoint Presentation</vt:lpstr>
      <vt:lpstr>PowerPoint Presentation</vt:lpstr>
      <vt:lpstr>Introduction to Housing Sector </vt:lpstr>
      <vt:lpstr>A career that will change lives </vt:lpstr>
      <vt:lpstr>Who we are!</vt:lpstr>
      <vt:lpstr>What is Social Housing?</vt:lpstr>
      <vt:lpstr>Our stories</vt:lpstr>
      <vt:lpstr>Meet our Apprentices!</vt:lpstr>
      <vt:lpstr>Love the sound of a career in Housing?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Apprenticeship Week 2022  Cornerstone Employers   Introduction to ……. </dc:title>
  <dc:creator>Gill Walsh</dc:creator>
  <cp:lastModifiedBy>Gill Walsh</cp:lastModifiedBy>
  <cp:revision>8</cp:revision>
  <dcterms:created xsi:type="dcterms:W3CDTF">2022-02-04T10:25:33Z</dcterms:created>
  <dcterms:modified xsi:type="dcterms:W3CDTF">2022-02-04T12:53:53Z</dcterms:modified>
</cp:coreProperties>
</file>