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0" r:id="rId1"/>
    <p:sldMasterId id="2147483865" r:id="rId2"/>
    <p:sldMasterId id="2147483648" r:id="rId3"/>
  </p:sldMasterIdLst>
  <p:notesMasterIdLst>
    <p:notesMasterId r:id="rId28"/>
  </p:notesMasterIdLst>
  <p:sldIdLst>
    <p:sldId id="257" r:id="rId4"/>
    <p:sldId id="256" r:id="rId5"/>
    <p:sldId id="258" r:id="rId6"/>
    <p:sldId id="345" r:id="rId7"/>
    <p:sldId id="382" r:id="rId8"/>
    <p:sldId id="383" r:id="rId9"/>
    <p:sldId id="384" r:id="rId10"/>
    <p:sldId id="385" r:id="rId11"/>
    <p:sldId id="386" r:id="rId12"/>
    <p:sldId id="367" r:id="rId13"/>
    <p:sldId id="368" r:id="rId14"/>
    <p:sldId id="369" r:id="rId15"/>
    <p:sldId id="370" r:id="rId16"/>
    <p:sldId id="371" r:id="rId17"/>
    <p:sldId id="372" r:id="rId18"/>
    <p:sldId id="373" r:id="rId19"/>
    <p:sldId id="374" r:id="rId20"/>
    <p:sldId id="375" r:id="rId21"/>
    <p:sldId id="376" r:id="rId22"/>
    <p:sldId id="377" r:id="rId23"/>
    <p:sldId id="378" r:id="rId24"/>
    <p:sldId id="379" r:id="rId25"/>
    <p:sldId id="380" r:id="rId26"/>
    <p:sldId id="3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5" d="100"/>
          <a:sy n="65" d="100"/>
        </p:scale>
        <p:origin x="716"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686849-040E-4EBC-82DB-CB1444E97C59}" type="doc">
      <dgm:prSet loTypeId="urn:microsoft.com/office/officeart/2005/8/layout/process1" loCatId="process" qsTypeId="urn:microsoft.com/office/officeart/2005/8/quickstyle/simple1" qsCatId="simple" csTypeId="urn:microsoft.com/office/officeart/2005/8/colors/accent1_2" csCatId="accent1" phldr="1"/>
      <dgm:spPr/>
    </dgm:pt>
    <dgm:pt modelId="{855534E8-4F15-4DEE-B2C3-8C0AE55663CB}">
      <dgm:prSet phldrT="[Text]"/>
      <dgm:spPr/>
      <dgm:t>
        <a:bodyPr/>
        <a:lstStyle/>
        <a:p>
          <a:r>
            <a:rPr lang="en-GB"/>
            <a:t>Buy land</a:t>
          </a:r>
        </a:p>
      </dgm:t>
    </dgm:pt>
    <dgm:pt modelId="{24FF55A5-1AF1-4075-B4E8-8BF79F521890}" type="parTrans" cxnId="{1FD24FF5-3D6B-4ADD-B592-E74F84310400}">
      <dgm:prSet/>
      <dgm:spPr/>
      <dgm:t>
        <a:bodyPr/>
        <a:lstStyle/>
        <a:p>
          <a:endParaRPr lang="en-GB"/>
        </a:p>
      </dgm:t>
    </dgm:pt>
    <dgm:pt modelId="{1A72AC96-7994-45C1-9879-BA6D8BBA45E1}" type="sibTrans" cxnId="{1FD24FF5-3D6B-4ADD-B592-E74F84310400}">
      <dgm:prSet/>
      <dgm:spPr/>
      <dgm:t>
        <a:bodyPr/>
        <a:lstStyle/>
        <a:p>
          <a:endParaRPr lang="en-GB"/>
        </a:p>
      </dgm:t>
    </dgm:pt>
    <dgm:pt modelId="{5B0F9740-5573-402C-B1D9-C0D79869285F}">
      <dgm:prSet phldrT="[Text]"/>
      <dgm:spPr/>
      <dgm:t>
        <a:bodyPr/>
        <a:lstStyle/>
        <a:p>
          <a:r>
            <a:rPr lang="en-GB"/>
            <a:t>Design houses and places</a:t>
          </a:r>
        </a:p>
      </dgm:t>
    </dgm:pt>
    <dgm:pt modelId="{ABBB0922-86C4-423C-89B2-1240DB594F16}" type="parTrans" cxnId="{70F88161-107F-42B7-8AD3-ACE9DFCE83B8}">
      <dgm:prSet/>
      <dgm:spPr/>
      <dgm:t>
        <a:bodyPr/>
        <a:lstStyle/>
        <a:p>
          <a:endParaRPr lang="en-GB"/>
        </a:p>
      </dgm:t>
    </dgm:pt>
    <dgm:pt modelId="{208547AD-9519-491A-A13E-9504A9818185}" type="sibTrans" cxnId="{70F88161-107F-42B7-8AD3-ACE9DFCE83B8}">
      <dgm:prSet/>
      <dgm:spPr/>
      <dgm:t>
        <a:bodyPr/>
        <a:lstStyle/>
        <a:p>
          <a:endParaRPr lang="en-GB"/>
        </a:p>
      </dgm:t>
    </dgm:pt>
    <dgm:pt modelId="{295022C8-8B58-4732-BFE7-8DEE7EB7046B}">
      <dgm:prSet phldrT="[Text]"/>
      <dgm:spPr/>
      <dgm:t>
        <a:bodyPr/>
        <a:lstStyle/>
        <a:p>
          <a:r>
            <a:rPr lang="en-GB"/>
            <a:t>Build them</a:t>
          </a:r>
        </a:p>
      </dgm:t>
    </dgm:pt>
    <dgm:pt modelId="{EB922CCF-6CDC-4114-B401-25A543B56C7E}" type="parTrans" cxnId="{98DB80D1-9DF9-498A-8156-EF01A6CB9EC0}">
      <dgm:prSet/>
      <dgm:spPr/>
      <dgm:t>
        <a:bodyPr/>
        <a:lstStyle/>
        <a:p>
          <a:endParaRPr lang="en-GB"/>
        </a:p>
      </dgm:t>
    </dgm:pt>
    <dgm:pt modelId="{A87E1F52-C32F-40C9-B088-D96724A538EF}" type="sibTrans" cxnId="{98DB80D1-9DF9-498A-8156-EF01A6CB9EC0}">
      <dgm:prSet/>
      <dgm:spPr/>
      <dgm:t>
        <a:bodyPr/>
        <a:lstStyle/>
        <a:p>
          <a:endParaRPr lang="en-GB"/>
        </a:p>
      </dgm:t>
    </dgm:pt>
    <dgm:pt modelId="{491732FA-97A2-459D-9689-3F49DBCB38A4}">
      <dgm:prSet/>
      <dgm:spPr/>
      <dgm:t>
        <a:bodyPr/>
        <a:lstStyle/>
        <a:p>
          <a:r>
            <a:rPr lang="en-GB"/>
            <a:t>Sell them</a:t>
          </a:r>
        </a:p>
      </dgm:t>
    </dgm:pt>
    <dgm:pt modelId="{D295CC0F-8CA9-4329-8AA8-C9E0E2D532E9}" type="parTrans" cxnId="{8A00870E-AF85-4EB8-AEDA-B38F34304D82}">
      <dgm:prSet/>
      <dgm:spPr/>
      <dgm:t>
        <a:bodyPr/>
        <a:lstStyle/>
        <a:p>
          <a:endParaRPr lang="en-GB"/>
        </a:p>
      </dgm:t>
    </dgm:pt>
    <dgm:pt modelId="{A936F494-634D-4E23-9ACB-B4F316951C40}" type="sibTrans" cxnId="{8A00870E-AF85-4EB8-AEDA-B38F34304D82}">
      <dgm:prSet/>
      <dgm:spPr/>
      <dgm:t>
        <a:bodyPr/>
        <a:lstStyle/>
        <a:p>
          <a:endParaRPr lang="en-GB"/>
        </a:p>
      </dgm:t>
    </dgm:pt>
    <dgm:pt modelId="{FF902C29-26CA-4D71-9157-768FA916C956}" type="pres">
      <dgm:prSet presAssocID="{B8686849-040E-4EBC-82DB-CB1444E97C59}" presName="Name0" presStyleCnt="0">
        <dgm:presLayoutVars>
          <dgm:dir/>
          <dgm:resizeHandles val="exact"/>
        </dgm:presLayoutVars>
      </dgm:prSet>
      <dgm:spPr/>
    </dgm:pt>
    <dgm:pt modelId="{021CF264-181F-4811-831D-B1914D0F3C05}" type="pres">
      <dgm:prSet presAssocID="{855534E8-4F15-4DEE-B2C3-8C0AE55663CB}" presName="node" presStyleLbl="node1" presStyleIdx="0" presStyleCnt="4">
        <dgm:presLayoutVars>
          <dgm:bulletEnabled val="1"/>
        </dgm:presLayoutVars>
      </dgm:prSet>
      <dgm:spPr/>
    </dgm:pt>
    <dgm:pt modelId="{700CD492-0F9D-4BF0-8005-0E3017D6FE9E}" type="pres">
      <dgm:prSet presAssocID="{1A72AC96-7994-45C1-9879-BA6D8BBA45E1}" presName="sibTrans" presStyleLbl="sibTrans2D1" presStyleIdx="0" presStyleCnt="3"/>
      <dgm:spPr/>
    </dgm:pt>
    <dgm:pt modelId="{77AA1B6B-3F87-46D5-93C4-4224B283D319}" type="pres">
      <dgm:prSet presAssocID="{1A72AC96-7994-45C1-9879-BA6D8BBA45E1}" presName="connectorText" presStyleLbl="sibTrans2D1" presStyleIdx="0" presStyleCnt="3"/>
      <dgm:spPr/>
    </dgm:pt>
    <dgm:pt modelId="{B3209793-71E3-4052-971A-0716D53F8DA5}" type="pres">
      <dgm:prSet presAssocID="{5B0F9740-5573-402C-B1D9-C0D79869285F}" presName="node" presStyleLbl="node1" presStyleIdx="1" presStyleCnt="4">
        <dgm:presLayoutVars>
          <dgm:bulletEnabled val="1"/>
        </dgm:presLayoutVars>
      </dgm:prSet>
      <dgm:spPr/>
    </dgm:pt>
    <dgm:pt modelId="{9CD25E64-85A2-431A-B41B-1CB8C5953CE5}" type="pres">
      <dgm:prSet presAssocID="{208547AD-9519-491A-A13E-9504A9818185}" presName="sibTrans" presStyleLbl="sibTrans2D1" presStyleIdx="1" presStyleCnt="3"/>
      <dgm:spPr/>
    </dgm:pt>
    <dgm:pt modelId="{CCF9B373-D3B6-4ADF-B84C-6AB36B84926A}" type="pres">
      <dgm:prSet presAssocID="{208547AD-9519-491A-A13E-9504A9818185}" presName="connectorText" presStyleLbl="sibTrans2D1" presStyleIdx="1" presStyleCnt="3"/>
      <dgm:spPr/>
    </dgm:pt>
    <dgm:pt modelId="{E2193F89-2CE8-4C03-BA81-D2A287C96603}" type="pres">
      <dgm:prSet presAssocID="{295022C8-8B58-4732-BFE7-8DEE7EB7046B}" presName="node" presStyleLbl="node1" presStyleIdx="2" presStyleCnt="4">
        <dgm:presLayoutVars>
          <dgm:bulletEnabled val="1"/>
        </dgm:presLayoutVars>
      </dgm:prSet>
      <dgm:spPr/>
    </dgm:pt>
    <dgm:pt modelId="{BAC4D418-2206-4B72-BA86-232CF0A595F5}" type="pres">
      <dgm:prSet presAssocID="{A87E1F52-C32F-40C9-B088-D96724A538EF}" presName="sibTrans" presStyleLbl="sibTrans2D1" presStyleIdx="2" presStyleCnt="3"/>
      <dgm:spPr/>
    </dgm:pt>
    <dgm:pt modelId="{958A5F8C-5C3F-4B7D-9F4A-3C8AC7107FF0}" type="pres">
      <dgm:prSet presAssocID="{A87E1F52-C32F-40C9-B088-D96724A538EF}" presName="connectorText" presStyleLbl="sibTrans2D1" presStyleIdx="2" presStyleCnt="3"/>
      <dgm:spPr/>
    </dgm:pt>
    <dgm:pt modelId="{FD53B798-A228-416C-BED4-DEE4F7646D42}" type="pres">
      <dgm:prSet presAssocID="{491732FA-97A2-459D-9689-3F49DBCB38A4}" presName="node" presStyleLbl="node1" presStyleIdx="3" presStyleCnt="4">
        <dgm:presLayoutVars>
          <dgm:bulletEnabled val="1"/>
        </dgm:presLayoutVars>
      </dgm:prSet>
      <dgm:spPr/>
    </dgm:pt>
  </dgm:ptLst>
  <dgm:cxnLst>
    <dgm:cxn modelId="{D85B7005-60EC-4578-B4EE-CAF7560F0DDB}" type="presOf" srcId="{855534E8-4F15-4DEE-B2C3-8C0AE55663CB}" destId="{021CF264-181F-4811-831D-B1914D0F3C05}" srcOrd="0" destOrd="0" presId="urn:microsoft.com/office/officeart/2005/8/layout/process1"/>
    <dgm:cxn modelId="{B096A807-FF90-41BB-9449-88F20BA33E8D}" type="presOf" srcId="{208547AD-9519-491A-A13E-9504A9818185}" destId="{CCF9B373-D3B6-4ADF-B84C-6AB36B84926A}" srcOrd="1" destOrd="0" presId="urn:microsoft.com/office/officeart/2005/8/layout/process1"/>
    <dgm:cxn modelId="{8A00870E-AF85-4EB8-AEDA-B38F34304D82}" srcId="{B8686849-040E-4EBC-82DB-CB1444E97C59}" destId="{491732FA-97A2-459D-9689-3F49DBCB38A4}" srcOrd="3" destOrd="0" parTransId="{D295CC0F-8CA9-4329-8AA8-C9E0E2D532E9}" sibTransId="{A936F494-634D-4E23-9ACB-B4F316951C40}"/>
    <dgm:cxn modelId="{34CFAB18-3DDF-4A91-BBEB-99981C3BC000}" type="presOf" srcId="{1A72AC96-7994-45C1-9879-BA6D8BBA45E1}" destId="{700CD492-0F9D-4BF0-8005-0E3017D6FE9E}" srcOrd="0" destOrd="0" presId="urn:microsoft.com/office/officeart/2005/8/layout/process1"/>
    <dgm:cxn modelId="{C1835028-E687-4376-A293-B74571A43C10}" type="presOf" srcId="{295022C8-8B58-4732-BFE7-8DEE7EB7046B}" destId="{E2193F89-2CE8-4C03-BA81-D2A287C96603}" srcOrd="0" destOrd="0" presId="urn:microsoft.com/office/officeart/2005/8/layout/process1"/>
    <dgm:cxn modelId="{70F88161-107F-42B7-8AD3-ACE9DFCE83B8}" srcId="{B8686849-040E-4EBC-82DB-CB1444E97C59}" destId="{5B0F9740-5573-402C-B1D9-C0D79869285F}" srcOrd="1" destOrd="0" parTransId="{ABBB0922-86C4-423C-89B2-1240DB594F16}" sibTransId="{208547AD-9519-491A-A13E-9504A9818185}"/>
    <dgm:cxn modelId="{5B07F461-5FDC-4F88-B8C1-2DE7664298EA}" type="presOf" srcId="{1A72AC96-7994-45C1-9879-BA6D8BBA45E1}" destId="{77AA1B6B-3F87-46D5-93C4-4224B283D319}" srcOrd="1" destOrd="0" presId="urn:microsoft.com/office/officeart/2005/8/layout/process1"/>
    <dgm:cxn modelId="{2428C848-4A27-42E2-96BE-EB9127358AC0}" type="presOf" srcId="{5B0F9740-5573-402C-B1D9-C0D79869285F}" destId="{B3209793-71E3-4052-971A-0716D53F8DA5}" srcOrd="0" destOrd="0" presId="urn:microsoft.com/office/officeart/2005/8/layout/process1"/>
    <dgm:cxn modelId="{26D52C50-5E7B-41F2-AC88-47EA5AF51077}" type="presOf" srcId="{A87E1F52-C32F-40C9-B088-D96724A538EF}" destId="{BAC4D418-2206-4B72-BA86-232CF0A595F5}" srcOrd="0" destOrd="0" presId="urn:microsoft.com/office/officeart/2005/8/layout/process1"/>
    <dgm:cxn modelId="{8F5B9183-66EC-42B4-94A0-E34C523768F2}" type="presOf" srcId="{B8686849-040E-4EBC-82DB-CB1444E97C59}" destId="{FF902C29-26CA-4D71-9157-768FA916C956}" srcOrd="0" destOrd="0" presId="urn:microsoft.com/office/officeart/2005/8/layout/process1"/>
    <dgm:cxn modelId="{E9E510C2-6579-490B-949D-A30DC4847408}" type="presOf" srcId="{491732FA-97A2-459D-9689-3F49DBCB38A4}" destId="{FD53B798-A228-416C-BED4-DEE4F7646D42}" srcOrd="0" destOrd="0" presId="urn:microsoft.com/office/officeart/2005/8/layout/process1"/>
    <dgm:cxn modelId="{98DB80D1-9DF9-498A-8156-EF01A6CB9EC0}" srcId="{B8686849-040E-4EBC-82DB-CB1444E97C59}" destId="{295022C8-8B58-4732-BFE7-8DEE7EB7046B}" srcOrd="2" destOrd="0" parTransId="{EB922CCF-6CDC-4114-B401-25A543B56C7E}" sibTransId="{A87E1F52-C32F-40C9-B088-D96724A538EF}"/>
    <dgm:cxn modelId="{1C7D6BE9-348F-4176-A804-3412FF4EC3A8}" type="presOf" srcId="{A87E1F52-C32F-40C9-B088-D96724A538EF}" destId="{958A5F8C-5C3F-4B7D-9F4A-3C8AC7107FF0}" srcOrd="1" destOrd="0" presId="urn:microsoft.com/office/officeart/2005/8/layout/process1"/>
    <dgm:cxn modelId="{1FD24FF5-3D6B-4ADD-B592-E74F84310400}" srcId="{B8686849-040E-4EBC-82DB-CB1444E97C59}" destId="{855534E8-4F15-4DEE-B2C3-8C0AE55663CB}" srcOrd="0" destOrd="0" parTransId="{24FF55A5-1AF1-4075-B4E8-8BF79F521890}" sibTransId="{1A72AC96-7994-45C1-9879-BA6D8BBA45E1}"/>
    <dgm:cxn modelId="{8CEB80FF-CFCC-43E2-8A3C-5637E14435C6}" type="presOf" srcId="{208547AD-9519-491A-A13E-9504A9818185}" destId="{9CD25E64-85A2-431A-B41B-1CB8C5953CE5}" srcOrd="0" destOrd="0" presId="urn:microsoft.com/office/officeart/2005/8/layout/process1"/>
    <dgm:cxn modelId="{1A2033D9-6CE0-4D11-9C4B-4A73E0830CA4}" type="presParOf" srcId="{FF902C29-26CA-4D71-9157-768FA916C956}" destId="{021CF264-181F-4811-831D-B1914D0F3C05}" srcOrd="0" destOrd="0" presId="urn:microsoft.com/office/officeart/2005/8/layout/process1"/>
    <dgm:cxn modelId="{8E8C8142-808E-4198-B47A-EDA14A25F690}" type="presParOf" srcId="{FF902C29-26CA-4D71-9157-768FA916C956}" destId="{700CD492-0F9D-4BF0-8005-0E3017D6FE9E}" srcOrd="1" destOrd="0" presId="urn:microsoft.com/office/officeart/2005/8/layout/process1"/>
    <dgm:cxn modelId="{6BBA44F9-59FB-432A-8C1B-F12E70745B64}" type="presParOf" srcId="{700CD492-0F9D-4BF0-8005-0E3017D6FE9E}" destId="{77AA1B6B-3F87-46D5-93C4-4224B283D319}" srcOrd="0" destOrd="0" presId="urn:microsoft.com/office/officeart/2005/8/layout/process1"/>
    <dgm:cxn modelId="{06A87D7F-0DE7-47BA-B592-1EC3060EAD3B}" type="presParOf" srcId="{FF902C29-26CA-4D71-9157-768FA916C956}" destId="{B3209793-71E3-4052-971A-0716D53F8DA5}" srcOrd="2" destOrd="0" presId="urn:microsoft.com/office/officeart/2005/8/layout/process1"/>
    <dgm:cxn modelId="{3EB41205-6C8C-40F4-99B2-A88C7F52AD17}" type="presParOf" srcId="{FF902C29-26CA-4D71-9157-768FA916C956}" destId="{9CD25E64-85A2-431A-B41B-1CB8C5953CE5}" srcOrd="3" destOrd="0" presId="urn:microsoft.com/office/officeart/2005/8/layout/process1"/>
    <dgm:cxn modelId="{BE818106-E38D-4B3F-8B68-6AF717D466A3}" type="presParOf" srcId="{9CD25E64-85A2-431A-B41B-1CB8C5953CE5}" destId="{CCF9B373-D3B6-4ADF-B84C-6AB36B84926A}" srcOrd="0" destOrd="0" presId="urn:microsoft.com/office/officeart/2005/8/layout/process1"/>
    <dgm:cxn modelId="{4ED8E2E0-1500-4FF2-BD1F-0CFB8E669163}" type="presParOf" srcId="{FF902C29-26CA-4D71-9157-768FA916C956}" destId="{E2193F89-2CE8-4C03-BA81-D2A287C96603}" srcOrd="4" destOrd="0" presId="urn:microsoft.com/office/officeart/2005/8/layout/process1"/>
    <dgm:cxn modelId="{C2E9B8A8-CCD3-453F-9518-ACD0E7283559}" type="presParOf" srcId="{FF902C29-26CA-4D71-9157-768FA916C956}" destId="{BAC4D418-2206-4B72-BA86-232CF0A595F5}" srcOrd="5" destOrd="0" presId="urn:microsoft.com/office/officeart/2005/8/layout/process1"/>
    <dgm:cxn modelId="{CA1E990A-78B0-4769-A06D-6A1A647DC07C}" type="presParOf" srcId="{BAC4D418-2206-4B72-BA86-232CF0A595F5}" destId="{958A5F8C-5C3F-4B7D-9F4A-3C8AC7107FF0}" srcOrd="0" destOrd="0" presId="urn:microsoft.com/office/officeart/2005/8/layout/process1"/>
    <dgm:cxn modelId="{BCA6B8BC-CB79-4BC3-85F1-717F366D858F}" type="presParOf" srcId="{FF902C29-26CA-4D71-9157-768FA916C956}" destId="{FD53B798-A228-416C-BED4-DEE4F7646D42}"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B01FF8-4878-426F-9FD1-7B25D78AB408}"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endParaRPr lang="en-GB"/>
        </a:p>
      </dgm:t>
    </dgm:pt>
    <dgm:pt modelId="{193DAF1A-B54F-4138-95FB-C7549964BD3D}">
      <dgm:prSet phldrT="[Text]"/>
      <dgm:spPr/>
      <dgm:t>
        <a:bodyPr/>
        <a:lstStyle/>
        <a:p>
          <a:r>
            <a:rPr lang="en-GB"/>
            <a:t>‘New’ jobs</a:t>
          </a:r>
        </a:p>
      </dgm:t>
    </dgm:pt>
    <dgm:pt modelId="{A5E5731D-7AD7-496A-B2EB-7F049472EABE}" type="parTrans" cxnId="{181F6145-BEA1-43FE-B8CB-4992FE74F14A}">
      <dgm:prSet/>
      <dgm:spPr/>
      <dgm:t>
        <a:bodyPr/>
        <a:lstStyle/>
        <a:p>
          <a:endParaRPr lang="en-GB"/>
        </a:p>
      </dgm:t>
    </dgm:pt>
    <dgm:pt modelId="{4CFE3653-2AD1-45FF-914E-4D80E8487E3D}" type="sibTrans" cxnId="{181F6145-BEA1-43FE-B8CB-4992FE74F14A}">
      <dgm:prSet/>
      <dgm:spPr/>
      <dgm:t>
        <a:bodyPr/>
        <a:lstStyle/>
        <a:p>
          <a:endParaRPr lang="en-GB"/>
        </a:p>
      </dgm:t>
    </dgm:pt>
    <dgm:pt modelId="{297CC2B5-D93E-4078-9C75-817D3614F1F2}">
      <dgm:prSet phldrT="[Text]"/>
      <dgm:spPr>
        <a:solidFill>
          <a:schemeClr val="tx1">
            <a:lumMod val="20000"/>
            <a:lumOff val="80000"/>
            <a:alpha val="90000"/>
          </a:schemeClr>
        </a:solidFill>
      </dgm:spPr>
      <dgm:t>
        <a:bodyPr/>
        <a:lstStyle/>
        <a:p>
          <a:r>
            <a:rPr lang="en-GB"/>
            <a:t>Heat pump installer</a:t>
          </a:r>
        </a:p>
      </dgm:t>
    </dgm:pt>
    <dgm:pt modelId="{1C660D04-DA32-4CA6-9878-69D212891920}" type="parTrans" cxnId="{AE0EAFF2-0B28-40B1-B480-EBE8877F4B07}">
      <dgm:prSet/>
      <dgm:spPr/>
      <dgm:t>
        <a:bodyPr/>
        <a:lstStyle/>
        <a:p>
          <a:endParaRPr lang="en-GB"/>
        </a:p>
      </dgm:t>
    </dgm:pt>
    <dgm:pt modelId="{97335668-117F-4666-9293-9BBCEA026CDE}" type="sibTrans" cxnId="{AE0EAFF2-0B28-40B1-B480-EBE8877F4B07}">
      <dgm:prSet/>
      <dgm:spPr/>
      <dgm:t>
        <a:bodyPr/>
        <a:lstStyle/>
        <a:p>
          <a:endParaRPr lang="en-GB"/>
        </a:p>
      </dgm:t>
    </dgm:pt>
    <dgm:pt modelId="{48B42198-D2E3-411E-8570-8BA9B9509B82}">
      <dgm:prSet phldrT="[Text]"/>
      <dgm:spPr>
        <a:solidFill>
          <a:schemeClr val="tx1">
            <a:lumMod val="20000"/>
            <a:lumOff val="80000"/>
            <a:alpha val="90000"/>
          </a:schemeClr>
        </a:solidFill>
      </dgm:spPr>
      <dgm:t>
        <a:bodyPr/>
        <a:lstStyle/>
        <a:p>
          <a:r>
            <a:rPr lang="en-GB"/>
            <a:t>Electric car charger installer</a:t>
          </a:r>
        </a:p>
      </dgm:t>
    </dgm:pt>
    <dgm:pt modelId="{58F46A7F-EFA3-4102-B87A-AA3FBB1A8457}" type="parTrans" cxnId="{51A4BB13-FEE6-483F-BE73-CF3D1732DB3C}">
      <dgm:prSet/>
      <dgm:spPr/>
      <dgm:t>
        <a:bodyPr/>
        <a:lstStyle/>
        <a:p>
          <a:endParaRPr lang="en-GB"/>
        </a:p>
      </dgm:t>
    </dgm:pt>
    <dgm:pt modelId="{4F9D15EC-3DFA-4A46-98C4-7DE57D1B13C6}" type="sibTrans" cxnId="{51A4BB13-FEE6-483F-BE73-CF3D1732DB3C}">
      <dgm:prSet/>
      <dgm:spPr/>
      <dgm:t>
        <a:bodyPr/>
        <a:lstStyle/>
        <a:p>
          <a:endParaRPr lang="en-GB"/>
        </a:p>
      </dgm:t>
    </dgm:pt>
    <dgm:pt modelId="{A4A0C82E-2539-448B-BCC1-D867137986F1}">
      <dgm:prSet phldrT="[Text]"/>
      <dgm:spPr/>
      <dgm:t>
        <a:bodyPr/>
        <a:lstStyle/>
        <a:p>
          <a:r>
            <a:rPr lang="en-GB"/>
            <a:t>Existing jobs greened</a:t>
          </a:r>
        </a:p>
      </dgm:t>
    </dgm:pt>
    <dgm:pt modelId="{EAB35696-A310-4F24-B613-D951A7F982EF}" type="parTrans" cxnId="{1D20AC57-B2E1-48EB-8FAF-32659EEA0830}">
      <dgm:prSet/>
      <dgm:spPr/>
      <dgm:t>
        <a:bodyPr/>
        <a:lstStyle/>
        <a:p>
          <a:endParaRPr lang="en-GB"/>
        </a:p>
      </dgm:t>
    </dgm:pt>
    <dgm:pt modelId="{6C62959A-CF08-481D-8C57-F5FD91474122}" type="sibTrans" cxnId="{1D20AC57-B2E1-48EB-8FAF-32659EEA0830}">
      <dgm:prSet/>
      <dgm:spPr/>
      <dgm:t>
        <a:bodyPr/>
        <a:lstStyle/>
        <a:p>
          <a:endParaRPr lang="en-GB"/>
        </a:p>
      </dgm:t>
    </dgm:pt>
    <dgm:pt modelId="{EDD4A6A2-A6B1-411F-B3C9-EB595FEADD10}">
      <dgm:prSet phldrT="[Text]"/>
      <dgm:spPr/>
      <dgm:t>
        <a:bodyPr/>
        <a:lstStyle/>
        <a:p>
          <a:r>
            <a:rPr lang="en-GB"/>
            <a:t>Land buyers/ bidders</a:t>
          </a:r>
        </a:p>
      </dgm:t>
    </dgm:pt>
    <dgm:pt modelId="{31B9A851-7981-4E0F-ABB8-9C444B957B5A}" type="parTrans" cxnId="{46FD9B9A-151E-41D3-B286-FC35D91D6F3A}">
      <dgm:prSet/>
      <dgm:spPr/>
      <dgm:t>
        <a:bodyPr/>
        <a:lstStyle/>
        <a:p>
          <a:endParaRPr lang="en-GB"/>
        </a:p>
      </dgm:t>
    </dgm:pt>
    <dgm:pt modelId="{57BC9E97-422F-4ECB-85F7-F4CE2B77E4DC}" type="sibTrans" cxnId="{46FD9B9A-151E-41D3-B286-FC35D91D6F3A}">
      <dgm:prSet/>
      <dgm:spPr/>
      <dgm:t>
        <a:bodyPr/>
        <a:lstStyle/>
        <a:p>
          <a:endParaRPr lang="en-GB"/>
        </a:p>
      </dgm:t>
    </dgm:pt>
    <dgm:pt modelId="{5106EC2A-7599-46E1-B870-6C70A8A9A426}">
      <dgm:prSet phldrT="[Text]"/>
      <dgm:spPr/>
      <dgm:t>
        <a:bodyPr/>
        <a:lstStyle/>
        <a:p>
          <a:r>
            <a:rPr lang="en-GB"/>
            <a:t>Builders</a:t>
          </a:r>
        </a:p>
      </dgm:t>
    </dgm:pt>
    <dgm:pt modelId="{98397C2F-623B-4F92-B36F-03330E5D956C}" type="parTrans" cxnId="{E2F1E95F-CD6B-4F9E-B5A2-6807D5BCE41F}">
      <dgm:prSet/>
      <dgm:spPr/>
      <dgm:t>
        <a:bodyPr/>
        <a:lstStyle/>
        <a:p>
          <a:endParaRPr lang="en-GB"/>
        </a:p>
      </dgm:t>
    </dgm:pt>
    <dgm:pt modelId="{149BEB76-E38A-4611-8384-1F7AF3B7F7E8}" type="sibTrans" cxnId="{E2F1E95F-CD6B-4F9E-B5A2-6807D5BCE41F}">
      <dgm:prSet/>
      <dgm:spPr/>
      <dgm:t>
        <a:bodyPr/>
        <a:lstStyle/>
        <a:p>
          <a:endParaRPr lang="en-GB"/>
        </a:p>
      </dgm:t>
    </dgm:pt>
    <dgm:pt modelId="{CB69231E-556F-4A07-B6A7-509C3E57F1FC}">
      <dgm:prSet/>
      <dgm:spPr>
        <a:solidFill>
          <a:schemeClr val="tx1">
            <a:lumMod val="20000"/>
            <a:lumOff val="80000"/>
            <a:alpha val="90000"/>
          </a:schemeClr>
        </a:solidFill>
      </dgm:spPr>
      <dgm:t>
        <a:bodyPr/>
        <a:lstStyle/>
        <a:p>
          <a:r>
            <a:rPr lang="en-GB"/>
            <a:t>Sustainability / social value jobs</a:t>
          </a:r>
        </a:p>
      </dgm:t>
    </dgm:pt>
    <dgm:pt modelId="{ABE47075-C836-4741-BFEE-CF2AA04B0419}" type="parTrans" cxnId="{0DDE5FEE-60A6-4346-8096-B68E77C3C8A1}">
      <dgm:prSet/>
      <dgm:spPr/>
      <dgm:t>
        <a:bodyPr/>
        <a:lstStyle/>
        <a:p>
          <a:endParaRPr lang="en-GB"/>
        </a:p>
      </dgm:t>
    </dgm:pt>
    <dgm:pt modelId="{6FF23BCD-48F3-4C2C-9D9B-5267279C68C3}" type="sibTrans" cxnId="{0DDE5FEE-60A6-4346-8096-B68E77C3C8A1}">
      <dgm:prSet/>
      <dgm:spPr/>
      <dgm:t>
        <a:bodyPr/>
        <a:lstStyle/>
        <a:p>
          <a:endParaRPr lang="en-GB"/>
        </a:p>
      </dgm:t>
    </dgm:pt>
    <dgm:pt modelId="{D09245D7-F55A-4536-8942-1DFC6B7787AF}">
      <dgm:prSet/>
      <dgm:spPr>
        <a:solidFill>
          <a:schemeClr val="tx1">
            <a:lumMod val="20000"/>
            <a:lumOff val="80000"/>
            <a:alpha val="90000"/>
          </a:schemeClr>
        </a:solidFill>
      </dgm:spPr>
      <dgm:t>
        <a:bodyPr/>
        <a:lstStyle/>
        <a:p>
          <a:r>
            <a:rPr lang="en-GB"/>
            <a:t>Ecologists</a:t>
          </a:r>
        </a:p>
      </dgm:t>
    </dgm:pt>
    <dgm:pt modelId="{05DA8102-7214-486C-8E76-D9F4A79BEEAD}" type="parTrans" cxnId="{0D9542B1-3620-4EC5-9C4C-68A916DE9FF0}">
      <dgm:prSet/>
      <dgm:spPr/>
      <dgm:t>
        <a:bodyPr/>
        <a:lstStyle/>
        <a:p>
          <a:endParaRPr lang="en-GB"/>
        </a:p>
      </dgm:t>
    </dgm:pt>
    <dgm:pt modelId="{449708E7-B165-41CF-9751-ED52782A7752}" type="sibTrans" cxnId="{0D9542B1-3620-4EC5-9C4C-68A916DE9FF0}">
      <dgm:prSet/>
      <dgm:spPr/>
      <dgm:t>
        <a:bodyPr/>
        <a:lstStyle/>
        <a:p>
          <a:endParaRPr lang="en-GB"/>
        </a:p>
      </dgm:t>
    </dgm:pt>
    <dgm:pt modelId="{BB3854FD-6630-4DA2-9B44-49486CC37ABE}">
      <dgm:prSet/>
      <dgm:spPr/>
      <dgm:t>
        <a:bodyPr/>
        <a:lstStyle/>
        <a:p>
          <a:r>
            <a:rPr lang="en-GB"/>
            <a:t>Technical designers</a:t>
          </a:r>
        </a:p>
      </dgm:t>
    </dgm:pt>
    <dgm:pt modelId="{977BAA99-C856-4CC2-A923-6056987EB84D}" type="parTrans" cxnId="{BCD03403-6563-4150-9851-40AE5F084FCA}">
      <dgm:prSet/>
      <dgm:spPr/>
      <dgm:t>
        <a:bodyPr/>
        <a:lstStyle/>
        <a:p>
          <a:endParaRPr lang="en-GB"/>
        </a:p>
      </dgm:t>
    </dgm:pt>
    <dgm:pt modelId="{E27733EA-DF2E-4397-9447-AD19450C97E1}" type="sibTrans" cxnId="{BCD03403-6563-4150-9851-40AE5F084FCA}">
      <dgm:prSet/>
      <dgm:spPr/>
      <dgm:t>
        <a:bodyPr/>
        <a:lstStyle/>
        <a:p>
          <a:endParaRPr lang="en-GB"/>
        </a:p>
      </dgm:t>
    </dgm:pt>
    <dgm:pt modelId="{90F76E35-8794-462A-AC95-F8A30A3F3100}">
      <dgm:prSet/>
      <dgm:spPr/>
      <dgm:t>
        <a:bodyPr/>
        <a:lstStyle/>
        <a:p>
          <a:r>
            <a:rPr lang="en-GB" dirty="0"/>
            <a:t>Materials</a:t>
          </a:r>
        </a:p>
        <a:p>
          <a:r>
            <a:rPr lang="en-GB"/>
            <a:t>buyers</a:t>
          </a:r>
          <a:endParaRPr lang="en-GB" dirty="0"/>
        </a:p>
      </dgm:t>
    </dgm:pt>
    <dgm:pt modelId="{E12DFC60-00C1-4768-81D3-4D45CEAEDB51}" type="parTrans" cxnId="{A8294268-53CB-4783-8414-38F01F79960B}">
      <dgm:prSet/>
      <dgm:spPr/>
      <dgm:t>
        <a:bodyPr/>
        <a:lstStyle/>
        <a:p>
          <a:endParaRPr lang="en-GB"/>
        </a:p>
      </dgm:t>
    </dgm:pt>
    <dgm:pt modelId="{46A25E45-196D-45E4-9E69-E6924D693D18}" type="sibTrans" cxnId="{A8294268-53CB-4783-8414-38F01F79960B}">
      <dgm:prSet/>
      <dgm:spPr/>
      <dgm:t>
        <a:bodyPr/>
        <a:lstStyle/>
        <a:p>
          <a:endParaRPr lang="en-GB"/>
        </a:p>
      </dgm:t>
    </dgm:pt>
    <dgm:pt modelId="{1032112E-EE45-4444-9A42-64DD6B194894}">
      <dgm:prSet/>
      <dgm:spPr/>
      <dgm:t>
        <a:bodyPr/>
        <a:lstStyle/>
        <a:p>
          <a:r>
            <a:rPr lang="en-GB"/>
            <a:t>HR</a:t>
          </a:r>
        </a:p>
      </dgm:t>
    </dgm:pt>
    <dgm:pt modelId="{8B168613-417D-468E-9B23-16F15DADA5DD}" type="parTrans" cxnId="{FE384D30-71FF-483A-AF69-1B7E7921E803}">
      <dgm:prSet/>
      <dgm:spPr/>
      <dgm:t>
        <a:bodyPr/>
        <a:lstStyle/>
        <a:p>
          <a:endParaRPr lang="en-GB"/>
        </a:p>
      </dgm:t>
    </dgm:pt>
    <dgm:pt modelId="{EAAB725A-1376-4B44-B317-6597ADC7BD67}" type="sibTrans" cxnId="{FE384D30-71FF-483A-AF69-1B7E7921E803}">
      <dgm:prSet/>
      <dgm:spPr/>
      <dgm:t>
        <a:bodyPr/>
        <a:lstStyle/>
        <a:p>
          <a:endParaRPr lang="en-GB"/>
        </a:p>
      </dgm:t>
    </dgm:pt>
    <dgm:pt modelId="{43F6D8A9-6155-49D3-810D-89E0AB276D08}">
      <dgm:prSet/>
      <dgm:spPr/>
      <dgm:t>
        <a:bodyPr/>
        <a:lstStyle/>
        <a:p>
          <a:r>
            <a:rPr lang="en-GB"/>
            <a:t>Finance</a:t>
          </a:r>
        </a:p>
      </dgm:t>
    </dgm:pt>
    <dgm:pt modelId="{FE08886C-514A-4CF9-90CC-B0171669A66B}" type="parTrans" cxnId="{CF87D64A-84E1-400B-B809-15B8FFA4CAFA}">
      <dgm:prSet/>
      <dgm:spPr/>
      <dgm:t>
        <a:bodyPr/>
        <a:lstStyle/>
        <a:p>
          <a:endParaRPr lang="en-GB"/>
        </a:p>
      </dgm:t>
    </dgm:pt>
    <dgm:pt modelId="{A4D9DFF9-8460-4892-B4D7-B3A117C4D732}" type="sibTrans" cxnId="{CF87D64A-84E1-400B-B809-15B8FFA4CAFA}">
      <dgm:prSet/>
      <dgm:spPr/>
      <dgm:t>
        <a:bodyPr/>
        <a:lstStyle/>
        <a:p>
          <a:endParaRPr lang="en-GB"/>
        </a:p>
      </dgm:t>
    </dgm:pt>
    <dgm:pt modelId="{3362598A-420C-4CC9-AEE1-6A6539C27F5F}">
      <dgm:prSet custT="1"/>
      <dgm:spPr>
        <a:solidFill>
          <a:srgbClr val="7030A0">
            <a:alpha val="90000"/>
          </a:srgbClr>
        </a:solidFill>
      </dgm:spPr>
      <dgm:t>
        <a:bodyPr/>
        <a:lstStyle/>
        <a:p>
          <a:r>
            <a:rPr lang="en-GB" sz="2800" b="1">
              <a:solidFill>
                <a:schemeClr val="bg1"/>
              </a:solidFill>
            </a:rPr>
            <a:t>???</a:t>
          </a:r>
          <a:endParaRPr lang="en-GB" sz="1300" b="1">
            <a:solidFill>
              <a:schemeClr val="bg1"/>
            </a:solidFill>
          </a:endParaRPr>
        </a:p>
      </dgm:t>
    </dgm:pt>
    <dgm:pt modelId="{779E22D7-B8A3-4A7F-B5B1-C1DF9F51D2F9}" type="parTrans" cxnId="{91E1CC9E-E8B3-4640-9776-CE44962DF10E}">
      <dgm:prSet/>
      <dgm:spPr/>
      <dgm:t>
        <a:bodyPr/>
        <a:lstStyle/>
        <a:p>
          <a:endParaRPr lang="en-GB"/>
        </a:p>
      </dgm:t>
    </dgm:pt>
    <dgm:pt modelId="{0AB5CF8E-DA1F-4FA3-9FA1-35288AED6B29}" type="sibTrans" cxnId="{91E1CC9E-E8B3-4640-9776-CE44962DF10E}">
      <dgm:prSet/>
      <dgm:spPr/>
      <dgm:t>
        <a:bodyPr/>
        <a:lstStyle/>
        <a:p>
          <a:endParaRPr lang="en-GB"/>
        </a:p>
      </dgm:t>
    </dgm:pt>
    <dgm:pt modelId="{615D14D2-072A-4FF8-984F-F3A0DE9E231E}" type="pres">
      <dgm:prSet presAssocID="{63B01FF8-4878-426F-9FD1-7B25D78AB408}" presName="diagram" presStyleCnt="0">
        <dgm:presLayoutVars>
          <dgm:chPref val="1"/>
          <dgm:dir/>
          <dgm:animOne val="branch"/>
          <dgm:animLvl val="lvl"/>
          <dgm:resizeHandles/>
        </dgm:presLayoutVars>
      </dgm:prSet>
      <dgm:spPr/>
    </dgm:pt>
    <dgm:pt modelId="{C323E548-A494-47EA-8914-054501A279FE}" type="pres">
      <dgm:prSet presAssocID="{193DAF1A-B54F-4138-95FB-C7549964BD3D}" presName="root" presStyleCnt="0"/>
      <dgm:spPr/>
    </dgm:pt>
    <dgm:pt modelId="{F619E2DB-4B7F-43A5-A289-83EF95A218CF}" type="pres">
      <dgm:prSet presAssocID="{193DAF1A-B54F-4138-95FB-C7549964BD3D}" presName="rootComposite" presStyleCnt="0"/>
      <dgm:spPr/>
    </dgm:pt>
    <dgm:pt modelId="{856B9DFF-06AF-4FFE-BF91-BBFD63E54830}" type="pres">
      <dgm:prSet presAssocID="{193DAF1A-B54F-4138-95FB-C7549964BD3D}" presName="rootText" presStyleLbl="node1" presStyleIdx="0" presStyleCnt="2"/>
      <dgm:spPr/>
    </dgm:pt>
    <dgm:pt modelId="{D8E5A792-F242-41B2-8E99-BE73937FABC9}" type="pres">
      <dgm:prSet presAssocID="{193DAF1A-B54F-4138-95FB-C7549964BD3D}" presName="rootConnector" presStyleLbl="node1" presStyleIdx="0" presStyleCnt="2"/>
      <dgm:spPr/>
    </dgm:pt>
    <dgm:pt modelId="{16212627-0A22-4C26-B9ED-49C099C02638}" type="pres">
      <dgm:prSet presAssocID="{193DAF1A-B54F-4138-95FB-C7549964BD3D}" presName="childShape" presStyleCnt="0"/>
      <dgm:spPr/>
    </dgm:pt>
    <dgm:pt modelId="{104B21A3-89FE-4C2C-8141-E20E8B6BC049}" type="pres">
      <dgm:prSet presAssocID="{1C660D04-DA32-4CA6-9878-69D212891920}" presName="Name13" presStyleLbl="parChTrans1D2" presStyleIdx="0" presStyleCnt="11"/>
      <dgm:spPr/>
    </dgm:pt>
    <dgm:pt modelId="{F405BFB1-3C67-4B15-8645-AC210C263DBF}" type="pres">
      <dgm:prSet presAssocID="{297CC2B5-D93E-4078-9C75-817D3614F1F2}" presName="childText" presStyleLbl="bgAcc1" presStyleIdx="0" presStyleCnt="11">
        <dgm:presLayoutVars>
          <dgm:bulletEnabled val="1"/>
        </dgm:presLayoutVars>
      </dgm:prSet>
      <dgm:spPr/>
    </dgm:pt>
    <dgm:pt modelId="{5663A4C8-EDD4-42CE-9408-FC8E6373C23F}" type="pres">
      <dgm:prSet presAssocID="{58F46A7F-EFA3-4102-B87A-AA3FBB1A8457}" presName="Name13" presStyleLbl="parChTrans1D2" presStyleIdx="1" presStyleCnt="11"/>
      <dgm:spPr/>
    </dgm:pt>
    <dgm:pt modelId="{7FA591D9-DD60-4824-99D4-DF3E7127DFDB}" type="pres">
      <dgm:prSet presAssocID="{48B42198-D2E3-411E-8570-8BA9B9509B82}" presName="childText" presStyleLbl="bgAcc1" presStyleIdx="1" presStyleCnt="11">
        <dgm:presLayoutVars>
          <dgm:bulletEnabled val="1"/>
        </dgm:presLayoutVars>
      </dgm:prSet>
      <dgm:spPr/>
    </dgm:pt>
    <dgm:pt modelId="{B8352C97-907F-4D67-95CF-DFA7FAAD0EF0}" type="pres">
      <dgm:prSet presAssocID="{ABE47075-C836-4741-BFEE-CF2AA04B0419}" presName="Name13" presStyleLbl="parChTrans1D2" presStyleIdx="2" presStyleCnt="11"/>
      <dgm:spPr/>
    </dgm:pt>
    <dgm:pt modelId="{0B7C2292-A6D6-4AD2-8156-85646BE23C34}" type="pres">
      <dgm:prSet presAssocID="{CB69231E-556F-4A07-B6A7-509C3E57F1FC}" presName="childText" presStyleLbl="bgAcc1" presStyleIdx="2" presStyleCnt="11">
        <dgm:presLayoutVars>
          <dgm:bulletEnabled val="1"/>
        </dgm:presLayoutVars>
      </dgm:prSet>
      <dgm:spPr/>
    </dgm:pt>
    <dgm:pt modelId="{EFCA8B06-B211-43C8-9C30-09F00AD65797}" type="pres">
      <dgm:prSet presAssocID="{05DA8102-7214-486C-8E76-D9F4A79BEEAD}" presName="Name13" presStyleLbl="parChTrans1D2" presStyleIdx="3" presStyleCnt="11"/>
      <dgm:spPr/>
    </dgm:pt>
    <dgm:pt modelId="{672EC871-9C03-4231-81F2-A52820277B04}" type="pres">
      <dgm:prSet presAssocID="{D09245D7-F55A-4536-8942-1DFC6B7787AF}" presName="childText" presStyleLbl="bgAcc1" presStyleIdx="3" presStyleCnt="11">
        <dgm:presLayoutVars>
          <dgm:bulletEnabled val="1"/>
        </dgm:presLayoutVars>
      </dgm:prSet>
      <dgm:spPr/>
    </dgm:pt>
    <dgm:pt modelId="{C3EDC987-CF31-4851-8125-F14846E64267}" type="pres">
      <dgm:prSet presAssocID="{779E22D7-B8A3-4A7F-B5B1-C1DF9F51D2F9}" presName="Name13" presStyleLbl="parChTrans1D2" presStyleIdx="4" presStyleCnt="11"/>
      <dgm:spPr/>
    </dgm:pt>
    <dgm:pt modelId="{E4C7783A-D466-4146-B70F-9274EE197367}" type="pres">
      <dgm:prSet presAssocID="{3362598A-420C-4CC9-AEE1-6A6539C27F5F}" presName="childText" presStyleLbl="bgAcc1" presStyleIdx="4" presStyleCnt="11">
        <dgm:presLayoutVars>
          <dgm:bulletEnabled val="1"/>
        </dgm:presLayoutVars>
      </dgm:prSet>
      <dgm:spPr/>
    </dgm:pt>
    <dgm:pt modelId="{6D35E725-C945-4292-9171-CCCF31A4E72E}" type="pres">
      <dgm:prSet presAssocID="{A4A0C82E-2539-448B-BCC1-D867137986F1}" presName="root" presStyleCnt="0"/>
      <dgm:spPr/>
    </dgm:pt>
    <dgm:pt modelId="{5CC61E40-3376-49B3-8138-B126CB024EA1}" type="pres">
      <dgm:prSet presAssocID="{A4A0C82E-2539-448B-BCC1-D867137986F1}" presName="rootComposite" presStyleCnt="0"/>
      <dgm:spPr/>
    </dgm:pt>
    <dgm:pt modelId="{82BFE8C5-947E-43FD-AC51-D10B1D211005}" type="pres">
      <dgm:prSet presAssocID="{A4A0C82E-2539-448B-BCC1-D867137986F1}" presName="rootText" presStyleLbl="node1" presStyleIdx="1" presStyleCnt="2"/>
      <dgm:spPr/>
    </dgm:pt>
    <dgm:pt modelId="{5426BF6F-5EFE-41DD-BEF9-7DA2DD5B2E4E}" type="pres">
      <dgm:prSet presAssocID="{A4A0C82E-2539-448B-BCC1-D867137986F1}" presName="rootConnector" presStyleLbl="node1" presStyleIdx="1" presStyleCnt="2"/>
      <dgm:spPr/>
    </dgm:pt>
    <dgm:pt modelId="{0F7A35A8-9C68-420A-8FE0-1F5D50E5A0A9}" type="pres">
      <dgm:prSet presAssocID="{A4A0C82E-2539-448B-BCC1-D867137986F1}" presName="childShape" presStyleCnt="0"/>
      <dgm:spPr/>
    </dgm:pt>
    <dgm:pt modelId="{2FE596AF-0F5A-4877-9E62-0053F6C3FA2B}" type="pres">
      <dgm:prSet presAssocID="{31B9A851-7981-4E0F-ABB8-9C444B957B5A}" presName="Name13" presStyleLbl="parChTrans1D2" presStyleIdx="5" presStyleCnt="11"/>
      <dgm:spPr/>
    </dgm:pt>
    <dgm:pt modelId="{F4EA2B36-BF41-4071-B7F3-5CD83E81696A}" type="pres">
      <dgm:prSet presAssocID="{EDD4A6A2-A6B1-411F-B3C9-EB595FEADD10}" presName="childText" presStyleLbl="bgAcc1" presStyleIdx="5" presStyleCnt="11">
        <dgm:presLayoutVars>
          <dgm:bulletEnabled val="1"/>
        </dgm:presLayoutVars>
      </dgm:prSet>
      <dgm:spPr/>
    </dgm:pt>
    <dgm:pt modelId="{B13B5E3D-1D9A-4469-B6A0-F406E57CF162}" type="pres">
      <dgm:prSet presAssocID="{98397C2F-623B-4F92-B36F-03330E5D956C}" presName="Name13" presStyleLbl="parChTrans1D2" presStyleIdx="6" presStyleCnt="11"/>
      <dgm:spPr/>
    </dgm:pt>
    <dgm:pt modelId="{F6A1D933-707C-4AEB-95BC-C6C8FFD38B62}" type="pres">
      <dgm:prSet presAssocID="{5106EC2A-7599-46E1-B870-6C70A8A9A426}" presName="childText" presStyleLbl="bgAcc1" presStyleIdx="6" presStyleCnt="11">
        <dgm:presLayoutVars>
          <dgm:bulletEnabled val="1"/>
        </dgm:presLayoutVars>
      </dgm:prSet>
      <dgm:spPr/>
    </dgm:pt>
    <dgm:pt modelId="{AFD96AA0-6D39-4D16-9CA4-2DA58C7E087A}" type="pres">
      <dgm:prSet presAssocID="{977BAA99-C856-4CC2-A923-6056987EB84D}" presName="Name13" presStyleLbl="parChTrans1D2" presStyleIdx="7" presStyleCnt="11"/>
      <dgm:spPr/>
    </dgm:pt>
    <dgm:pt modelId="{2A380D41-0E07-4D9E-BE1C-1B1E43866B4B}" type="pres">
      <dgm:prSet presAssocID="{BB3854FD-6630-4DA2-9B44-49486CC37ABE}" presName="childText" presStyleLbl="bgAcc1" presStyleIdx="7" presStyleCnt="11">
        <dgm:presLayoutVars>
          <dgm:bulletEnabled val="1"/>
        </dgm:presLayoutVars>
      </dgm:prSet>
      <dgm:spPr/>
    </dgm:pt>
    <dgm:pt modelId="{E124FBD0-6674-473A-BAF9-B0A5AC956C55}" type="pres">
      <dgm:prSet presAssocID="{E12DFC60-00C1-4768-81D3-4D45CEAEDB51}" presName="Name13" presStyleLbl="parChTrans1D2" presStyleIdx="8" presStyleCnt="11"/>
      <dgm:spPr/>
    </dgm:pt>
    <dgm:pt modelId="{EB3DE6A2-10F6-4B40-97E7-CAC7FE5B5BF3}" type="pres">
      <dgm:prSet presAssocID="{90F76E35-8794-462A-AC95-F8A30A3F3100}" presName="childText" presStyleLbl="bgAcc1" presStyleIdx="8" presStyleCnt="11">
        <dgm:presLayoutVars>
          <dgm:bulletEnabled val="1"/>
        </dgm:presLayoutVars>
      </dgm:prSet>
      <dgm:spPr/>
    </dgm:pt>
    <dgm:pt modelId="{0B18171F-C8F6-41B4-9A23-64F2FD37DC9C}" type="pres">
      <dgm:prSet presAssocID="{8B168613-417D-468E-9B23-16F15DADA5DD}" presName="Name13" presStyleLbl="parChTrans1D2" presStyleIdx="9" presStyleCnt="11"/>
      <dgm:spPr/>
    </dgm:pt>
    <dgm:pt modelId="{B9D555D1-81C6-4E30-A476-9016CD70BB74}" type="pres">
      <dgm:prSet presAssocID="{1032112E-EE45-4444-9A42-64DD6B194894}" presName="childText" presStyleLbl="bgAcc1" presStyleIdx="9" presStyleCnt="11">
        <dgm:presLayoutVars>
          <dgm:bulletEnabled val="1"/>
        </dgm:presLayoutVars>
      </dgm:prSet>
      <dgm:spPr/>
    </dgm:pt>
    <dgm:pt modelId="{99161AD7-5A88-47C0-B90C-E7E531FFCF7A}" type="pres">
      <dgm:prSet presAssocID="{FE08886C-514A-4CF9-90CC-B0171669A66B}" presName="Name13" presStyleLbl="parChTrans1D2" presStyleIdx="10" presStyleCnt="11"/>
      <dgm:spPr/>
    </dgm:pt>
    <dgm:pt modelId="{C0214135-4EA0-4498-A66A-AF0C0014BAE7}" type="pres">
      <dgm:prSet presAssocID="{43F6D8A9-6155-49D3-810D-89E0AB276D08}" presName="childText" presStyleLbl="bgAcc1" presStyleIdx="10" presStyleCnt="11">
        <dgm:presLayoutVars>
          <dgm:bulletEnabled val="1"/>
        </dgm:presLayoutVars>
      </dgm:prSet>
      <dgm:spPr/>
    </dgm:pt>
  </dgm:ptLst>
  <dgm:cxnLst>
    <dgm:cxn modelId="{BCD03403-6563-4150-9851-40AE5F084FCA}" srcId="{A4A0C82E-2539-448B-BCC1-D867137986F1}" destId="{BB3854FD-6630-4DA2-9B44-49486CC37ABE}" srcOrd="2" destOrd="0" parTransId="{977BAA99-C856-4CC2-A923-6056987EB84D}" sibTransId="{E27733EA-DF2E-4397-9447-AD19450C97E1}"/>
    <dgm:cxn modelId="{2267C00D-9E33-4B69-A97E-47ADA016693F}" type="presOf" srcId="{1C660D04-DA32-4CA6-9878-69D212891920}" destId="{104B21A3-89FE-4C2C-8141-E20E8B6BC049}" srcOrd="0" destOrd="0" presId="urn:microsoft.com/office/officeart/2005/8/layout/hierarchy3"/>
    <dgm:cxn modelId="{6E9B130F-38EE-4E53-ADB0-B5E76082EF37}" type="presOf" srcId="{193DAF1A-B54F-4138-95FB-C7549964BD3D}" destId="{D8E5A792-F242-41B2-8E99-BE73937FABC9}" srcOrd="1" destOrd="0" presId="urn:microsoft.com/office/officeart/2005/8/layout/hierarchy3"/>
    <dgm:cxn modelId="{51A4BB13-FEE6-483F-BE73-CF3D1732DB3C}" srcId="{193DAF1A-B54F-4138-95FB-C7549964BD3D}" destId="{48B42198-D2E3-411E-8570-8BA9B9509B82}" srcOrd="1" destOrd="0" parTransId="{58F46A7F-EFA3-4102-B87A-AA3FBB1A8457}" sibTransId="{4F9D15EC-3DFA-4A46-98C4-7DE57D1B13C6}"/>
    <dgm:cxn modelId="{6B44921C-2155-4E1E-B634-8E754B39B62B}" type="presOf" srcId="{1032112E-EE45-4444-9A42-64DD6B194894}" destId="{B9D555D1-81C6-4E30-A476-9016CD70BB74}" srcOrd="0" destOrd="0" presId="urn:microsoft.com/office/officeart/2005/8/layout/hierarchy3"/>
    <dgm:cxn modelId="{E9FB8721-E94B-481C-BDEC-622D2799196A}" type="presOf" srcId="{90F76E35-8794-462A-AC95-F8A30A3F3100}" destId="{EB3DE6A2-10F6-4B40-97E7-CAC7FE5B5BF3}" srcOrd="0" destOrd="0" presId="urn:microsoft.com/office/officeart/2005/8/layout/hierarchy3"/>
    <dgm:cxn modelId="{7CCDED28-A436-4B20-BE1B-FEBB56D20518}" type="presOf" srcId="{CB69231E-556F-4A07-B6A7-509C3E57F1FC}" destId="{0B7C2292-A6D6-4AD2-8156-85646BE23C34}" srcOrd="0" destOrd="0" presId="urn:microsoft.com/office/officeart/2005/8/layout/hierarchy3"/>
    <dgm:cxn modelId="{82454B2D-59C2-432C-AE6D-624737A0ED03}" type="presOf" srcId="{3362598A-420C-4CC9-AEE1-6A6539C27F5F}" destId="{E4C7783A-D466-4146-B70F-9274EE197367}" srcOrd="0" destOrd="0" presId="urn:microsoft.com/office/officeart/2005/8/layout/hierarchy3"/>
    <dgm:cxn modelId="{DB88C22E-668D-4270-91C7-4F4C3464841D}" type="presOf" srcId="{ABE47075-C836-4741-BFEE-CF2AA04B0419}" destId="{B8352C97-907F-4D67-95CF-DFA7FAAD0EF0}" srcOrd="0" destOrd="0" presId="urn:microsoft.com/office/officeart/2005/8/layout/hierarchy3"/>
    <dgm:cxn modelId="{FE384D30-71FF-483A-AF69-1B7E7921E803}" srcId="{A4A0C82E-2539-448B-BCC1-D867137986F1}" destId="{1032112E-EE45-4444-9A42-64DD6B194894}" srcOrd="4" destOrd="0" parTransId="{8B168613-417D-468E-9B23-16F15DADA5DD}" sibTransId="{EAAB725A-1376-4B44-B317-6597ADC7BD67}"/>
    <dgm:cxn modelId="{99619C33-5DAF-4B9C-96BF-E27879B6A88C}" type="presOf" srcId="{05DA8102-7214-486C-8E76-D9F4A79BEEAD}" destId="{EFCA8B06-B211-43C8-9C30-09F00AD65797}" srcOrd="0" destOrd="0" presId="urn:microsoft.com/office/officeart/2005/8/layout/hierarchy3"/>
    <dgm:cxn modelId="{C028B53E-7108-49E4-B3F5-4E25569ACF95}" type="presOf" srcId="{98397C2F-623B-4F92-B36F-03330E5D956C}" destId="{B13B5E3D-1D9A-4469-B6A0-F406E57CF162}" srcOrd="0" destOrd="0" presId="urn:microsoft.com/office/officeart/2005/8/layout/hierarchy3"/>
    <dgm:cxn modelId="{E2F1E95F-CD6B-4F9E-B5A2-6807D5BCE41F}" srcId="{A4A0C82E-2539-448B-BCC1-D867137986F1}" destId="{5106EC2A-7599-46E1-B870-6C70A8A9A426}" srcOrd="1" destOrd="0" parTransId="{98397C2F-623B-4F92-B36F-03330E5D956C}" sibTransId="{149BEB76-E38A-4611-8384-1F7AF3B7F7E8}"/>
    <dgm:cxn modelId="{32DBB441-9574-46BC-9151-ACD817F48FBE}" type="presOf" srcId="{48B42198-D2E3-411E-8570-8BA9B9509B82}" destId="{7FA591D9-DD60-4824-99D4-DF3E7127DFDB}" srcOrd="0" destOrd="0" presId="urn:microsoft.com/office/officeart/2005/8/layout/hierarchy3"/>
    <dgm:cxn modelId="{181F6145-BEA1-43FE-B8CB-4992FE74F14A}" srcId="{63B01FF8-4878-426F-9FD1-7B25D78AB408}" destId="{193DAF1A-B54F-4138-95FB-C7549964BD3D}" srcOrd="0" destOrd="0" parTransId="{A5E5731D-7AD7-496A-B2EB-7F049472EABE}" sibTransId="{4CFE3653-2AD1-45FF-914E-4D80E8487E3D}"/>
    <dgm:cxn modelId="{A8294268-53CB-4783-8414-38F01F79960B}" srcId="{A4A0C82E-2539-448B-BCC1-D867137986F1}" destId="{90F76E35-8794-462A-AC95-F8A30A3F3100}" srcOrd="3" destOrd="0" parTransId="{E12DFC60-00C1-4768-81D3-4D45CEAEDB51}" sibTransId="{46A25E45-196D-45E4-9E69-E6924D693D18}"/>
    <dgm:cxn modelId="{98C3F048-7818-4AEE-9E63-448D01FD1C08}" type="presOf" srcId="{A4A0C82E-2539-448B-BCC1-D867137986F1}" destId="{82BFE8C5-947E-43FD-AC51-D10B1D211005}" srcOrd="0" destOrd="0" presId="urn:microsoft.com/office/officeart/2005/8/layout/hierarchy3"/>
    <dgm:cxn modelId="{CF87D64A-84E1-400B-B809-15B8FFA4CAFA}" srcId="{A4A0C82E-2539-448B-BCC1-D867137986F1}" destId="{43F6D8A9-6155-49D3-810D-89E0AB276D08}" srcOrd="5" destOrd="0" parTransId="{FE08886C-514A-4CF9-90CC-B0171669A66B}" sibTransId="{A4D9DFF9-8460-4892-B4D7-B3A117C4D732}"/>
    <dgm:cxn modelId="{69D28553-6035-479E-977C-7EC71A797C2D}" type="presOf" srcId="{193DAF1A-B54F-4138-95FB-C7549964BD3D}" destId="{856B9DFF-06AF-4FFE-BF91-BBFD63E54830}" srcOrd="0" destOrd="0" presId="urn:microsoft.com/office/officeart/2005/8/layout/hierarchy3"/>
    <dgm:cxn modelId="{5C5B4877-36F0-464A-9CB9-1B24C24B09BB}" type="presOf" srcId="{779E22D7-B8A3-4A7F-B5B1-C1DF9F51D2F9}" destId="{C3EDC987-CF31-4851-8125-F14846E64267}" srcOrd="0" destOrd="0" presId="urn:microsoft.com/office/officeart/2005/8/layout/hierarchy3"/>
    <dgm:cxn modelId="{1D20AC57-B2E1-48EB-8FAF-32659EEA0830}" srcId="{63B01FF8-4878-426F-9FD1-7B25D78AB408}" destId="{A4A0C82E-2539-448B-BCC1-D867137986F1}" srcOrd="1" destOrd="0" parTransId="{EAB35696-A310-4F24-B613-D951A7F982EF}" sibTransId="{6C62959A-CF08-481D-8C57-F5FD91474122}"/>
    <dgm:cxn modelId="{0F98D457-80A0-4359-B20B-7CFBFA96B69F}" type="presOf" srcId="{31B9A851-7981-4E0F-ABB8-9C444B957B5A}" destId="{2FE596AF-0F5A-4877-9E62-0053F6C3FA2B}" srcOrd="0" destOrd="0" presId="urn:microsoft.com/office/officeart/2005/8/layout/hierarchy3"/>
    <dgm:cxn modelId="{B41EE789-F17A-4CCB-8F3F-1F9E30217BBA}" type="presOf" srcId="{297CC2B5-D93E-4078-9C75-817D3614F1F2}" destId="{F405BFB1-3C67-4B15-8645-AC210C263DBF}" srcOrd="0" destOrd="0" presId="urn:microsoft.com/office/officeart/2005/8/layout/hierarchy3"/>
    <dgm:cxn modelId="{2E415499-89D2-4055-8A46-398975D0AD19}" type="presOf" srcId="{977BAA99-C856-4CC2-A923-6056987EB84D}" destId="{AFD96AA0-6D39-4D16-9CA4-2DA58C7E087A}" srcOrd="0" destOrd="0" presId="urn:microsoft.com/office/officeart/2005/8/layout/hierarchy3"/>
    <dgm:cxn modelId="{46FD9B9A-151E-41D3-B286-FC35D91D6F3A}" srcId="{A4A0C82E-2539-448B-BCC1-D867137986F1}" destId="{EDD4A6A2-A6B1-411F-B3C9-EB595FEADD10}" srcOrd="0" destOrd="0" parTransId="{31B9A851-7981-4E0F-ABB8-9C444B957B5A}" sibTransId="{57BC9E97-422F-4ECB-85F7-F4CE2B77E4DC}"/>
    <dgm:cxn modelId="{4C78659C-9C8E-4550-8A56-0779264B69ED}" type="presOf" srcId="{A4A0C82E-2539-448B-BCC1-D867137986F1}" destId="{5426BF6F-5EFE-41DD-BEF9-7DA2DD5B2E4E}" srcOrd="1" destOrd="0" presId="urn:microsoft.com/office/officeart/2005/8/layout/hierarchy3"/>
    <dgm:cxn modelId="{D980949C-7B6F-43DB-8502-CE929B3C9765}" type="presOf" srcId="{58F46A7F-EFA3-4102-B87A-AA3FBB1A8457}" destId="{5663A4C8-EDD4-42CE-9408-FC8E6373C23F}" srcOrd="0" destOrd="0" presId="urn:microsoft.com/office/officeart/2005/8/layout/hierarchy3"/>
    <dgm:cxn modelId="{91E1CC9E-E8B3-4640-9776-CE44962DF10E}" srcId="{193DAF1A-B54F-4138-95FB-C7549964BD3D}" destId="{3362598A-420C-4CC9-AEE1-6A6539C27F5F}" srcOrd="4" destOrd="0" parTransId="{779E22D7-B8A3-4A7F-B5B1-C1DF9F51D2F9}" sibTransId="{0AB5CF8E-DA1F-4FA3-9FA1-35288AED6B29}"/>
    <dgm:cxn modelId="{73464AA9-E265-4DE8-819E-1AAC30D0E779}" type="presOf" srcId="{D09245D7-F55A-4536-8942-1DFC6B7787AF}" destId="{672EC871-9C03-4231-81F2-A52820277B04}" srcOrd="0" destOrd="0" presId="urn:microsoft.com/office/officeart/2005/8/layout/hierarchy3"/>
    <dgm:cxn modelId="{85CC26AB-6B39-4E10-AB01-6B224AA82FCE}" type="presOf" srcId="{8B168613-417D-468E-9B23-16F15DADA5DD}" destId="{0B18171F-C8F6-41B4-9A23-64F2FD37DC9C}" srcOrd="0" destOrd="0" presId="urn:microsoft.com/office/officeart/2005/8/layout/hierarchy3"/>
    <dgm:cxn modelId="{0D9542B1-3620-4EC5-9C4C-68A916DE9FF0}" srcId="{193DAF1A-B54F-4138-95FB-C7549964BD3D}" destId="{D09245D7-F55A-4536-8942-1DFC6B7787AF}" srcOrd="3" destOrd="0" parTransId="{05DA8102-7214-486C-8E76-D9F4A79BEEAD}" sibTransId="{449708E7-B165-41CF-9751-ED52782A7752}"/>
    <dgm:cxn modelId="{1A8088B4-510E-404A-9AB8-C2BE03D2BCBE}" type="presOf" srcId="{63B01FF8-4878-426F-9FD1-7B25D78AB408}" destId="{615D14D2-072A-4FF8-984F-F3A0DE9E231E}" srcOrd="0" destOrd="0" presId="urn:microsoft.com/office/officeart/2005/8/layout/hierarchy3"/>
    <dgm:cxn modelId="{87FDB8D5-3E95-44D7-9286-BC0D476B4015}" type="presOf" srcId="{FE08886C-514A-4CF9-90CC-B0171669A66B}" destId="{99161AD7-5A88-47C0-B90C-E7E531FFCF7A}" srcOrd="0" destOrd="0" presId="urn:microsoft.com/office/officeart/2005/8/layout/hierarchy3"/>
    <dgm:cxn modelId="{2F2528DE-06E5-4C13-85D0-D1026E5A1987}" type="presOf" srcId="{5106EC2A-7599-46E1-B870-6C70A8A9A426}" destId="{F6A1D933-707C-4AEB-95BC-C6C8FFD38B62}" srcOrd="0" destOrd="0" presId="urn:microsoft.com/office/officeart/2005/8/layout/hierarchy3"/>
    <dgm:cxn modelId="{F2B481ED-602F-4B8B-9981-B8E720804FDA}" type="presOf" srcId="{43F6D8A9-6155-49D3-810D-89E0AB276D08}" destId="{C0214135-4EA0-4498-A66A-AF0C0014BAE7}" srcOrd="0" destOrd="0" presId="urn:microsoft.com/office/officeart/2005/8/layout/hierarchy3"/>
    <dgm:cxn modelId="{0DDE5FEE-60A6-4346-8096-B68E77C3C8A1}" srcId="{193DAF1A-B54F-4138-95FB-C7549964BD3D}" destId="{CB69231E-556F-4A07-B6A7-509C3E57F1FC}" srcOrd="2" destOrd="0" parTransId="{ABE47075-C836-4741-BFEE-CF2AA04B0419}" sibTransId="{6FF23BCD-48F3-4C2C-9D9B-5267279C68C3}"/>
    <dgm:cxn modelId="{5642B3EE-65BC-42D1-A20A-0939452EEC96}" type="presOf" srcId="{BB3854FD-6630-4DA2-9B44-49486CC37ABE}" destId="{2A380D41-0E07-4D9E-BE1C-1B1E43866B4B}" srcOrd="0" destOrd="0" presId="urn:microsoft.com/office/officeart/2005/8/layout/hierarchy3"/>
    <dgm:cxn modelId="{AE0EAFF2-0B28-40B1-B480-EBE8877F4B07}" srcId="{193DAF1A-B54F-4138-95FB-C7549964BD3D}" destId="{297CC2B5-D93E-4078-9C75-817D3614F1F2}" srcOrd="0" destOrd="0" parTransId="{1C660D04-DA32-4CA6-9878-69D212891920}" sibTransId="{97335668-117F-4666-9293-9BBCEA026CDE}"/>
    <dgm:cxn modelId="{F6A518F4-6DA9-4233-B7C3-BF52B706C159}" type="presOf" srcId="{EDD4A6A2-A6B1-411F-B3C9-EB595FEADD10}" destId="{F4EA2B36-BF41-4071-B7F3-5CD83E81696A}" srcOrd="0" destOrd="0" presId="urn:microsoft.com/office/officeart/2005/8/layout/hierarchy3"/>
    <dgm:cxn modelId="{1D500AF5-B283-494E-B5F4-44F3F1FE3A57}" type="presOf" srcId="{E12DFC60-00C1-4768-81D3-4D45CEAEDB51}" destId="{E124FBD0-6674-473A-BAF9-B0A5AC956C55}" srcOrd="0" destOrd="0" presId="urn:microsoft.com/office/officeart/2005/8/layout/hierarchy3"/>
    <dgm:cxn modelId="{9F22C451-4353-4F4E-9E34-072B8B075FC0}" type="presParOf" srcId="{615D14D2-072A-4FF8-984F-F3A0DE9E231E}" destId="{C323E548-A494-47EA-8914-054501A279FE}" srcOrd="0" destOrd="0" presId="urn:microsoft.com/office/officeart/2005/8/layout/hierarchy3"/>
    <dgm:cxn modelId="{4147AC5D-3C43-4640-AF1C-CFA1AB5DA14A}" type="presParOf" srcId="{C323E548-A494-47EA-8914-054501A279FE}" destId="{F619E2DB-4B7F-43A5-A289-83EF95A218CF}" srcOrd="0" destOrd="0" presId="urn:microsoft.com/office/officeart/2005/8/layout/hierarchy3"/>
    <dgm:cxn modelId="{389964F0-1578-47C1-A48E-61C483E454D2}" type="presParOf" srcId="{F619E2DB-4B7F-43A5-A289-83EF95A218CF}" destId="{856B9DFF-06AF-4FFE-BF91-BBFD63E54830}" srcOrd="0" destOrd="0" presId="urn:microsoft.com/office/officeart/2005/8/layout/hierarchy3"/>
    <dgm:cxn modelId="{6CB25006-8029-46EB-8FDA-5D948CAC39B2}" type="presParOf" srcId="{F619E2DB-4B7F-43A5-A289-83EF95A218CF}" destId="{D8E5A792-F242-41B2-8E99-BE73937FABC9}" srcOrd="1" destOrd="0" presId="urn:microsoft.com/office/officeart/2005/8/layout/hierarchy3"/>
    <dgm:cxn modelId="{F5002FB6-4551-4563-83E7-32D2E19CC79C}" type="presParOf" srcId="{C323E548-A494-47EA-8914-054501A279FE}" destId="{16212627-0A22-4C26-B9ED-49C099C02638}" srcOrd="1" destOrd="0" presId="urn:microsoft.com/office/officeart/2005/8/layout/hierarchy3"/>
    <dgm:cxn modelId="{7DAD0522-07AA-4025-9F5E-B447BBF4FB5C}" type="presParOf" srcId="{16212627-0A22-4C26-B9ED-49C099C02638}" destId="{104B21A3-89FE-4C2C-8141-E20E8B6BC049}" srcOrd="0" destOrd="0" presId="urn:microsoft.com/office/officeart/2005/8/layout/hierarchy3"/>
    <dgm:cxn modelId="{EB1B38CC-4B72-40D8-A9B6-CAE3E5C00202}" type="presParOf" srcId="{16212627-0A22-4C26-B9ED-49C099C02638}" destId="{F405BFB1-3C67-4B15-8645-AC210C263DBF}" srcOrd="1" destOrd="0" presId="urn:microsoft.com/office/officeart/2005/8/layout/hierarchy3"/>
    <dgm:cxn modelId="{47CE8731-D7D2-4233-AC7C-9414EC69B37F}" type="presParOf" srcId="{16212627-0A22-4C26-B9ED-49C099C02638}" destId="{5663A4C8-EDD4-42CE-9408-FC8E6373C23F}" srcOrd="2" destOrd="0" presId="urn:microsoft.com/office/officeart/2005/8/layout/hierarchy3"/>
    <dgm:cxn modelId="{755B6741-B6C8-4CB3-9E3E-92E0902E9051}" type="presParOf" srcId="{16212627-0A22-4C26-B9ED-49C099C02638}" destId="{7FA591D9-DD60-4824-99D4-DF3E7127DFDB}" srcOrd="3" destOrd="0" presId="urn:microsoft.com/office/officeart/2005/8/layout/hierarchy3"/>
    <dgm:cxn modelId="{B0A18379-6B2A-4522-A7AA-DB19965A0F42}" type="presParOf" srcId="{16212627-0A22-4C26-B9ED-49C099C02638}" destId="{B8352C97-907F-4D67-95CF-DFA7FAAD0EF0}" srcOrd="4" destOrd="0" presId="urn:microsoft.com/office/officeart/2005/8/layout/hierarchy3"/>
    <dgm:cxn modelId="{40B0E5E3-1840-4BCB-B75D-13B4D6F71ED6}" type="presParOf" srcId="{16212627-0A22-4C26-B9ED-49C099C02638}" destId="{0B7C2292-A6D6-4AD2-8156-85646BE23C34}" srcOrd="5" destOrd="0" presId="urn:microsoft.com/office/officeart/2005/8/layout/hierarchy3"/>
    <dgm:cxn modelId="{61FBAF97-C269-4981-8F3E-73A7D91F521C}" type="presParOf" srcId="{16212627-0A22-4C26-B9ED-49C099C02638}" destId="{EFCA8B06-B211-43C8-9C30-09F00AD65797}" srcOrd="6" destOrd="0" presId="urn:microsoft.com/office/officeart/2005/8/layout/hierarchy3"/>
    <dgm:cxn modelId="{3C370177-452A-4302-B304-6CD37C7342AE}" type="presParOf" srcId="{16212627-0A22-4C26-B9ED-49C099C02638}" destId="{672EC871-9C03-4231-81F2-A52820277B04}" srcOrd="7" destOrd="0" presId="urn:microsoft.com/office/officeart/2005/8/layout/hierarchy3"/>
    <dgm:cxn modelId="{EF287C86-7C37-4A3A-B078-EA8AA8776E19}" type="presParOf" srcId="{16212627-0A22-4C26-B9ED-49C099C02638}" destId="{C3EDC987-CF31-4851-8125-F14846E64267}" srcOrd="8" destOrd="0" presId="urn:microsoft.com/office/officeart/2005/8/layout/hierarchy3"/>
    <dgm:cxn modelId="{CD56DAD8-BB92-4427-8E0A-20FEBF96127F}" type="presParOf" srcId="{16212627-0A22-4C26-B9ED-49C099C02638}" destId="{E4C7783A-D466-4146-B70F-9274EE197367}" srcOrd="9" destOrd="0" presId="urn:microsoft.com/office/officeart/2005/8/layout/hierarchy3"/>
    <dgm:cxn modelId="{4A2E692D-88F9-4221-AC4E-CACDCC9B955D}" type="presParOf" srcId="{615D14D2-072A-4FF8-984F-F3A0DE9E231E}" destId="{6D35E725-C945-4292-9171-CCCF31A4E72E}" srcOrd="1" destOrd="0" presId="urn:microsoft.com/office/officeart/2005/8/layout/hierarchy3"/>
    <dgm:cxn modelId="{384B5DAA-5022-4EC8-9221-84D4E18CD71D}" type="presParOf" srcId="{6D35E725-C945-4292-9171-CCCF31A4E72E}" destId="{5CC61E40-3376-49B3-8138-B126CB024EA1}" srcOrd="0" destOrd="0" presId="urn:microsoft.com/office/officeart/2005/8/layout/hierarchy3"/>
    <dgm:cxn modelId="{D41EEE6E-0793-409C-9B09-539F7FC3A824}" type="presParOf" srcId="{5CC61E40-3376-49B3-8138-B126CB024EA1}" destId="{82BFE8C5-947E-43FD-AC51-D10B1D211005}" srcOrd="0" destOrd="0" presId="urn:microsoft.com/office/officeart/2005/8/layout/hierarchy3"/>
    <dgm:cxn modelId="{35FB651E-88AD-4BF8-977B-F04865C010F7}" type="presParOf" srcId="{5CC61E40-3376-49B3-8138-B126CB024EA1}" destId="{5426BF6F-5EFE-41DD-BEF9-7DA2DD5B2E4E}" srcOrd="1" destOrd="0" presId="urn:microsoft.com/office/officeart/2005/8/layout/hierarchy3"/>
    <dgm:cxn modelId="{58B0DFBC-F817-427D-B81E-2DFBA46555B6}" type="presParOf" srcId="{6D35E725-C945-4292-9171-CCCF31A4E72E}" destId="{0F7A35A8-9C68-420A-8FE0-1F5D50E5A0A9}" srcOrd="1" destOrd="0" presId="urn:microsoft.com/office/officeart/2005/8/layout/hierarchy3"/>
    <dgm:cxn modelId="{38651E3D-C6A4-4C99-B98D-3D15304716CE}" type="presParOf" srcId="{0F7A35A8-9C68-420A-8FE0-1F5D50E5A0A9}" destId="{2FE596AF-0F5A-4877-9E62-0053F6C3FA2B}" srcOrd="0" destOrd="0" presId="urn:microsoft.com/office/officeart/2005/8/layout/hierarchy3"/>
    <dgm:cxn modelId="{7533D915-5E54-4E02-981D-AA0C89707D66}" type="presParOf" srcId="{0F7A35A8-9C68-420A-8FE0-1F5D50E5A0A9}" destId="{F4EA2B36-BF41-4071-B7F3-5CD83E81696A}" srcOrd="1" destOrd="0" presId="urn:microsoft.com/office/officeart/2005/8/layout/hierarchy3"/>
    <dgm:cxn modelId="{6F0C8B66-8B77-48CB-8BCF-6399BC5996A3}" type="presParOf" srcId="{0F7A35A8-9C68-420A-8FE0-1F5D50E5A0A9}" destId="{B13B5E3D-1D9A-4469-B6A0-F406E57CF162}" srcOrd="2" destOrd="0" presId="urn:microsoft.com/office/officeart/2005/8/layout/hierarchy3"/>
    <dgm:cxn modelId="{88F96A3B-AAF5-464D-9B87-4044CA7552A8}" type="presParOf" srcId="{0F7A35A8-9C68-420A-8FE0-1F5D50E5A0A9}" destId="{F6A1D933-707C-4AEB-95BC-C6C8FFD38B62}" srcOrd="3" destOrd="0" presId="urn:microsoft.com/office/officeart/2005/8/layout/hierarchy3"/>
    <dgm:cxn modelId="{A9B16A82-9B37-4032-B1E0-66CFD5851F59}" type="presParOf" srcId="{0F7A35A8-9C68-420A-8FE0-1F5D50E5A0A9}" destId="{AFD96AA0-6D39-4D16-9CA4-2DA58C7E087A}" srcOrd="4" destOrd="0" presId="urn:microsoft.com/office/officeart/2005/8/layout/hierarchy3"/>
    <dgm:cxn modelId="{E07AFDE1-7C97-45EC-86FD-33260E212745}" type="presParOf" srcId="{0F7A35A8-9C68-420A-8FE0-1F5D50E5A0A9}" destId="{2A380D41-0E07-4D9E-BE1C-1B1E43866B4B}" srcOrd="5" destOrd="0" presId="urn:microsoft.com/office/officeart/2005/8/layout/hierarchy3"/>
    <dgm:cxn modelId="{1A0AACA7-1EE0-4820-845D-540D7FF65EFC}" type="presParOf" srcId="{0F7A35A8-9C68-420A-8FE0-1F5D50E5A0A9}" destId="{E124FBD0-6674-473A-BAF9-B0A5AC956C55}" srcOrd="6" destOrd="0" presId="urn:microsoft.com/office/officeart/2005/8/layout/hierarchy3"/>
    <dgm:cxn modelId="{460C047D-CF9F-42F0-9283-4CCC180A9EC9}" type="presParOf" srcId="{0F7A35A8-9C68-420A-8FE0-1F5D50E5A0A9}" destId="{EB3DE6A2-10F6-4B40-97E7-CAC7FE5B5BF3}" srcOrd="7" destOrd="0" presId="urn:microsoft.com/office/officeart/2005/8/layout/hierarchy3"/>
    <dgm:cxn modelId="{CE0E7DFF-AE8E-4AF8-BEF9-2CBA13F042BA}" type="presParOf" srcId="{0F7A35A8-9C68-420A-8FE0-1F5D50E5A0A9}" destId="{0B18171F-C8F6-41B4-9A23-64F2FD37DC9C}" srcOrd="8" destOrd="0" presId="urn:microsoft.com/office/officeart/2005/8/layout/hierarchy3"/>
    <dgm:cxn modelId="{195EBD3E-21A1-4F54-96C0-567388F9D998}" type="presParOf" srcId="{0F7A35A8-9C68-420A-8FE0-1F5D50E5A0A9}" destId="{B9D555D1-81C6-4E30-A476-9016CD70BB74}" srcOrd="9" destOrd="0" presId="urn:microsoft.com/office/officeart/2005/8/layout/hierarchy3"/>
    <dgm:cxn modelId="{45157BF0-5714-41C8-B7A8-81199B0445F6}" type="presParOf" srcId="{0F7A35A8-9C68-420A-8FE0-1F5D50E5A0A9}" destId="{99161AD7-5A88-47C0-B90C-E7E531FFCF7A}" srcOrd="10" destOrd="0" presId="urn:microsoft.com/office/officeart/2005/8/layout/hierarchy3"/>
    <dgm:cxn modelId="{9BA481EA-04F8-4D50-B47A-E3295C890199}" type="presParOf" srcId="{0F7A35A8-9C68-420A-8FE0-1F5D50E5A0A9}" destId="{C0214135-4EA0-4498-A66A-AF0C0014BAE7}" srcOrd="11"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6BD225-3D6B-4626-AE6C-023658A23F42}"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3AEA7671-FECD-4026-89E3-D929C345BB4F}">
      <dgm:prSet phldrT="[Text]"/>
      <dgm:spPr>
        <a:solidFill>
          <a:schemeClr val="accent2">
            <a:lumMod val="50000"/>
          </a:schemeClr>
        </a:solidFill>
      </dgm:spPr>
      <dgm:t>
        <a:bodyPr/>
        <a:lstStyle/>
        <a:p>
          <a:r>
            <a:rPr lang="en-GB" dirty="0"/>
            <a:t>Apprentice Water Process Controller </a:t>
          </a:r>
        </a:p>
      </dgm:t>
    </dgm:pt>
    <dgm:pt modelId="{3D2B9067-3F6A-444C-8D96-086B5D441671}" type="parTrans" cxnId="{01D6E716-A8BF-41C3-B426-35592E519F4F}">
      <dgm:prSet/>
      <dgm:spPr/>
      <dgm:t>
        <a:bodyPr/>
        <a:lstStyle/>
        <a:p>
          <a:endParaRPr lang="en-GB"/>
        </a:p>
      </dgm:t>
    </dgm:pt>
    <dgm:pt modelId="{3C9EBC82-8488-4FB4-97CE-CAA43E7C8E96}" type="sibTrans" cxnId="{01D6E716-A8BF-41C3-B426-35592E519F4F}">
      <dgm:prSet/>
      <dgm:spPr/>
      <dgm:t>
        <a:bodyPr/>
        <a:lstStyle/>
        <a:p>
          <a:r>
            <a:rPr lang="en-GB" dirty="0"/>
            <a:t>Apprentice Wastewater Process Controller </a:t>
          </a:r>
        </a:p>
      </dgm:t>
    </dgm:pt>
    <dgm:pt modelId="{E2793977-EFD4-409C-A9E9-B4D03BB74927}">
      <dgm:prSet phldrT="[Text]"/>
      <dgm:spPr>
        <a:solidFill>
          <a:srgbClr val="024E43"/>
        </a:solidFill>
      </dgm:spPr>
      <dgm:t>
        <a:bodyPr/>
        <a:lstStyle/>
        <a:p>
          <a:r>
            <a:rPr lang="en-GB" dirty="0"/>
            <a:t>Apprentice Scientist </a:t>
          </a:r>
        </a:p>
      </dgm:t>
    </dgm:pt>
    <dgm:pt modelId="{C6EBA17D-6C04-4648-A210-FD9D9B2F7DEE}" type="parTrans" cxnId="{A82F0CF0-CCBF-44E7-BCD1-328D6090F17D}">
      <dgm:prSet/>
      <dgm:spPr/>
      <dgm:t>
        <a:bodyPr/>
        <a:lstStyle/>
        <a:p>
          <a:endParaRPr lang="en-GB"/>
        </a:p>
      </dgm:t>
    </dgm:pt>
    <dgm:pt modelId="{3DBD0CF4-AF2A-4E63-9BFD-2486D607A324}" type="sibTrans" cxnId="{A82F0CF0-CCBF-44E7-BCD1-328D6090F17D}">
      <dgm:prSet custT="1"/>
      <dgm:spPr>
        <a:solidFill>
          <a:srgbClr val="8CBA30"/>
        </a:solidFill>
      </dgm:spPr>
      <dgm:t>
        <a:bodyPr/>
        <a:lstStyle/>
        <a:p>
          <a:r>
            <a:rPr lang="en-GB" sz="1300" dirty="0"/>
            <a:t>Apprentice Tanker Driver </a:t>
          </a:r>
        </a:p>
      </dgm:t>
    </dgm:pt>
    <dgm:pt modelId="{07015DB6-BC72-4281-8B95-224C4600051F}">
      <dgm:prSet phldrT="[Text]"/>
      <dgm:spPr>
        <a:solidFill>
          <a:srgbClr val="024E43"/>
        </a:solidFill>
      </dgm:spPr>
      <dgm:t>
        <a:bodyPr/>
        <a:lstStyle/>
        <a:p>
          <a:r>
            <a:rPr lang="en-GB" dirty="0"/>
            <a:t>Apprentice Field Service Engineer </a:t>
          </a:r>
        </a:p>
      </dgm:t>
    </dgm:pt>
    <dgm:pt modelId="{C92A764E-47BD-4372-99CB-3ADE651F06DA}" type="parTrans" cxnId="{C321B271-40E2-4E63-A174-D2847A767368}">
      <dgm:prSet/>
      <dgm:spPr/>
      <dgm:t>
        <a:bodyPr/>
        <a:lstStyle/>
        <a:p>
          <a:endParaRPr lang="en-GB"/>
        </a:p>
      </dgm:t>
    </dgm:pt>
    <dgm:pt modelId="{132E6C6C-EFAC-4F3D-A5C0-F1345D86384F}" type="sibTrans" cxnId="{C321B271-40E2-4E63-A174-D2847A767368}">
      <dgm:prSet/>
      <dgm:spPr/>
      <dgm:t>
        <a:bodyPr/>
        <a:lstStyle/>
        <a:p>
          <a:r>
            <a:rPr lang="en-GB" dirty="0"/>
            <a:t>Apprentice Production Engineer </a:t>
          </a:r>
        </a:p>
      </dgm:t>
    </dgm:pt>
    <dgm:pt modelId="{DBF25F1D-ADA5-4064-B3C0-B457AF5A727E}">
      <dgm:prSet/>
      <dgm:spPr>
        <a:solidFill>
          <a:srgbClr val="6C8F25"/>
        </a:solidFill>
      </dgm:spPr>
      <dgm:t>
        <a:bodyPr/>
        <a:lstStyle/>
        <a:p>
          <a:r>
            <a:rPr lang="en-GB" dirty="0"/>
            <a:t>Apprentice Fleet Technician </a:t>
          </a:r>
        </a:p>
      </dgm:t>
    </dgm:pt>
    <dgm:pt modelId="{AE2459E7-79FE-4900-843C-6B5DED29E682}" type="parTrans" cxnId="{C55A82B5-B66D-4212-881A-EA5E54349BA2}">
      <dgm:prSet/>
      <dgm:spPr/>
      <dgm:t>
        <a:bodyPr/>
        <a:lstStyle/>
        <a:p>
          <a:endParaRPr lang="en-GB"/>
        </a:p>
      </dgm:t>
    </dgm:pt>
    <dgm:pt modelId="{FA0BCD7B-AC1A-439E-BB3A-77187F767C01}" type="sibTrans" cxnId="{C55A82B5-B66D-4212-881A-EA5E54349BA2}">
      <dgm:prSet custT="1"/>
      <dgm:spPr>
        <a:solidFill>
          <a:srgbClr val="8CBA30"/>
        </a:solidFill>
      </dgm:spPr>
      <dgm:t>
        <a:bodyPr/>
        <a:lstStyle/>
        <a:p>
          <a:r>
            <a:rPr lang="en-GB" sz="1300" dirty="0"/>
            <a:t>Apprentice Data analyst/scientist </a:t>
          </a:r>
        </a:p>
      </dgm:t>
    </dgm:pt>
    <dgm:pt modelId="{BA3F3292-9747-4A84-94D4-D1CC88615BB1}" type="pres">
      <dgm:prSet presAssocID="{626BD225-3D6B-4626-AE6C-023658A23F42}" presName="Name0" presStyleCnt="0">
        <dgm:presLayoutVars>
          <dgm:chMax/>
          <dgm:chPref/>
          <dgm:dir/>
          <dgm:animLvl val="lvl"/>
        </dgm:presLayoutVars>
      </dgm:prSet>
      <dgm:spPr/>
    </dgm:pt>
    <dgm:pt modelId="{FE92290D-5C91-43B4-B363-A930F25D971D}" type="pres">
      <dgm:prSet presAssocID="{3AEA7671-FECD-4026-89E3-D929C345BB4F}" presName="composite" presStyleCnt="0"/>
      <dgm:spPr/>
    </dgm:pt>
    <dgm:pt modelId="{DF3F4655-0AA4-4633-90DC-D74C7970541F}" type="pres">
      <dgm:prSet presAssocID="{3AEA7671-FECD-4026-89E3-D929C345BB4F}" presName="Parent1" presStyleLbl="node1" presStyleIdx="0" presStyleCnt="8" custLinFactNeighborY="0">
        <dgm:presLayoutVars>
          <dgm:chMax val="1"/>
          <dgm:chPref val="1"/>
          <dgm:bulletEnabled val="1"/>
        </dgm:presLayoutVars>
      </dgm:prSet>
      <dgm:spPr/>
    </dgm:pt>
    <dgm:pt modelId="{32611A19-C59E-4C07-9041-18A53F765043}" type="pres">
      <dgm:prSet presAssocID="{3AEA7671-FECD-4026-89E3-D929C345BB4F}" presName="Childtext1" presStyleLbl="revTx" presStyleIdx="0" presStyleCnt="4">
        <dgm:presLayoutVars>
          <dgm:chMax val="0"/>
          <dgm:chPref val="0"/>
          <dgm:bulletEnabled val="1"/>
        </dgm:presLayoutVars>
      </dgm:prSet>
      <dgm:spPr/>
    </dgm:pt>
    <dgm:pt modelId="{43D67E67-DE7D-4622-A516-BA3F7AB4EC43}" type="pres">
      <dgm:prSet presAssocID="{3AEA7671-FECD-4026-89E3-D929C345BB4F}" presName="BalanceSpacing" presStyleCnt="0"/>
      <dgm:spPr/>
    </dgm:pt>
    <dgm:pt modelId="{45EC045D-F763-4628-A6FB-FA9D75223DE5}" type="pres">
      <dgm:prSet presAssocID="{3AEA7671-FECD-4026-89E3-D929C345BB4F}" presName="BalanceSpacing1" presStyleCnt="0"/>
      <dgm:spPr/>
    </dgm:pt>
    <dgm:pt modelId="{9D304AF2-AB9D-41D3-829F-96FE6D40A00A}" type="pres">
      <dgm:prSet presAssocID="{3C9EBC82-8488-4FB4-97CE-CAA43E7C8E96}" presName="Accent1Text" presStyleLbl="node1" presStyleIdx="1" presStyleCnt="8"/>
      <dgm:spPr/>
    </dgm:pt>
    <dgm:pt modelId="{517D1A64-1F9B-4D07-9825-CACF525BBFAB}" type="pres">
      <dgm:prSet presAssocID="{3C9EBC82-8488-4FB4-97CE-CAA43E7C8E96}" presName="spaceBetweenRectangles" presStyleCnt="0"/>
      <dgm:spPr/>
    </dgm:pt>
    <dgm:pt modelId="{4AAA9FDC-7C72-4384-9A95-F5B23386E862}" type="pres">
      <dgm:prSet presAssocID="{E2793977-EFD4-409C-A9E9-B4D03BB74927}" presName="composite" presStyleCnt="0"/>
      <dgm:spPr/>
    </dgm:pt>
    <dgm:pt modelId="{83550F73-5058-4FCC-ACB5-A49783EF2AEA}" type="pres">
      <dgm:prSet presAssocID="{E2793977-EFD4-409C-A9E9-B4D03BB74927}" presName="Parent1" presStyleLbl="node1" presStyleIdx="2" presStyleCnt="8">
        <dgm:presLayoutVars>
          <dgm:chMax val="1"/>
          <dgm:chPref val="1"/>
          <dgm:bulletEnabled val="1"/>
        </dgm:presLayoutVars>
      </dgm:prSet>
      <dgm:spPr/>
    </dgm:pt>
    <dgm:pt modelId="{93F746DE-9965-4AD1-B456-4A04A0157D33}" type="pres">
      <dgm:prSet presAssocID="{E2793977-EFD4-409C-A9E9-B4D03BB74927}" presName="Childtext1" presStyleLbl="revTx" presStyleIdx="1" presStyleCnt="4">
        <dgm:presLayoutVars>
          <dgm:chMax val="0"/>
          <dgm:chPref val="0"/>
          <dgm:bulletEnabled val="1"/>
        </dgm:presLayoutVars>
      </dgm:prSet>
      <dgm:spPr/>
    </dgm:pt>
    <dgm:pt modelId="{9C547413-7538-46F3-83FD-3C6D067E7D57}" type="pres">
      <dgm:prSet presAssocID="{E2793977-EFD4-409C-A9E9-B4D03BB74927}" presName="BalanceSpacing" presStyleCnt="0"/>
      <dgm:spPr/>
    </dgm:pt>
    <dgm:pt modelId="{A12B0FE1-8503-41BE-977A-7B7D0E87A26E}" type="pres">
      <dgm:prSet presAssocID="{E2793977-EFD4-409C-A9E9-B4D03BB74927}" presName="BalanceSpacing1" presStyleCnt="0"/>
      <dgm:spPr/>
    </dgm:pt>
    <dgm:pt modelId="{00FACF5E-F470-48E8-B789-3E7FFA5CF07E}" type="pres">
      <dgm:prSet presAssocID="{3DBD0CF4-AF2A-4E63-9BFD-2486D607A324}" presName="Accent1Text" presStyleLbl="node1" presStyleIdx="3" presStyleCnt="8"/>
      <dgm:spPr/>
    </dgm:pt>
    <dgm:pt modelId="{42D166C8-DF11-441F-ABDA-D0DD5CDDA9BA}" type="pres">
      <dgm:prSet presAssocID="{3DBD0CF4-AF2A-4E63-9BFD-2486D607A324}" presName="spaceBetweenRectangles" presStyleCnt="0"/>
      <dgm:spPr/>
    </dgm:pt>
    <dgm:pt modelId="{1AC9E291-3E01-4448-A2AC-B2FDBA0795BD}" type="pres">
      <dgm:prSet presAssocID="{DBF25F1D-ADA5-4064-B3C0-B457AF5A727E}" presName="composite" presStyleCnt="0"/>
      <dgm:spPr/>
    </dgm:pt>
    <dgm:pt modelId="{0484CD99-7B76-4043-8910-E86315CDDFD8}" type="pres">
      <dgm:prSet presAssocID="{DBF25F1D-ADA5-4064-B3C0-B457AF5A727E}" presName="Parent1" presStyleLbl="node1" presStyleIdx="4" presStyleCnt="8">
        <dgm:presLayoutVars>
          <dgm:chMax val="1"/>
          <dgm:chPref val="1"/>
          <dgm:bulletEnabled val="1"/>
        </dgm:presLayoutVars>
      </dgm:prSet>
      <dgm:spPr/>
    </dgm:pt>
    <dgm:pt modelId="{3F59A09B-4640-4446-9F88-E6C9C8D6D78F}" type="pres">
      <dgm:prSet presAssocID="{DBF25F1D-ADA5-4064-B3C0-B457AF5A727E}" presName="Childtext1" presStyleLbl="revTx" presStyleIdx="2" presStyleCnt="4">
        <dgm:presLayoutVars>
          <dgm:chMax val="0"/>
          <dgm:chPref val="0"/>
          <dgm:bulletEnabled val="1"/>
        </dgm:presLayoutVars>
      </dgm:prSet>
      <dgm:spPr/>
    </dgm:pt>
    <dgm:pt modelId="{021BDFE2-5BF3-4474-B879-6F524C18B32C}" type="pres">
      <dgm:prSet presAssocID="{DBF25F1D-ADA5-4064-B3C0-B457AF5A727E}" presName="BalanceSpacing" presStyleCnt="0"/>
      <dgm:spPr/>
    </dgm:pt>
    <dgm:pt modelId="{4EB3926D-F3B4-4F05-B1F3-D30370DB88A3}" type="pres">
      <dgm:prSet presAssocID="{DBF25F1D-ADA5-4064-B3C0-B457AF5A727E}" presName="BalanceSpacing1" presStyleCnt="0"/>
      <dgm:spPr/>
    </dgm:pt>
    <dgm:pt modelId="{05D2EB5A-6D1E-4DC6-9465-1FB5153FFBF8}" type="pres">
      <dgm:prSet presAssocID="{FA0BCD7B-AC1A-439E-BB3A-77187F767C01}" presName="Accent1Text" presStyleLbl="node1" presStyleIdx="5" presStyleCnt="8"/>
      <dgm:spPr/>
    </dgm:pt>
    <dgm:pt modelId="{570A84C4-0AB3-4558-B693-7ACED952B4BC}" type="pres">
      <dgm:prSet presAssocID="{FA0BCD7B-AC1A-439E-BB3A-77187F767C01}" presName="spaceBetweenRectangles" presStyleCnt="0"/>
      <dgm:spPr/>
    </dgm:pt>
    <dgm:pt modelId="{72DA9EC5-48C8-4EBA-8774-69E0943D61CC}" type="pres">
      <dgm:prSet presAssocID="{07015DB6-BC72-4281-8B95-224C4600051F}" presName="composite" presStyleCnt="0"/>
      <dgm:spPr/>
    </dgm:pt>
    <dgm:pt modelId="{60F7E72A-2806-4240-A485-03A5870CA6B7}" type="pres">
      <dgm:prSet presAssocID="{07015DB6-BC72-4281-8B95-224C4600051F}" presName="Parent1" presStyleLbl="node1" presStyleIdx="6" presStyleCnt="8">
        <dgm:presLayoutVars>
          <dgm:chMax val="1"/>
          <dgm:chPref val="1"/>
          <dgm:bulletEnabled val="1"/>
        </dgm:presLayoutVars>
      </dgm:prSet>
      <dgm:spPr/>
    </dgm:pt>
    <dgm:pt modelId="{23609D40-0360-4234-86D3-F1323610470B}" type="pres">
      <dgm:prSet presAssocID="{07015DB6-BC72-4281-8B95-224C4600051F}" presName="Childtext1" presStyleLbl="revTx" presStyleIdx="3" presStyleCnt="4">
        <dgm:presLayoutVars>
          <dgm:chMax val="0"/>
          <dgm:chPref val="0"/>
          <dgm:bulletEnabled val="1"/>
        </dgm:presLayoutVars>
      </dgm:prSet>
      <dgm:spPr/>
    </dgm:pt>
    <dgm:pt modelId="{01019324-5632-4638-9CDA-550885B5227F}" type="pres">
      <dgm:prSet presAssocID="{07015DB6-BC72-4281-8B95-224C4600051F}" presName="BalanceSpacing" presStyleCnt="0"/>
      <dgm:spPr/>
    </dgm:pt>
    <dgm:pt modelId="{E26D12C4-5B45-47EB-9557-F737E371A0DD}" type="pres">
      <dgm:prSet presAssocID="{07015DB6-BC72-4281-8B95-224C4600051F}" presName="BalanceSpacing1" presStyleCnt="0"/>
      <dgm:spPr/>
    </dgm:pt>
    <dgm:pt modelId="{2DC5E632-4A74-46C4-84E2-A448789B799D}" type="pres">
      <dgm:prSet presAssocID="{132E6C6C-EFAC-4F3D-A5C0-F1345D86384F}" presName="Accent1Text" presStyleLbl="node1" presStyleIdx="7" presStyleCnt="8"/>
      <dgm:spPr/>
    </dgm:pt>
  </dgm:ptLst>
  <dgm:cxnLst>
    <dgm:cxn modelId="{6FF11D06-8AC3-426A-B196-91AD7C43FB90}" type="presOf" srcId="{626BD225-3D6B-4626-AE6C-023658A23F42}" destId="{BA3F3292-9747-4A84-94D4-D1CC88615BB1}" srcOrd="0" destOrd="0" presId="urn:microsoft.com/office/officeart/2008/layout/AlternatingHexagons"/>
    <dgm:cxn modelId="{953FC90B-FD24-461C-9BE7-350C96F8FCBA}" type="presOf" srcId="{DBF25F1D-ADA5-4064-B3C0-B457AF5A727E}" destId="{0484CD99-7B76-4043-8910-E86315CDDFD8}" srcOrd="0" destOrd="0" presId="urn:microsoft.com/office/officeart/2008/layout/AlternatingHexagons"/>
    <dgm:cxn modelId="{01D6E716-A8BF-41C3-B426-35592E519F4F}" srcId="{626BD225-3D6B-4626-AE6C-023658A23F42}" destId="{3AEA7671-FECD-4026-89E3-D929C345BB4F}" srcOrd="0" destOrd="0" parTransId="{3D2B9067-3F6A-444C-8D96-086B5D441671}" sibTransId="{3C9EBC82-8488-4FB4-97CE-CAA43E7C8E96}"/>
    <dgm:cxn modelId="{DA697F3E-2821-4FF2-9565-66751244C8DC}" type="presOf" srcId="{3DBD0CF4-AF2A-4E63-9BFD-2486D607A324}" destId="{00FACF5E-F470-48E8-B789-3E7FFA5CF07E}" srcOrd="0" destOrd="0" presId="urn:microsoft.com/office/officeart/2008/layout/AlternatingHexagons"/>
    <dgm:cxn modelId="{228E3965-5ED4-4D81-B4B3-75BAB4F1E220}" type="presOf" srcId="{3AEA7671-FECD-4026-89E3-D929C345BB4F}" destId="{DF3F4655-0AA4-4633-90DC-D74C7970541F}" srcOrd="0" destOrd="0" presId="urn:microsoft.com/office/officeart/2008/layout/AlternatingHexagons"/>
    <dgm:cxn modelId="{C321B271-40E2-4E63-A174-D2847A767368}" srcId="{626BD225-3D6B-4626-AE6C-023658A23F42}" destId="{07015DB6-BC72-4281-8B95-224C4600051F}" srcOrd="3" destOrd="0" parTransId="{C92A764E-47BD-4372-99CB-3ADE651F06DA}" sibTransId="{132E6C6C-EFAC-4F3D-A5C0-F1345D86384F}"/>
    <dgm:cxn modelId="{FEDAFD5A-CB01-40C2-99C8-7229A69C31F2}" type="presOf" srcId="{E2793977-EFD4-409C-A9E9-B4D03BB74927}" destId="{83550F73-5058-4FCC-ACB5-A49783EF2AEA}" srcOrd="0" destOrd="0" presId="urn:microsoft.com/office/officeart/2008/layout/AlternatingHexagons"/>
    <dgm:cxn modelId="{6D76768C-8376-425E-9BA5-6224EBC4BD8A}" type="presOf" srcId="{FA0BCD7B-AC1A-439E-BB3A-77187F767C01}" destId="{05D2EB5A-6D1E-4DC6-9465-1FB5153FFBF8}" srcOrd="0" destOrd="0" presId="urn:microsoft.com/office/officeart/2008/layout/AlternatingHexagons"/>
    <dgm:cxn modelId="{A78AF596-58D4-4AB0-927E-E1123DF3E8C2}" type="presOf" srcId="{132E6C6C-EFAC-4F3D-A5C0-F1345D86384F}" destId="{2DC5E632-4A74-46C4-84E2-A448789B799D}" srcOrd="0" destOrd="0" presId="urn:microsoft.com/office/officeart/2008/layout/AlternatingHexagons"/>
    <dgm:cxn modelId="{1A1A1F98-E700-459A-ADB8-BFE250FED288}" type="presOf" srcId="{07015DB6-BC72-4281-8B95-224C4600051F}" destId="{60F7E72A-2806-4240-A485-03A5870CA6B7}" srcOrd="0" destOrd="0" presId="urn:microsoft.com/office/officeart/2008/layout/AlternatingHexagons"/>
    <dgm:cxn modelId="{C55A82B5-B66D-4212-881A-EA5E54349BA2}" srcId="{626BD225-3D6B-4626-AE6C-023658A23F42}" destId="{DBF25F1D-ADA5-4064-B3C0-B457AF5A727E}" srcOrd="2" destOrd="0" parTransId="{AE2459E7-79FE-4900-843C-6B5DED29E682}" sibTransId="{FA0BCD7B-AC1A-439E-BB3A-77187F767C01}"/>
    <dgm:cxn modelId="{949BBBE7-FDF4-42D6-9F0D-70A00770E805}" type="presOf" srcId="{3C9EBC82-8488-4FB4-97CE-CAA43E7C8E96}" destId="{9D304AF2-AB9D-41D3-829F-96FE6D40A00A}" srcOrd="0" destOrd="0" presId="urn:microsoft.com/office/officeart/2008/layout/AlternatingHexagons"/>
    <dgm:cxn modelId="{A82F0CF0-CCBF-44E7-BCD1-328D6090F17D}" srcId="{626BD225-3D6B-4626-AE6C-023658A23F42}" destId="{E2793977-EFD4-409C-A9E9-B4D03BB74927}" srcOrd="1" destOrd="0" parTransId="{C6EBA17D-6C04-4648-A210-FD9D9B2F7DEE}" sibTransId="{3DBD0CF4-AF2A-4E63-9BFD-2486D607A324}"/>
    <dgm:cxn modelId="{259023CF-D210-4002-99E9-7ACAA0F18E4E}" type="presParOf" srcId="{BA3F3292-9747-4A84-94D4-D1CC88615BB1}" destId="{FE92290D-5C91-43B4-B363-A930F25D971D}" srcOrd="0" destOrd="0" presId="urn:microsoft.com/office/officeart/2008/layout/AlternatingHexagons"/>
    <dgm:cxn modelId="{B42D26D7-BFEC-4429-9CBA-50EE76A3BE15}" type="presParOf" srcId="{FE92290D-5C91-43B4-B363-A930F25D971D}" destId="{DF3F4655-0AA4-4633-90DC-D74C7970541F}" srcOrd="0" destOrd="0" presId="urn:microsoft.com/office/officeart/2008/layout/AlternatingHexagons"/>
    <dgm:cxn modelId="{97925E6C-F734-4320-9A3A-1BB8F858ACB6}" type="presParOf" srcId="{FE92290D-5C91-43B4-B363-A930F25D971D}" destId="{32611A19-C59E-4C07-9041-18A53F765043}" srcOrd="1" destOrd="0" presId="urn:microsoft.com/office/officeart/2008/layout/AlternatingHexagons"/>
    <dgm:cxn modelId="{73090E04-BB13-4784-A936-23F96A8347E2}" type="presParOf" srcId="{FE92290D-5C91-43B4-B363-A930F25D971D}" destId="{43D67E67-DE7D-4622-A516-BA3F7AB4EC43}" srcOrd="2" destOrd="0" presId="urn:microsoft.com/office/officeart/2008/layout/AlternatingHexagons"/>
    <dgm:cxn modelId="{A053A5BD-A63F-40C6-BDB3-B7CBE3A27445}" type="presParOf" srcId="{FE92290D-5C91-43B4-B363-A930F25D971D}" destId="{45EC045D-F763-4628-A6FB-FA9D75223DE5}" srcOrd="3" destOrd="0" presId="urn:microsoft.com/office/officeart/2008/layout/AlternatingHexagons"/>
    <dgm:cxn modelId="{814750C8-626F-47F8-B30E-6D7D206A5D98}" type="presParOf" srcId="{FE92290D-5C91-43B4-B363-A930F25D971D}" destId="{9D304AF2-AB9D-41D3-829F-96FE6D40A00A}" srcOrd="4" destOrd="0" presId="urn:microsoft.com/office/officeart/2008/layout/AlternatingHexagons"/>
    <dgm:cxn modelId="{2A44C8BE-8336-4A65-AD0E-89EBA4FD3C6B}" type="presParOf" srcId="{BA3F3292-9747-4A84-94D4-D1CC88615BB1}" destId="{517D1A64-1F9B-4D07-9825-CACF525BBFAB}" srcOrd="1" destOrd="0" presId="urn:microsoft.com/office/officeart/2008/layout/AlternatingHexagons"/>
    <dgm:cxn modelId="{F2B3D2D3-C198-4265-9D4D-7B52B08FD56C}" type="presParOf" srcId="{BA3F3292-9747-4A84-94D4-D1CC88615BB1}" destId="{4AAA9FDC-7C72-4384-9A95-F5B23386E862}" srcOrd="2" destOrd="0" presId="urn:microsoft.com/office/officeart/2008/layout/AlternatingHexagons"/>
    <dgm:cxn modelId="{E66EC746-08C6-4382-B1B3-2936C1FC75FE}" type="presParOf" srcId="{4AAA9FDC-7C72-4384-9A95-F5B23386E862}" destId="{83550F73-5058-4FCC-ACB5-A49783EF2AEA}" srcOrd="0" destOrd="0" presId="urn:microsoft.com/office/officeart/2008/layout/AlternatingHexagons"/>
    <dgm:cxn modelId="{0F6BBFC5-D9A4-4003-890F-8DF192F3A714}" type="presParOf" srcId="{4AAA9FDC-7C72-4384-9A95-F5B23386E862}" destId="{93F746DE-9965-4AD1-B456-4A04A0157D33}" srcOrd="1" destOrd="0" presId="urn:microsoft.com/office/officeart/2008/layout/AlternatingHexagons"/>
    <dgm:cxn modelId="{CEA5A6ED-4A2D-4DD2-9F36-BAD67E2CA4F9}" type="presParOf" srcId="{4AAA9FDC-7C72-4384-9A95-F5B23386E862}" destId="{9C547413-7538-46F3-83FD-3C6D067E7D57}" srcOrd="2" destOrd="0" presId="urn:microsoft.com/office/officeart/2008/layout/AlternatingHexagons"/>
    <dgm:cxn modelId="{92FF95E2-DF4B-4F01-AC02-D7E9F3CC9E8B}" type="presParOf" srcId="{4AAA9FDC-7C72-4384-9A95-F5B23386E862}" destId="{A12B0FE1-8503-41BE-977A-7B7D0E87A26E}" srcOrd="3" destOrd="0" presId="urn:microsoft.com/office/officeart/2008/layout/AlternatingHexagons"/>
    <dgm:cxn modelId="{33DA897A-CDDC-42E3-B315-886422292CBC}" type="presParOf" srcId="{4AAA9FDC-7C72-4384-9A95-F5B23386E862}" destId="{00FACF5E-F470-48E8-B789-3E7FFA5CF07E}" srcOrd="4" destOrd="0" presId="urn:microsoft.com/office/officeart/2008/layout/AlternatingHexagons"/>
    <dgm:cxn modelId="{BDA51DF5-954E-4833-958D-344306C50B90}" type="presParOf" srcId="{BA3F3292-9747-4A84-94D4-D1CC88615BB1}" destId="{42D166C8-DF11-441F-ABDA-D0DD5CDDA9BA}" srcOrd="3" destOrd="0" presId="urn:microsoft.com/office/officeart/2008/layout/AlternatingHexagons"/>
    <dgm:cxn modelId="{1CD0AAFA-A3B7-4BBA-A53F-866CE4274189}" type="presParOf" srcId="{BA3F3292-9747-4A84-94D4-D1CC88615BB1}" destId="{1AC9E291-3E01-4448-A2AC-B2FDBA0795BD}" srcOrd="4" destOrd="0" presId="urn:microsoft.com/office/officeart/2008/layout/AlternatingHexagons"/>
    <dgm:cxn modelId="{37EE5AAD-6D0C-4CBF-BEB8-3035F808427B}" type="presParOf" srcId="{1AC9E291-3E01-4448-A2AC-B2FDBA0795BD}" destId="{0484CD99-7B76-4043-8910-E86315CDDFD8}" srcOrd="0" destOrd="0" presId="urn:microsoft.com/office/officeart/2008/layout/AlternatingHexagons"/>
    <dgm:cxn modelId="{75690AA2-D447-4084-8B8A-02DAB46EA855}" type="presParOf" srcId="{1AC9E291-3E01-4448-A2AC-B2FDBA0795BD}" destId="{3F59A09B-4640-4446-9F88-E6C9C8D6D78F}" srcOrd="1" destOrd="0" presId="urn:microsoft.com/office/officeart/2008/layout/AlternatingHexagons"/>
    <dgm:cxn modelId="{4C4162E6-173B-4E69-AAC0-49C9AEE4E8BB}" type="presParOf" srcId="{1AC9E291-3E01-4448-A2AC-B2FDBA0795BD}" destId="{021BDFE2-5BF3-4474-B879-6F524C18B32C}" srcOrd="2" destOrd="0" presId="urn:microsoft.com/office/officeart/2008/layout/AlternatingHexagons"/>
    <dgm:cxn modelId="{C5C2D229-D666-4642-BADE-1CD6FE257422}" type="presParOf" srcId="{1AC9E291-3E01-4448-A2AC-B2FDBA0795BD}" destId="{4EB3926D-F3B4-4F05-B1F3-D30370DB88A3}" srcOrd="3" destOrd="0" presId="urn:microsoft.com/office/officeart/2008/layout/AlternatingHexagons"/>
    <dgm:cxn modelId="{4F2BD7EB-505A-4566-906D-B42BC7A75BDF}" type="presParOf" srcId="{1AC9E291-3E01-4448-A2AC-B2FDBA0795BD}" destId="{05D2EB5A-6D1E-4DC6-9465-1FB5153FFBF8}" srcOrd="4" destOrd="0" presId="urn:microsoft.com/office/officeart/2008/layout/AlternatingHexagons"/>
    <dgm:cxn modelId="{EAD7D153-4B03-4BAE-AB7F-6EC35A578548}" type="presParOf" srcId="{BA3F3292-9747-4A84-94D4-D1CC88615BB1}" destId="{570A84C4-0AB3-4558-B693-7ACED952B4BC}" srcOrd="5" destOrd="0" presId="urn:microsoft.com/office/officeart/2008/layout/AlternatingHexagons"/>
    <dgm:cxn modelId="{B46E8968-8703-4BF7-90F6-CE7CFCD8F3B7}" type="presParOf" srcId="{BA3F3292-9747-4A84-94D4-D1CC88615BB1}" destId="{72DA9EC5-48C8-4EBA-8774-69E0943D61CC}" srcOrd="6" destOrd="0" presId="urn:microsoft.com/office/officeart/2008/layout/AlternatingHexagons"/>
    <dgm:cxn modelId="{83F02C01-5593-4816-86DC-32A227B483FA}" type="presParOf" srcId="{72DA9EC5-48C8-4EBA-8774-69E0943D61CC}" destId="{60F7E72A-2806-4240-A485-03A5870CA6B7}" srcOrd="0" destOrd="0" presId="urn:microsoft.com/office/officeart/2008/layout/AlternatingHexagons"/>
    <dgm:cxn modelId="{5E6ACFE2-6980-44C0-9221-A4BE3CB35846}" type="presParOf" srcId="{72DA9EC5-48C8-4EBA-8774-69E0943D61CC}" destId="{23609D40-0360-4234-86D3-F1323610470B}" srcOrd="1" destOrd="0" presId="urn:microsoft.com/office/officeart/2008/layout/AlternatingHexagons"/>
    <dgm:cxn modelId="{74073356-E4E3-4C6D-8DF6-2A27E407AEC1}" type="presParOf" srcId="{72DA9EC5-48C8-4EBA-8774-69E0943D61CC}" destId="{01019324-5632-4638-9CDA-550885B5227F}" srcOrd="2" destOrd="0" presId="urn:microsoft.com/office/officeart/2008/layout/AlternatingHexagons"/>
    <dgm:cxn modelId="{E43F6BBA-8A03-44E8-9EE8-B0A96B86530B}" type="presParOf" srcId="{72DA9EC5-48C8-4EBA-8774-69E0943D61CC}" destId="{E26D12C4-5B45-47EB-9557-F737E371A0DD}" srcOrd="3" destOrd="0" presId="urn:microsoft.com/office/officeart/2008/layout/AlternatingHexagons"/>
    <dgm:cxn modelId="{6259A1DB-706A-4651-B6A3-DCC072D8427A}" type="presParOf" srcId="{72DA9EC5-48C8-4EBA-8774-69E0943D61CC}" destId="{2DC5E632-4A74-46C4-84E2-A448789B799D}"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CF264-181F-4811-831D-B1914D0F3C05}">
      <dsp:nvSpPr>
        <dsp:cNvPr id="0" name=""/>
        <dsp:cNvSpPr/>
      </dsp:nvSpPr>
      <dsp:spPr>
        <a:xfrm>
          <a:off x="4640" y="1572928"/>
          <a:ext cx="2029035" cy="12174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Buy land</a:t>
          </a:r>
        </a:p>
      </dsp:txBody>
      <dsp:txXfrm>
        <a:off x="40297" y="1608585"/>
        <a:ext cx="1957721" cy="1146107"/>
      </dsp:txXfrm>
    </dsp:sp>
    <dsp:sp modelId="{700CD492-0F9D-4BF0-8005-0E3017D6FE9E}">
      <dsp:nvSpPr>
        <dsp:cNvPr id="0" name=""/>
        <dsp:cNvSpPr/>
      </dsp:nvSpPr>
      <dsp:spPr>
        <a:xfrm>
          <a:off x="2236579" y="1930039"/>
          <a:ext cx="430155" cy="503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236579" y="2030679"/>
        <a:ext cx="301109" cy="301920"/>
      </dsp:txXfrm>
    </dsp:sp>
    <dsp:sp modelId="{B3209793-71E3-4052-971A-0716D53F8DA5}">
      <dsp:nvSpPr>
        <dsp:cNvPr id="0" name=""/>
        <dsp:cNvSpPr/>
      </dsp:nvSpPr>
      <dsp:spPr>
        <a:xfrm>
          <a:off x="2845290" y="1572928"/>
          <a:ext cx="2029035" cy="12174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Design houses and places</a:t>
          </a:r>
        </a:p>
      </dsp:txBody>
      <dsp:txXfrm>
        <a:off x="2880947" y="1608585"/>
        <a:ext cx="1957721" cy="1146107"/>
      </dsp:txXfrm>
    </dsp:sp>
    <dsp:sp modelId="{9CD25E64-85A2-431A-B41B-1CB8C5953CE5}">
      <dsp:nvSpPr>
        <dsp:cNvPr id="0" name=""/>
        <dsp:cNvSpPr/>
      </dsp:nvSpPr>
      <dsp:spPr>
        <a:xfrm>
          <a:off x="5077229" y="1930039"/>
          <a:ext cx="430155" cy="503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5077229" y="2030679"/>
        <a:ext cx="301109" cy="301920"/>
      </dsp:txXfrm>
    </dsp:sp>
    <dsp:sp modelId="{E2193F89-2CE8-4C03-BA81-D2A287C96603}">
      <dsp:nvSpPr>
        <dsp:cNvPr id="0" name=""/>
        <dsp:cNvSpPr/>
      </dsp:nvSpPr>
      <dsp:spPr>
        <a:xfrm>
          <a:off x="5685940" y="1572928"/>
          <a:ext cx="2029035" cy="12174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Build them</a:t>
          </a:r>
        </a:p>
      </dsp:txBody>
      <dsp:txXfrm>
        <a:off x="5721597" y="1608585"/>
        <a:ext cx="1957721" cy="1146107"/>
      </dsp:txXfrm>
    </dsp:sp>
    <dsp:sp modelId="{BAC4D418-2206-4B72-BA86-232CF0A595F5}">
      <dsp:nvSpPr>
        <dsp:cNvPr id="0" name=""/>
        <dsp:cNvSpPr/>
      </dsp:nvSpPr>
      <dsp:spPr>
        <a:xfrm>
          <a:off x="7917879" y="1930039"/>
          <a:ext cx="430155" cy="503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7917879" y="2030679"/>
        <a:ext cx="301109" cy="301920"/>
      </dsp:txXfrm>
    </dsp:sp>
    <dsp:sp modelId="{FD53B798-A228-416C-BED4-DEE4F7646D42}">
      <dsp:nvSpPr>
        <dsp:cNvPr id="0" name=""/>
        <dsp:cNvSpPr/>
      </dsp:nvSpPr>
      <dsp:spPr>
        <a:xfrm>
          <a:off x="8526589" y="1572928"/>
          <a:ext cx="2029035" cy="12174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Sell them</a:t>
          </a:r>
        </a:p>
      </dsp:txBody>
      <dsp:txXfrm>
        <a:off x="8562246" y="1608585"/>
        <a:ext cx="1957721" cy="11461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B9DFF-06AF-4FFE-BF91-BBFD63E54830}">
      <dsp:nvSpPr>
        <dsp:cNvPr id="0" name=""/>
        <dsp:cNvSpPr/>
      </dsp:nvSpPr>
      <dsp:spPr>
        <a:xfrm>
          <a:off x="4004967" y="1145"/>
          <a:ext cx="1300170" cy="65008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t>‘New’ jobs</a:t>
          </a:r>
        </a:p>
      </dsp:txBody>
      <dsp:txXfrm>
        <a:off x="4024007" y="20185"/>
        <a:ext cx="1262090" cy="612005"/>
      </dsp:txXfrm>
    </dsp:sp>
    <dsp:sp modelId="{104B21A3-89FE-4C2C-8141-E20E8B6BC049}">
      <dsp:nvSpPr>
        <dsp:cNvPr id="0" name=""/>
        <dsp:cNvSpPr/>
      </dsp:nvSpPr>
      <dsp:spPr>
        <a:xfrm>
          <a:off x="4134984" y="651231"/>
          <a:ext cx="130017" cy="487564"/>
        </a:xfrm>
        <a:custGeom>
          <a:avLst/>
          <a:gdLst/>
          <a:ahLst/>
          <a:cxnLst/>
          <a:rect l="0" t="0" r="0" b="0"/>
          <a:pathLst>
            <a:path>
              <a:moveTo>
                <a:pt x="0" y="0"/>
              </a:moveTo>
              <a:lnTo>
                <a:pt x="0" y="487564"/>
              </a:lnTo>
              <a:lnTo>
                <a:pt x="130017" y="48756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05BFB1-3C67-4B15-8645-AC210C263DBF}">
      <dsp:nvSpPr>
        <dsp:cNvPr id="0" name=""/>
        <dsp:cNvSpPr/>
      </dsp:nvSpPr>
      <dsp:spPr>
        <a:xfrm>
          <a:off x="4265001" y="813752"/>
          <a:ext cx="1040136" cy="650085"/>
        </a:xfrm>
        <a:prstGeom prst="roundRect">
          <a:avLst>
            <a:gd name="adj" fmla="val 10000"/>
          </a:avLst>
        </a:prstGeom>
        <a:solidFill>
          <a:schemeClr val="tx1">
            <a:lumMod val="20000"/>
            <a:lumOff val="80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a:t>Heat pump installer</a:t>
          </a:r>
        </a:p>
      </dsp:txBody>
      <dsp:txXfrm>
        <a:off x="4284041" y="832792"/>
        <a:ext cx="1002056" cy="612005"/>
      </dsp:txXfrm>
    </dsp:sp>
    <dsp:sp modelId="{5663A4C8-EDD4-42CE-9408-FC8E6373C23F}">
      <dsp:nvSpPr>
        <dsp:cNvPr id="0" name=""/>
        <dsp:cNvSpPr/>
      </dsp:nvSpPr>
      <dsp:spPr>
        <a:xfrm>
          <a:off x="4134984" y="651231"/>
          <a:ext cx="130017" cy="1300170"/>
        </a:xfrm>
        <a:custGeom>
          <a:avLst/>
          <a:gdLst/>
          <a:ahLst/>
          <a:cxnLst/>
          <a:rect l="0" t="0" r="0" b="0"/>
          <a:pathLst>
            <a:path>
              <a:moveTo>
                <a:pt x="0" y="0"/>
              </a:moveTo>
              <a:lnTo>
                <a:pt x="0" y="1300170"/>
              </a:lnTo>
              <a:lnTo>
                <a:pt x="130017" y="130017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A591D9-DD60-4824-99D4-DF3E7127DFDB}">
      <dsp:nvSpPr>
        <dsp:cNvPr id="0" name=""/>
        <dsp:cNvSpPr/>
      </dsp:nvSpPr>
      <dsp:spPr>
        <a:xfrm>
          <a:off x="4265001" y="1626359"/>
          <a:ext cx="1040136" cy="650085"/>
        </a:xfrm>
        <a:prstGeom prst="roundRect">
          <a:avLst>
            <a:gd name="adj" fmla="val 10000"/>
          </a:avLst>
        </a:prstGeom>
        <a:solidFill>
          <a:schemeClr val="tx1">
            <a:lumMod val="20000"/>
            <a:lumOff val="80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a:t>Electric car charger installer</a:t>
          </a:r>
        </a:p>
      </dsp:txBody>
      <dsp:txXfrm>
        <a:off x="4284041" y="1645399"/>
        <a:ext cx="1002056" cy="612005"/>
      </dsp:txXfrm>
    </dsp:sp>
    <dsp:sp modelId="{B8352C97-907F-4D67-95CF-DFA7FAAD0EF0}">
      <dsp:nvSpPr>
        <dsp:cNvPr id="0" name=""/>
        <dsp:cNvSpPr/>
      </dsp:nvSpPr>
      <dsp:spPr>
        <a:xfrm>
          <a:off x="4134984" y="651231"/>
          <a:ext cx="130017" cy="2112777"/>
        </a:xfrm>
        <a:custGeom>
          <a:avLst/>
          <a:gdLst/>
          <a:ahLst/>
          <a:cxnLst/>
          <a:rect l="0" t="0" r="0" b="0"/>
          <a:pathLst>
            <a:path>
              <a:moveTo>
                <a:pt x="0" y="0"/>
              </a:moveTo>
              <a:lnTo>
                <a:pt x="0" y="2112777"/>
              </a:lnTo>
              <a:lnTo>
                <a:pt x="130017" y="211277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7C2292-A6D6-4AD2-8156-85646BE23C34}">
      <dsp:nvSpPr>
        <dsp:cNvPr id="0" name=""/>
        <dsp:cNvSpPr/>
      </dsp:nvSpPr>
      <dsp:spPr>
        <a:xfrm>
          <a:off x="4265001" y="2438966"/>
          <a:ext cx="1040136" cy="650085"/>
        </a:xfrm>
        <a:prstGeom prst="roundRect">
          <a:avLst>
            <a:gd name="adj" fmla="val 10000"/>
          </a:avLst>
        </a:prstGeom>
        <a:solidFill>
          <a:schemeClr val="tx1">
            <a:lumMod val="20000"/>
            <a:lumOff val="80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a:t>Sustainability / social value jobs</a:t>
          </a:r>
        </a:p>
      </dsp:txBody>
      <dsp:txXfrm>
        <a:off x="4284041" y="2458006"/>
        <a:ext cx="1002056" cy="612005"/>
      </dsp:txXfrm>
    </dsp:sp>
    <dsp:sp modelId="{EFCA8B06-B211-43C8-9C30-09F00AD65797}">
      <dsp:nvSpPr>
        <dsp:cNvPr id="0" name=""/>
        <dsp:cNvSpPr/>
      </dsp:nvSpPr>
      <dsp:spPr>
        <a:xfrm>
          <a:off x="4134984" y="651231"/>
          <a:ext cx="130017" cy="2925384"/>
        </a:xfrm>
        <a:custGeom>
          <a:avLst/>
          <a:gdLst/>
          <a:ahLst/>
          <a:cxnLst/>
          <a:rect l="0" t="0" r="0" b="0"/>
          <a:pathLst>
            <a:path>
              <a:moveTo>
                <a:pt x="0" y="0"/>
              </a:moveTo>
              <a:lnTo>
                <a:pt x="0" y="2925384"/>
              </a:lnTo>
              <a:lnTo>
                <a:pt x="130017" y="292538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2EC871-9C03-4231-81F2-A52820277B04}">
      <dsp:nvSpPr>
        <dsp:cNvPr id="0" name=""/>
        <dsp:cNvSpPr/>
      </dsp:nvSpPr>
      <dsp:spPr>
        <a:xfrm>
          <a:off x="4265001" y="3251573"/>
          <a:ext cx="1040136" cy="650085"/>
        </a:xfrm>
        <a:prstGeom prst="roundRect">
          <a:avLst>
            <a:gd name="adj" fmla="val 10000"/>
          </a:avLst>
        </a:prstGeom>
        <a:solidFill>
          <a:schemeClr val="tx1">
            <a:lumMod val="20000"/>
            <a:lumOff val="80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a:t>Ecologists</a:t>
          </a:r>
        </a:p>
      </dsp:txBody>
      <dsp:txXfrm>
        <a:off x="4284041" y="3270613"/>
        <a:ext cx="1002056" cy="612005"/>
      </dsp:txXfrm>
    </dsp:sp>
    <dsp:sp modelId="{C3EDC987-CF31-4851-8125-F14846E64267}">
      <dsp:nvSpPr>
        <dsp:cNvPr id="0" name=""/>
        <dsp:cNvSpPr/>
      </dsp:nvSpPr>
      <dsp:spPr>
        <a:xfrm>
          <a:off x="4134984" y="651231"/>
          <a:ext cx="130017" cy="3737991"/>
        </a:xfrm>
        <a:custGeom>
          <a:avLst/>
          <a:gdLst/>
          <a:ahLst/>
          <a:cxnLst/>
          <a:rect l="0" t="0" r="0" b="0"/>
          <a:pathLst>
            <a:path>
              <a:moveTo>
                <a:pt x="0" y="0"/>
              </a:moveTo>
              <a:lnTo>
                <a:pt x="0" y="3737991"/>
              </a:lnTo>
              <a:lnTo>
                <a:pt x="130017" y="373799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C7783A-D466-4146-B70F-9274EE197367}">
      <dsp:nvSpPr>
        <dsp:cNvPr id="0" name=""/>
        <dsp:cNvSpPr/>
      </dsp:nvSpPr>
      <dsp:spPr>
        <a:xfrm>
          <a:off x="4265001" y="4064179"/>
          <a:ext cx="1040136" cy="650085"/>
        </a:xfrm>
        <a:prstGeom prst="roundRect">
          <a:avLst>
            <a:gd name="adj" fmla="val 10000"/>
          </a:avLst>
        </a:prstGeom>
        <a:solidFill>
          <a:srgbClr val="7030A0">
            <a:alpha val="90000"/>
          </a:srgb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b="1" kern="1200">
              <a:solidFill>
                <a:schemeClr val="bg1"/>
              </a:solidFill>
            </a:rPr>
            <a:t>???</a:t>
          </a:r>
          <a:endParaRPr lang="en-GB" sz="1300" b="1" kern="1200">
            <a:solidFill>
              <a:schemeClr val="bg1"/>
            </a:solidFill>
          </a:endParaRPr>
        </a:p>
      </dsp:txBody>
      <dsp:txXfrm>
        <a:off x="4284041" y="4083219"/>
        <a:ext cx="1002056" cy="612005"/>
      </dsp:txXfrm>
    </dsp:sp>
    <dsp:sp modelId="{82BFE8C5-947E-43FD-AC51-D10B1D211005}">
      <dsp:nvSpPr>
        <dsp:cNvPr id="0" name=""/>
        <dsp:cNvSpPr/>
      </dsp:nvSpPr>
      <dsp:spPr>
        <a:xfrm>
          <a:off x="5630180" y="1145"/>
          <a:ext cx="1300170" cy="65008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t>Existing jobs greened</a:t>
          </a:r>
        </a:p>
      </dsp:txBody>
      <dsp:txXfrm>
        <a:off x="5649220" y="20185"/>
        <a:ext cx="1262090" cy="612005"/>
      </dsp:txXfrm>
    </dsp:sp>
    <dsp:sp modelId="{2FE596AF-0F5A-4877-9E62-0053F6C3FA2B}">
      <dsp:nvSpPr>
        <dsp:cNvPr id="0" name=""/>
        <dsp:cNvSpPr/>
      </dsp:nvSpPr>
      <dsp:spPr>
        <a:xfrm>
          <a:off x="5760197" y="651231"/>
          <a:ext cx="130017" cy="487564"/>
        </a:xfrm>
        <a:custGeom>
          <a:avLst/>
          <a:gdLst/>
          <a:ahLst/>
          <a:cxnLst/>
          <a:rect l="0" t="0" r="0" b="0"/>
          <a:pathLst>
            <a:path>
              <a:moveTo>
                <a:pt x="0" y="0"/>
              </a:moveTo>
              <a:lnTo>
                <a:pt x="0" y="487564"/>
              </a:lnTo>
              <a:lnTo>
                <a:pt x="130017" y="48756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EA2B36-BF41-4071-B7F3-5CD83E81696A}">
      <dsp:nvSpPr>
        <dsp:cNvPr id="0" name=""/>
        <dsp:cNvSpPr/>
      </dsp:nvSpPr>
      <dsp:spPr>
        <a:xfrm>
          <a:off x="5890215" y="813752"/>
          <a:ext cx="1040136" cy="65008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a:t>Land buyers/ bidders</a:t>
          </a:r>
        </a:p>
      </dsp:txBody>
      <dsp:txXfrm>
        <a:off x="5909255" y="832792"/>
        <a:ext cx="1002056" cy="612005"/>
      </dsp:txXfrm>
    </dsp:sp>
    <dsp:sp modelId="{B13B5E3D-1D9A-4469-B6A0-F406E57CF162}">
      <dsp:nvSpPr>
        <dsp:cNvPr id="0" name=""/>
        <dsp:cNvSpPr/>
      </dsp:nvSpPr>
      <dsp:spPr>
        <a:xfrm>
          <a:off x="5760197" y="651231"/>
          <a:ext cx="130017" cy="1300170"/>
        </a:xfrm>
        <a:custGeom>
          <a:avLst/>
          <a:gdLst/>
          <a:ahLst/>
          <a:cxnLst/>
          <a:rect l="0" t="0" r="0" b="0"/>
          <a:pathLst>
            <a:path>
              <a:moveTo>
                <a:pt x="0" y="0"/>
              </a:moveTo>
              <a:lnTo>
                <a:pt x="0" y="1300170"/>
              </a:lnTo>
              <a:lnTo>
                <a:pt x="130017" y="130017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A1D933-707C-4AEB-95BC-C6C8FFD38B62}">
      <dsp:nvSpPr>
        <dsp:cNvPr id="0" name=""/>
        <dsp:cNvSpPr/>
      </dsp:nvSpPr>
      <dsp:spPr>
        <a:xfrm>
          <a:off x="5890215" y="1626359"/>
          <a:ext cx="1040136" cy="65008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a:t>Builders</a:t>
          </a:r>
        </a:p>
      </dsp:txBody>
      <dsp:txXfrm>
        <a:off x="5909255" y="1645399"/>
        <a:ext cx="1002056" cy="612005"/>
      </dsp:txXfrm>
    </dsp:sp>
    <dsp:sp modelId="{AFD96AA0-6D39-4D16-9CA4-2DA58C7E087A}">
      <dsp:nvSpPr>
        <dsp:cNvPr id="0" name=""/>
        <dsp:cNvSpPr/>
      </dsp:nvSpPr>
      <dsp:spPr>
        <a:xfrm>
          <a:off x="5760197" y="651231"/>
          <a:ext cx="130017" cy="2112777"/>
        </a:xfrm>
        <a:custGeom>
          <a:avLst/>
          <a:gdLst/>
          <a:ahLst/>
          <a:cxnLst/>
          <a:rect l="0" t="0" r="0" b="0"/>
          <a:pathLst>
            <a:path>
              <a:moveTo>
                <a:pt x="0" y="0"/>
              </a:moveTo>
              <a:lnTo>
                <a:pt x="0" y="2112777"/>
              </a:lnTo>
              <a:lnTo>
                <a:pt x="130017" y="211277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380D41-0E07-4D9E-BE1C-1B1E43866B4B}">
      <dsp:nvSpPr>
        <dsp:cNvPr id="0" name=""/>
        <dsp:cNvSpPr/>
      </dsp:nvSpPr>
      <dsp:spPr>
        <a:xfrm>
          <a:off x="5890215" y="2438966"/>
          <a:ext cx="1040136" cy="65008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a:t>Technical designers</a:t>
          </a:r>
        </a:p>
      </dsp:txBody>
      <dsp:txXfrm>
        <a:off x="5909255" y="2458006"/>
        <a:ext cx="1002056" cy="612005"/>
      </dsp:txXfrm>
    </dsp:sp>
    <dsp:sp modelId="{E124FBD0-6674-473A-BAF9-B0A5AC956C55}">
      <dsp:nvSpPr>
        <dsp:cNvPr id="0" name=""/>
        <dsp:cNvSpPr/>
      </dsp:nvSpPr>
      <dsp:spPr>
        <a:xfrm>
          <a:off x="5760197" y="651231"/>
          <a:ext cx="130017" cy="2925384"/>
        </a:xfrm>
        <a:custGeom>
          <a:avLst/>
          <a:gdLst/>
          <a:ahLst/>
          <a:cxnLst/>
          <a:rect l="0" t="0" r="0" b="0"/>
          <a:pathLst>
            <a:path>
              <a:moveTo>
                <a:pt x="0" y="0"/>
              </a:moveTo>
              <a:lnTo>
                <a:pt x="0" y="2925384"/>
              </a:lnTo>
              <a:lnTo>
                <a:pt x="130017" y="292538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3DE6A2-10F6-4B40-97E7-CAC7FE5B5BF3}">
      <dsp:nvSpPr>
        <dsp:cNvPr id="0" name=""/>
        <dsp:cNvSpPr/>
      </dsp:nvSpPr>
      <dsp:spPr>
        <a:xfrm>
          <a:off x="5890215" y="3251573"/>
          <a:ext cx="1040136" cy="65008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dirty="0"/>
            <a:t>Materials</a:t>
          </a:r>
        </a:p>
        <a:p>
          <a:pPr marL="0" lvl="0" indent="0" algn="ctr" defTabSz="577850">
            <a:lnSpc>
              <a:spcPct val="90000"/>
            </a:lnSpc>
            <a:spcBef>
              <a:spcPct val="0"/>
            </a:spcBef>
            <a:spcAft>
              <a:spcPct val="35000"/>
            </a:spcAft>
            <a:buNone/>
          </a:pPr>
          <a:r>
            <a:rPr lang="en-GB" sz="1300" kern="1200"/>
            <a:t>buyers</a:t>
          </a:r>
          <a:endParaRPr lang="en-GB" sz="1300" kern="1200" dirty="0"/>
        </a:p>
      </dsp:txBody>
      <dsp:txXfrm>
        <a:off x="5909255" y="3270613"/>
        <a:ext cx="1002056" cy="612005"/>
      </dsp:txXfrm>
    </dsp:sp>
    <dsp:sp modelId="{0B18171F-C8F6-41B4-9A23-64F2FD37DC9C}">
      <dsp:nvSpPr>
        <dsp:cNvPr id="0" name=""/>
        <dsp:cNvSpPr/>
      </dsp:nvSpPr>
      <dsp:spPr>
        <a:xfrm>
          <a:off x="5760197" y="651231"/>
          <a:ext cx="130017" cy="3737991"/>
        </a:xfrm>
        <a:custGeom>
          <a:avLst/>
          <a:gdLst/>
          <a:ahLst/>
          <a:cxnLst/>
          <a:rect l="0" t="0" r="0" b="0"/>
          <a:pathLst>
            <a:path>
              <a:moveTo>
                <a:pt x="0" y="0"/>
              </a:moveTo>
              <a:lnTo>
                <a:pt x="0" y="3737991"/>
              </a:lnTo>
              <a:lnTo>
                <a:pt x="130017" y="373799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D555D1-81C6-4E30-A476-9016CD70BB74}">
      <dsp:nvSpPr>
        <dsp:cNvPr id="0" name=""/>
        <dsp:cNvSpPr/>
      </dsp:nvSpPr>
      <dsp:spPr>
        <a:xfrm>
          <a:off x="5890215" y="4064179"/>
          <a:ext cx="1040136" cy="65008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a:t>HR</a:t>
          </a:r>
        </a:p>
      </dsp:txBody>
      <dsp:txXfrm>
        <a:off x="5909255" y="4083219"/>
        <a:ext cx="1002056" cy="612005"/>
      </dsp:txXfrm>
    </dsp:sp>
    <dsp:sp modelId="{99161AD7-5A88-47C0-B90C-E7E531FFCF7A}">
      <dsp:nvSpPr>
        <dsp:cNvPr id="0" name=""/>
        <dsp:cNvSpPr/>
      </dsp:nvSpPr>
      <dsp:spPr>
        <a:xfrm>
          <a:off x="5760197" y="651231"/>
          <a:ext cx="130017" cy="4550598"/>
        </a:xfrm>
        <a:custGeom>
          <a:avLst/>
          <a:gdLst/>
          <a:ahLst/>
          <a:cxnLst/>
          <a:rect l="0" t="0" r="0" b="0"/>
          <a:pathLst>
            <a:path>
              <a:moveTo>
                <a:pt x="0" y="0"/>
              </a:moveTo>
              <a:lnTo>
                <a:pt x="0" y="4550598"/>
              </a:lnTo>
              <a:lnTo>
                <a:pt x="130017" y="455059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214135-4EA0-4498-A66A-AF0C0014BAE7}">
      <dsp:nvSpPr>
        <dsp:cNvPr id="0" name=""/>
        <dsp:cNvSpPr/>
      </dsp:nvSpPr>
      <dsp:spPr>
        <a:xfrm>
          <a:off x="5890215" y="4876786"/>
          <a:ext cx="1040136" cy="65008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a:t>Finance</a:t>
          </a:r>
        </a:p>
      </dsp:txBody>
      <dsp:txXfrm>
        <a:off x="5909255" y="4895826"/>
        <a:ext cx="1002056" cy="612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F4655-0AA4-4633-90DC-D74C7970541F}">
      <dsp:nvSpPr>
        <dsp:cNvPr id="0" name=""/>
        <dsp:cNvSpPr/>
      </dsp:nvSpPr>
      <dsp:spPr>
        <a:xfrm rot="5400000">
          <a:off x="3193394" y="91676"/>
          <a:ext cx="1364242" cy="1186891"/>
        </a:xfrm>
        <a:prstGeom prst="hexagon">
          <a:avLst>
            <a:gd name="adj" fmla="val 25000"/>
            <a:gd name="vf" fmla="val 11547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Apprentice Water Process Controller </a:t>
          </a:r>
        </a:p>
      </dsp:txBody>
      <dsp:txXfrm rot="-5400000">
        <a:off x="3467026" y="215595"/>
        <a:ext cx="816977" cy="939054"/>
      </dsp:txXfrm>
    </dsp:sp>
    <dsp:sp modelId="{32611A19-C59E-4C07-9041-18A53F765043}">
      <dsp:nvSpPr>
        <dsp:cNvPr id="0" name=""/>
        <dsp:cNvSpPr/>
      </dsp:nvSpPr>
      <dsp:spPr>
        <a:xfrm>
          <a:off x="4504977" y="275849"/>
          <a:ext cx="1522494" cy="818545"/>
        </a:xfrm>
        <a:prstGeom prst="rect">
          <a:avLst/>
        </a:prstGeom>
        <a:noFill/>
        <a:ln>
          <a:noFill/>
        </a:ln>
        <a:effectLst/>
      </dsp:spPr>
      <dsp:style>
        <a:lnRef idx="0">
          <a:scrgbClr r="0" g="0" b="0"/>
        </a:lnRef>
        <a:fillRef idx="0">
          <a:scrgbClr r="0" g="0" b="0"/>
        </a:fillRef>
        <a:effectRef idx="0">
          <a:scrgbClr r="0" g="0" b="0"/>
        </a:effectRef>
        <a:fontRef idx="minor"/>
      </dsp:style>
    </dsp:sp>
    <dsp:sp modelId="{9D304AF2-AB9D-41D3-829F-96FE6D40A00A}">
      <dsp:nvSpPr>
        <dsp:cNvPr id="0" name=""/>
        <dsp:cNvSpPr/>
      </dsp:nvSpPr>
      <dsp:spPr>
        <a:xfrm rot="5400000">
          <a:off x="1911552" y="91676"/>
          <a:ext cx="1364242" cy="118689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t>Apprentice Wastewater Process Controller </a:t>
          </a:r>
        </a:p>
      </dsp:txBody>
      <dsp:txXfrm rot="-5400000">
        <a:off x="2185184" y="215595"/>
        <a:ext cx="816977" cy="939054"/>
      </dsp:txXfrm>
    </dsp:sp>
    <dsp:sp modelId="{83550F73-5058-4FCC-ACB5-A49783EF2AEA}">
      <dsp:nvSpPr>
        <dsp:cNvPr id="0" name=""/>
        <dsp:cNvSpPr/>
      </dsp:nvSpPr>
      <dsp:spPr>
        <a:xfrm rot="5400000">
          <a:off x="2550017" y="1249645"/>
          <a:ext cx="1364242" cy="1186891"/>
        </a:xfrm>
        <a:prstGeom prst="hexagon">
          <a:avLst>
            <a:gd name="adj" fmla="val 25000"/>
            <a:gd name="vf" fmla="val 115470"/>
          </a:avLst>
        </a:prstGeom>
        <a:solidFill>
          <a:srgbClr val="024E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Apprentice Scientist </a:t>
          </a:r>
        </a:p>
      </dsp:txBody>
      <dsp:txXfrm rot="-5400000">
        <a:off x="2823649" y="1373564"/>
        <a:ext cx="816977" cy="939054"/>
      </dsp:txXfrm>
    </dsp:sp>
    <dsp:sp modelId="{93F746DE-9965-4AD1-B456-4A04A0157D33}">
      <dsp:nvSpPr>
        <dsp:cNvPr id="0" name=""/>
        <dsp:cNvSpPr/>
      </dsp:nvSpPr>
      <dsp:spPr>
        <a:xfrm>
          <a:off x="1116198" y="1433818"/>
          <a:ext cx="1473382" cy="818545"/>
        </a:xfrm>
        <a:prstGeom prst="rect">
          <a:avLst/>
        </a:prstGeom>
        <a:noFill/>
        <a:ln>
          <a:noFill/>
        </a:ln>
        <a:effectLst/>
      </dsp:spPr>
      <dsp:style>
        <a:lnRef idx="0">
          <a:scrgbClr r="0" g="0" b="0"/>
        </a:lnRef>
        <a:fillRef idx="0">
          <a:scrgbClr r="0" g="0" b="0"/>
        </a:fillRef>
        <a:effectRef idx="0">
          <a:scrgbClr r="0" g="0" b="0"/>
        </a:effectRef>
        <a:fontRef idx="minor"/>
      </dsp:style>
    </dsp:sp>
    <dsp:sp modelId="{00FACF5E-F470-48E8-B789-3E7FFA5CF07E}">
      <dsp:nvSpPr>
        <dsp:cNvPr id="0" name=""/>
        <dsp:cNvSpPr/>
      </dsp:nvSpPr>
      <dsp:spPr>
        <a:xfrm rot="5400000">
          <a:off x="3831860" y="1249645"/>
          <a:ext cx="1364242" cy="1186891"/>
        </a:xfrm>
        <a:prstGeom prst="hexagon">
          <a:avLst>
            <a:gd name="adj" fmla="val 25000"/>
            <a:gd name="vf" fmla="val 115470"/>
          </a:avLst>
        </a:prstGeom>
        <a:solidFill>
          <a:srgbClr val="8CBA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t>Apprentice Tanker Driver </a:t>
          </a:r>
        </a:p>
      </dsp:txBody>
      <dsp:txXfrm rot="-5400000">
        <a:off x="4105492" y="1373564"/>
        <a:ext cx="816977" cy="939054"/>
      </dsp:txXfrm>
    </dsp:sp>
    <dsp:sp modelId="{0484CD99-7B76-4043-8910-E86315CDDFD8}">
      <dsp:nvSpPr>
        <dsp:cNvPr id="0" name=""/>
        <dsp:cNvSpPr/>
      </dsp:nvSpPr>
      <dsp:spPr>
        <a:xfrm rot="5400000">
          <a:off x="3193394" y="2407615"/>
          <a:ext cx="1364242" cy="1186891"/>
        </a:xfrm>
        <a:prstGeom prst="hexagon">
          <a:avLst>
            <a:gd name="adj" fmla="val 25000"/>
            <a:gd name="vf" fmla="val 115470"/>
          </a:avLst>
        </a:prstGeom>
        <a:solidFill>
          <a:srgbClr val="6C8F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Apprentice Fleet Technician </a:t>
          </a:r>
        </a:p>
      </dsp:txBody>
      <dsp:txXfrm rot="-5400000">
        <a:off x="3467026" y="2531534"/>
        <a:ext cx="816977" cy="939054"/>
      </dsp:txXfrm>
    </dsp:sp>
    <dsp:sp modelId="{3F59A09B-4640-4446-9F88-E6C9C8D6D78F}">
      <dsp:nvSpPr>
        <dsp:cNvPr id="0" name=""/>
        <dsp:cNvSpPr/>
      </dsp:nvSpPr>
      <dsp:spPr>
        <a:xfrm>
          <a:off x="4504977" y="2591787"/>
          <a:ext cx="1522494" cy="818545"/>
        </a:xfrm>
        <a:prstGeom prst="rect">
          <a:avLst/>
        </a:prstGeom>
        <a:noFill/>
        <a:ln>
          <a:noFill/>
        </a:ln>
        <a:effectLst/>
      </dsp:spPr>
      <dsp:style>
        <a:lnRef idx="0">
          <a:scrgbClr r="0" g="0" b="0"/>
        </a:lnRef>
        <a:fillRef idx="0">
          <a:scrgbClr r="0" g="0" b="0"/>
        </a:fillRef>
        <a:effectRef idx="0">
          <a:scrgbClr r="0" g="0" b="0"/>
        </a:effectRef>
        <a:fontRef idx="minor"/>
      </dsp:style>
    </dsp:sp>
    <dsp:sp modelId="{05D2EB5A-6D1E-4DC6-9465-1FB5153FFBF8}">
      <dsp:nvSpPr>
        <dsp:cNvPr id="0" name=""/>
        <dsp:cNvSpPr/>
      </dsp:nvSpPr>
      <dsp:spPr>
        <a:xfrm rot="5400000">
          <a:off x="1911552" y="2407615"/>
          <a:ext cx="1364242" cy="1186891"/>
        </a:xfrm>
        <a:prstGeom prst="hexagon">
          <a:avLst>
            <a:gd name="adj" fmla="val 25000"/>
            <a:gd name="vf" fmla="val 115470"/>
          </a:avLst>
        </a:prstGeom>
        <a:solidFill>
          <a:srgbClr val="8CBA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t>Apprentice Data analyst/scientist </a:t>
          </a:r>
        </a:p>
      </dsp:txBody>
      <dsp:txXfrm rot="-5400000">
        <a:off x="2185184" y="2531534"/>
        <a:ext cx="816977" cy="939054"/>
      </dsp:txXfrm>
    </dsp:sp>
    <dsp:sp modelId="{60F7E72A-2806-4240-A485-03A5870CA6B7}">
      <dsp:nvSpPr>
        <dsp:cNvPr id="0" name=""/>
        <dsp:cNvSpPr/>
      </dsp:nvSpPr>
      <dsp:spPr>
        <a:xfrm rot="5400000">
          <a:off x="2550017" y="3565584"/>
          <a:ext cx="1364242" cy="1186891"/>
        </a:xfrm>
        <a:prstGeom prst="hexagon">
          <a:avLst>
            <a:gd name="adj" fmla="val 25000"/>
            <a:gd name="vf" fmla="val 115470"/>
          </a:avLst>
        </a:prstGeom>
        <a:solidFill>
          <a:srgbClr val="024E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Apprentice Field Service Engineer </a:t>
          </a:r>
        </a:p>
      </dsp:txBody>
      <dsp:txXfrm rot="-5400000">
        <a:off x="2823649" y="3689503"/>
        <a:ext cx="816977" cy="939054"/>
      </dsp:txXfrm>
    </dsp:sp>
    <dsp:sp modelId="{23609D40-0360-4234-86D3-F1323610470B}">
      <dsp:nvSpPr>
        <dsp:cNvPr id="0" name=""/>
        <dsp:cNvSpPr/>
      </dsp:nvSpPr>
      <dsp:spPr>
        <a:xfrm>
          <a:off x="1116198" y="3749757"/>
          <a:ext cx="1473382" cy="818545"/>
        </a:xfrm>
        <a:prstGeom prst="rect">
          <a:avLst/>
        </a:prstGeom>
        <a:noFill/>
        <a:ln>
          <a:noFill/>
        </a:ln>
        <a:effectLst/>
      </dsp:spPr>
      <dsp:style>
        <a:lnRef idx="0">
          <a:scrgbClr r="0" g="0" b="0"/>
        </a:lnRef>
        <a:fillRef idx="0">
          <a:scrgbClr r="0" g="0" b="0"/>
        </a:fillRef>
        <a:effectRef idx="0">
          <a:scrgbClr r="0" g="0" b="0"/>
        </a:effectRef>
        <a:fontRef idx="minor"/>
      </dsp:style>
    </dsp:sp>
    <dsp:sp modelId="{2DC5E632-4A74-46C4-84E2-A448789B799D}">
      <dsp:nvSpPr>
        <dsp:cNvPr id="0" name=""/>
        <dsp:cNvSpPr/>
      </dsp:nvSpPr>
      <dsp:spPr>
        <a:xfrm rot="5400000">
          <a:off x="3831860" y="3565584"/>
          <a:ext cx="1364242" cy="118689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Apprentice Production Engineer </a:t>
          </a:r>
        </a:p>
      </dsp:txBody>
      <dsp:txXfrm rot="-5400000">
        <a:off x="4105492" y="3689503"/>
        <a:ext cx="816977" cy="9390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BE186-683B-4B5D-B6D5-0071195DFB30}" type="datetimeFigureOut">
              <a:rPr lang="en-GB" smtClean="0"/>
              <a:t>10/02/2022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953945-B924-4E8B-B46D-6A5B47B4D992}" type="slidenum">
              <a:rPr lang="en-GB" smtClean="0"/>
              <a:t>‹#›</a:t>
            </a:fld>
            <a:endParaRPr lang="en-GB"/>
          </a:p>
        </p:txBody>
      </p:sp>
    </p:spTree>
    <p:extLst>
      <p:ext uri="{BB962C8B-B14F-4D97-AF65-F5344CB8AC3E}">
        <p14:creationId xmlns:p14="http://schemas.microsoft.com/office/powerpoint/2010/main" val="84630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BD580-62AD-4566-A7A0-9AC73C07FC57}" type="slidenum">
              <a:rPr lang="en-GB" smtClean="0"/>
              <a:t>5</a:t>
            </a:fld>
            <a:endParaRPr lang="en-GB"/>
          </a:p>
        </p:txBody>
      </p:sp>
    </p:spTree>
    <p:extLst>
      <p:ext uri="{BB962C8B-B14F-4D97-AF65-F5344CB8AC3E}">
        <p14:creationId xmlns:p14="http://schemas.microsoft.com/office/powerpoint/2010/main" val="1698889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BD580-62AD-4566-A7A0-9AC73C07FC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595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BD580-62AD-4566-A7A0-9AC73C07FC57}" type="slidenum">
              <a:rPr lang="en-GB" smtClean="0"/>
              <a:t>8</a:t>
            </a:fld>
            <a:endParaRPr lang="en-GB"/>
          </a:p>
        </p:txBody>
      </p:sp>
    </p:spTree>
    <p:extLst>
      <p:ext uri="{BB962C8B-B14F-4D97-AF65-F5344CB8AC3E}">
        <p14:creationId xmlns:p14="http://schemas.microsoft.com/office/powerpoint/2010/main" val="95873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BD580-62AD-4566-A7A0-9AC73C07FC57}" type="slidenum">
              <a:rPr lang="en-GB" smtClean="0"/>
              <a:t>9</a:t>
            </a:fld>
            <a:endParaRPr lang="en-GB"/>
          </a:p>
        </p:txBody>
      </p:sp>
    </p:spTree>
    <p:extLst>
      <p:ext uri="{BB962C8B-B14F-4D97-AF65-F5344CB8AC3E}">
        <p14:creationId xmlns:p14="http://schemas.microsoft.com/office/powerpoint/2010/main" val="3850880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A8AA-4103-4ECD-9011-F0ABE8A2DA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9FB936-ADD4-4F5C-9B0E-2E7442E16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8FF179B-D8D2-44CF-B6D5-82F753980503}"/>
              </a:ext>
            </a:extLst>
          </p:cNvPr>
          <p:cNvSpPr>
            <a:spLocks noGrp="1"/>
          </p:cNvSpPr>
          <p:nvPr>
            <p:ph type="dt" sz="half" idx="10"/>
          </p:nvPr>
        </p:nvSpPr>
        <p:spPr/>
        <p:txBody>
          <a:bodyPr/>
          <a:lstStyle/>
          <a:p>
            <a:fld id="{8325FBF7-EA12-4BEC-B506-C38316A1BB7F}" type="datetimeFigureOut">
              <a:rPr lang="en-GB" smtClean="0"/>
              <a:t>10/02/2022</a:t>
            </a:fld>
            <a:endParaRPr lang="en-GB"/>
          </a:p>
        </p:txBody>
      </p:sp>
      <p:sp>
        <p:nvSpPr>
          <p:cNvPr id="5" name="Footer Placeholder 4">
            <a:extLst>
              <a:ext uri="{FF2B5EF4-FFF2-40B4-BE49-F238E27FC236}">
                <a16:creationId xmlns:a16="http://schemas.microsoft.com/office/drawing/2014/main" id="{3234BA5E-3231-44F7-9BF6-D4DFEB9CC3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DEB2AA-A720-43FD-83BC-1855C33F17C0}"/>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767432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A0AF-EE35-47FD-AEFA-6651D6CE22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4B01DC-BAF1-4BD2-8F40-D4CB0E03AE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01BB03-6D0F-42FE-87AC-D559D8DF977E}"/>
              </a:ext>
            </a:extLst>
          </p:cNvPr>
          <p:cNvSpPr>
            <a:spLocks noGrp="1"/>
          </p:cNvSpPr>
          <p:nvPr>
            <p:ph type="dt" sz="half" idx="10"/>
          </p:nvPr>
        </p:nvSpPr>
        <p:spPr/>
        <p:txBody>
          <a:bodyPr/>
          <a:lstStyle/>
          <a:p>
            <a:fld id="{8325FBF7-EA12-4BEC-B506-C38316A1BB7F}" type="datetimeFigureOut">
              <a:rPr lang="en-GB" smtClean="0"/>
              <a:t>10/02/2022</a:t>
            </a:fld>
            <a:endParaRPr lang="en-GB"/>
          </a:p>
        </p:txBody>
      </p:sp>
      <p:sp>
        <p:nvSpPr>
          <p:cNvPr id="5" name="Footer Placeholder 4">
            <a:extLst>
              <a:ext uri="{FF2B5EF4-FFF2-40B4-BE49-F238E27FC236}">
                <a16:creationId xmlns:a16="http://schemas.microsoft.com/office/drawing/2014/main" id="{8DE1DCF7-7AB7-4A4A-9F45-B7B600EDF6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87E5C9-03B9-4C8F-867C-A6100BF08F42}"/>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354806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2FF5E8-B631-4577-B926-1CC0430310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F6C7C2-0833-44F1-9743-5BF8D9CC04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FC1860-9208-4399-A31B-1A6D6DC66C65}"/>
              </a:ext>
            </a:extLst>
          </p:cNvPr>
          <p:cNvSpPr>
            <a:spLocks noGrp="1"/>
          </p:cNvSpPr>
          <p:nvPr>
            <p:ph type="dt" sz="half" idx="10"/>
          </p:nvPr>
        </p:nvSpPr>
        <p:spPr/>
        <p:txBody>
          <a:bodyPr/>
          <a:lstStyle/>
          <a:p>
            <a:fld id="{8325FBF7-EA12-4BEC-B506-C38316A1BB7F}" type="datetimeFigureOut">
              <a:rPr lang="en-GB" smtClean="0"/>
              <a:t>10/02/2022</a:t>
            </a:fld>
            <a:endParaRPr lang="en-GB"/>
          </a:p>
        </p:txBody>
      </p:sp>
      <p:sp>
        <p:nvSpPr>
          <p:cNvPr id="5" name="Footer Placeholder 4">
            <a:extLst>
              <a:ext uri="{FF2B5EF4-FFF2-40B4-BE49-F238E27FC236}">
                <a16:creationId xmlns:a16="http://schemas.microsoft.com/office/drawing/2014/main" id="{19CE3C0A-118E-46B4-8947-ADE1E30199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E97E43-8A8D-449D-AEA7-E54D0D59954A}"/>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848600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0" name="Picture Placeholder 3"/>
          <p:cNvSpPr>
            <a:spLocks noGrp="1"/>
          </p:cNvSpPr>
          <p:nvPr>
            <p:ph type="pic" sz="quarter" idx="14" hasCustomPrompt="1"/>
          </p:nvPr>
        </p:nvSpPr>
        <p:spPr>
          <a:xfrm>
            <a:off x="0" y="0"/>
            <a:ext cx="12192000" cy="6117355"/>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0" h="5143500">
                <a:moveTo>
                  <a:pt x="0" y="0"/>
                </a:moveTo>
                <a:lnTo>
                  <a:pt x="9144000" y="0"/>
                </a:lnTo>
                <a:lnTo>
                  <a:pt x="9144000" y="5143500"/>
                </a:lnTo>
                <a:lnTo>
                  <a:pt x="0" y="5143500"/>
                </a:lnTo>
                <a:close/>
              </a:path>
            </a:pathLst>
          </a:custGeom>
          <a:solidFill>
            <a:schemeClr val="bg2"/>
          </a:solidFill>
          <a:ln w="3175">
            <a:noFill/>
          </a:ln>
        </p:spPr>
        <p:txBody>
          <a:bodyPr wrap="square" lIns="90000" tIns="828000" bIns="457200" anchor="t">
            <a:noAutofit/>
          </a:bodyPr>
          <a:lstStyle>
            <a:lvl1pPr algn="ctr">
              <a:buNone/>
              <a:defRPr sz="1600" b="0" baseline="0">
                <a:solidFill>
                  <a:schemeClr val="tx1">
                    <a:lumMod val="50000"/>
                    <a:lumOff val="50000"/>
                  </a:schemeClr>
                </a:solidFill>
                <a:latin typeface="Calibri" panose="020F0502020204030204" pitchFamily="34" charset="0"/>
              </a:defRPr>
            </a:lvl1pPr>
          </a:lstStyle>
          <a:p>
            <a:r>
              <a:rPr lang="en-US" dirty="0"/>
              <a:t>Image holder – Drag image into slide</a:t>
            </a:r>
          </a:p>
        </p:txBody>
      </p:sp>
      <p:sp>
        <p:nvSpPr>
          <p:cNvPr id="15" name="Rectangle 14"/>
          <p:cNvSpPr/>
          <p:nvPr userDrawn="1"/>
        </p:nvSpPr>
        <p:spPr>
          <a:xfrm>
            <a:off x="0" y="6066000"/>
            <a:ext cx="1219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8" name="Title 1"/>
          <p:cNvSpPr>
            <a:spLocks noGrp="1"/>
          </p:cNvSpPr>
          <p:nvPr>
            <p:ph type="ctrTitle" hasCustomPrompt="1"/>
          </p:nvPr>
        </p:nvSpPr>
        <p:spPr>
          <a:xfrm>
            <a:off x="1030819" y="1117600"/>
            <a:ext cx="9992783" cy="2604627"/>
          </a:xfrm>
          <a:prstGeom prst="rect">
            <a:avLst/>
          </a:prstGeom>
        </p:spPr>
        <p:txBody>
          <a:bodyPr lIns="0" tIns="0" rIns="0" bIns="0" anchor="b"/>
          <a:lstStyle>
            <a:lvl1pPr algn="l">
              <a:lnSpc>
                <a:spcPct val="80000"/>
              </a:lnSpc>
              <a:defRPr sz="8000" b="1" baseline="0">
                <a:solidFill>
                  <a:schemeClr val="bg1"/>
                </a:solidFill>
                <a:effectLst>
                  <a:outerShdw blurRad="812800" dist="38100" dir="5400000" algn="t" rotWithShape="0">
                    <a:prstClr val="black">
                      <a:alpha val="40000"/>
                    </a:prstClr>
                  </a:outerShdw>
                </a:effectLst>
                <a:latin typeface="Calibri" panose="020F0502020204030204" pitchFamily="34" charset="0"/>
              </a:defRPr>
            </a:lvl1pPr>
          </a:lstStyle>
          <a:p>
            <a:r>
              <a:rPr lang="en-US" dirty="0"/>
              <a:t>Presentation title: 80pt</a:t>
            </a:r>
          </a:p>
        </p:txBody>
      </p:sp>
      <p:sp>
        <p:nvSpPr>
          <p:cNvPr id="23" name="Subtitle 2"/>
          <p:cNvSpPr>
            <a:spLocks noGrp="1"/>
          </p:cNvSpPr>
          <p:nvPr>
            <p:ph type="subTitle" idx="1" hasCustomPrompt="1"/>
          </p:nvPr>
        </p:nvSpPr>
        <p:spPr>
          <a:xfrm>
            <a:off x="1030819" y="3836432"/>
            <a:ext cx="9992783" cy="1368370"/>
          </a:xfrm>
          <a:prstGeom prst="rect">
            <a:avLst/>
          </a:prstGeom>
        </p:spPr>
        <p:txBody>
          <a:bodyPr>
            <a:noAutofit/>
          </a:bodyPr>
          <a:lstStyle>
            <a:lvl1pPr marL="0" indent="0" algn="l">
              <a:buNone/>
              <a:defRPr sz="3200" b="1">
                <a:solidFill>
                  <a:schemeClr val="bg1"/>
                </a:solidFill>
                <a:effectLst>
                  <a:outerShdw blurRad="749300" dist="38100" dir="5400000" algn="t" rotWithShape="0">
                    <a:prstClr val="black">
                      <a:alpha val="58000"/>
                    </a:prstClr>
                  </a:outerShdw>
                </a:effectLst>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Subheading: 32pt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255" y="6300000"/>
            <a:ext cx="974086" cy="324000"/>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7242" t="77538" r="7079" b="9423"/>
          <a:stretch/>
        </p:blipFill>
        <p:spPr>
          <a:xfrm>
            <a:off x="9304290" y="6373646"/>
            <a:ext cx="2494010" cy="205473"/>
          </a:xfrm>
          <a:prstGeom prst="rect">
            <a:avLst/>
          </a:prstGeom>
        </p:spPr>
      </p:pic>
    </p:spTree>
    <p:extLst>
      <p:ext uri="{BB962C8B-B14F-4D97-AF65-F5344CB8AC3E}">
        <p14:creationId xmlns:p14="http://schemas.microsoft.com/office/powerpoint/2010/main" val="90961032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with sub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3" y="562785"/>
            <a:ext cx="8551332" cy="439981"/>
          </a:xfrm>
          <a:prstGeom prst="rect">
            <a:avLst/>
          </a:prstGeom>
        </p:spPr>
        <p:txBody>
          <a:bodyPr>
            <a:noAutofit/>
          </a:bodyPr>
          <a:lstStyle>
            <a:lvl1pPr>
              <a:defRPr sz="2800" b="1">
                <a:solidFill>
                  <a:srgbClr val="008542"/>
                </a:solidFill>
                <a:latin typeface="Calibri" panose="020F0502020204030204" pitchFamily="34" charset="0"/>
              </a:defRPr>
            </a:lvl1pPr>
          </a:lstStyle>
          <a:p>
            <a:r>
              <a:rPr lang="en-US" dirty="0"/>
              <a:t>Heading: 28pt</a:t>
            </a:r>
          </a:p>
        </p:txBody>
      </p:sp>
      <p:sp>
        <p:nvSpPr>
          <p:cNvPr id="18" name="Footer Placeholder 1"/>
          <p:cNvSpPr txBox="1">
            <a:spLocks/>
          </p:cNvSpPr>
          <p:nvPr/>
        </p:nvSpPr>
        <p:spPr>
          <a:xfrm>
            <a:off x="762001" y="6483354"/>
            <a:ext cx="23029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rgbClr val="FFFFFF">
                    <a:lumMod val="50000"/>
                  </a:srgbClr>
                </a:solidFill>
                <a:latin typeface="Calibri" panose="020F0502020204030204" pitchFamily="34" charset="0"/>
              </a:rPr>
              <a:t>Copyright © United Utilities Water Limited 2019</a:t>
            </a:r>
            <a:endParaRPr lang="en-GB" sz="800" dirty="0">
              <a:solidFill>
                <a:srgbClr val="FFFFFF">
                  <a:lumMod val="50000"/>
                </a:srgbClr>
              </a:solidFill>
            </a:endParaRPr>
          </a:p>
        </p:txBody>
      </p:sp>
      <p:sp>
        <p:nvSpPr>
          <p:cNvPr id="19" name="Footer Placeholder 1"/>
          <p:cNvSpPr txBox="1">
            <a:spLocks/>
          </p:cNvSpPr>
          <p:nvPr/>
        </p:nvSpPr>
        <p:spPr>
          <a:xfrm>
            <a:off x="11440589" y="6483354"/>
            <a:ext cx="48471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9010BB-F1CF-4422-A220-2D1BCBBB1C17}" type="slidenum">
              <a:rPr lang="en-GB" sz="800" smtClean="0">
                <a:solidFill>
                  <a:srgbClr val="FFFFFF">
                    <a:lumMod val="50000"/>
                  </a:srgbClr>
                </a:solidFill>
                <a:latin typeface="Calibri" panose="020F0502020204030204" pitchFamily="34" charset="0"/>
              </a:rPr>
              <a:pPr algn="r"/>
              <a:t>‹#›</a:t>
            </a:fld>
            <a:endParaRPr lang="en-GB" sz="600" dirty="0">
              <a:solidFill>
                <a:srgbClr val="FFFFFF">
                  <a:lumMod val="50000"/>
                </a:srgbClr>
              </a:solidFill>
            </a:endParaRPr>
          </a:p>
        </p:txBody>
      </p:sp>
      <p:sp>
        <p:nvSpPr>
          <p:cNvPr id="8" name="Subtitle 2"/>
          <p:cNvSpPr>
            <a:spLocks noGrp="1"/>
          </p:cNvSpPr>
          <p:nvPr>
            <p:ph type="subTitle" idx="1" hasCustomPrompt="1"/>
          </p:nvPr>
        </p:nvSpPr>
        <p:spPr>
          <a:xfrm>
            <a:off x="762003" y="1026305"/>
            <a:ext cx="8551332" cy="339785"/>
          </a:xfrm>
          <a:prstGeom prst="rect">
            <a:avLst/>
          </a:prstGeom>
          <a:effectLst/>
        </p:spPr>
        <p:txBody>
          <a:bodyPr>
            <a:noAutofit/>
          </a:bodyPr>
          <a:lstStyle>
            <a:lvl1pPr marL="0" indent="0" algn="l">
              <a:buNone/>
              <a:defRPr sz="1800" b="1">
                <a:solidFill>
                  <a:srgbClr val="008542"/>
                </a:solidFill>
                <a:effectLst/>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Subheading: 18pt</a:t>
            </a:r>
          </a:p>
        </p:txBody>
      </p:sp>
      <p:sp>
        <p:nvSpPr>
          <p:cNvPr id="6" name="Text Placeholder 5"/>
          <p:cNvSpPr>
            <a:spLocks noGrp="1"/>
          </p:cNvSpPr>
          <p:nvPr>
            <p:ph type="body" sz="quarter" idx="11" hasCustomPrompt="1"/>
          </p:nvPr>
        </p:nvSpPr>
        <p:spPr>
          <a:xfrm>
            <a:off x="762001" y="1676399"/>
            <a:ext cx="8551334" cy="4319287"/>
          </a:xfrm>
          <a:prstGeom prst="rect">
            <a:avLst/>
          </a:prstGeom>
        </p:spPr>
        <p:txBody>
          <a:bodyPr/>
          <a:lstStyle>
            <a:lvl1pPr marL="0" indent="0">
              <a:lnSpc>
                <a:spcPct val="100000"/>
              </a:lnSpc>
              <a:spcBef>
                <a:spcPts val="0"/>
              </a:spcBef>
              <a:buNone/>
              <a:defRPr sz="1600" baseline="0">
                <a:latin typeface="Calibri" panose="020F0502020204030204" pitchFamily="34" charset="0"/>
              </a:defRPr>
            </a:lvl1pPr>
          </a:lstStyle>
          <a:p>
            <a:pPr lvl="0"/>
            <a:r>
              <a:rPr lang="en-US" dirty="0"/>
              <a:t>Body: 16pt</a:t>
            </a:r>
          </a:p>
          <a:p>
            <a:pPr lvl="0"/>
            <a:r>
              <a:rPr lang="en-US" dirty="0"/>
              <a:t>(Only widen text box if necessary)</a:t>
            </a:r>
            <a:endParaRPr lang="en-GB" dirty="0"/>
          </a:p>
        </p:txBody>
      </p:sp>
    </p:spTree>
    <p:extLst>
      <p:ext uri="{BB962C8B-B14F-4D97-AF65-F5344CB8AC3E}">
        <p14:creationId xmlns:p14="http://schemas.microsoft.com/office/powerpoint/2010/main" val="2872808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out sub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3" y="562785"/>
            <a:ext cx="8551332" cy="439981"/>
          </a:xfrm>
          <a:prstGeom prst="rect">
            <a:avLst/>
          </a:prstGeom>
        </p:spPr>
        <p:txBody>
          <a:bodyPr>
            <a:noAutofit/>
          </a:bodyPr>
          <a:lstStyle>
            <a:lvl1pPr>
              <a:defRPr sz="2800" b="1" baseline="0">
                <a:solidFill>
                  <a:srgbClr val="008542"/>
                </a:solidFill>
                <a:latin typeface="Calibri" panose="020F0502020204030204" pitchFamily="34" charset="0"/>
              </a:defRPr>
            </a:lvl1pPr>
          </a:lstStyle>
          <a:p>
            <a:r>
              <a:rPr lang="en-US" dirty="0"/>
              <a:t>Heading: 28pt</a:t>
            </a:r>
          </a:p>
        </p:txBody>
      </p:sp>
      <p:sp>
        <p:nvSpPr>
          <p:cNvPr id="18" name="Footer Placeholder 1"/>
          <p:cNvSpPr txBox="1">
            <a:spLocks/>
          </p:cNvSpPr>
          <p:nvPr/>
        </p:nvSpPr>
        <p:spPr>
          <a:xfrm>
            <a:off x="762001" y="6483354"/>
            <a:ext cx="23029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rgbClr val="FFFFFF">
                    <a:lumMod val="50000"/>
                  </a:srgbClr>
                </a:solidFill>
                <a:latin typeface="Calibri" panose="020F0502020204030204" pitchFamily="34" charset="0"/>
              </a:rPr>
              <a:t>Copyright © United Utilities Water Limited 2019</a:t>
            </a:r>
            <a:endParaRPr lang="en-GB" sz="800" dirty="0">
              <a:solidFill>
                <a:srgbClr val="FFFFFF">
                  <a:lumMod val="50000"/>
                </a:srgbClr>
              </a:solidFill>
            </a:endParaRPr>
          </a:p>
        </p:txBody>
      </p:sp>
      <p:sp>
        <p:nvSpPr>
          <p:cNvPr id="19" name="Footer Placeholder 1"/>
          <p:cNvSpPr txBox="1">
            <a:spLocks/>
          </p:cNvSpPr>
          <p:nvPr/>
        </p:nvSpPr>
        <p:spPr>
          <a:xfrm>
            <a:off x="11440589" y="6483354"/>
            <a:ext cx="48471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9010BB-F1CF-4422-A220-2D1BCBBB1C17}" type="slidenum">
              <a:rPr lang="en-GB" sz="800" smtClean="0">
                <a:solidFill>
                  <a:srgbClr val="FFFFFF">
                    <a:lumMod val="50000"/>
                  </a:srgbClr>
                </a:solidFill>
                <a:latin typeface="Calibri" panose="020F0502020204030204" pitchFamily="34" charset="0"/>
              </a:rPr>
              <a:pPr algn="r"/>
              <a:t>‹#›</a:t>
            </a:fld>
            <a:endParaRPr lang="en-GB" sz="600" dirty="0">
              <a:solidFill>
                <a:srgbClr val="FFFFFF">
                  <a:lumMod val="50000"/>
                </a:srgbClr>
              </a:solidFill>
            </a:endParaRPr>
          </a:p>
        </p:txBody>
      </p:sp>
      <p:sp>
        <p:nvSpPr>
          <p:cNvPr id="6" name="Text Placeholder 5"/>
          <p:cNvSpPr>
            <a:spLocks noGrp="1"/>
          </p:cNvSpPr>
          <p:nvPr>
            <p:ph type="body" sz="quarter" idx="11" hasCustomPrompt="1"/>
          </p:nvPr>
        </p:nvSpPr>
        <p:spPr>
          <a:xfrm>
            <a:off x="762001" y="1354667"/>
            <a:ext cx="8551334" cy="4641019"/>
          </a:xfrm>
          <a:prstGeom prst="rect">
            <a:avLst/>
          </a:prstGeom>
        </p:spPr>
        <p:txBody>
          <a:bodyPr/>
          <a:lstStyle>
            <a:lvl1pPr marL="0" indent="0">
              <a:lnSpc>
                <a:spcPct val="100000"/>
              </a:lnSpc>
              <a:spcBef>
                <a:spcPts val="0"/>
              </a:spcBef>
              <a:buNone/>
              <a:defRPr sz="1600" baseline="0">
                <a:latin typeface="Calibri" panose="020F0502020204030204" pitchFamily="34" charset="0"/>
              </a:defRPr>
            </a:lvl1pPr>
          </a:lstStyle>
          <a:p>
            <a:pPr lvl="0"/>
            <a:r>
              <a:rPr lang="en-US" dirty="0"/>
              <a:t>Body – 16pt</a:t>
            </a:r>
          </a:p>
          <a:p>
            <a:pPr lvl="0"/>
            <a:r>
              <a:rPr lang="en-US" dirty="0"/>
              <a:t>(Only widen text box if necessary)</a:t>
            </a:r>
            <a:endParaRPr lang="en-GB" dirty="0"/>
          </a:p>
        </p:txBody>
      </p:sp>
    </p:spTree>
    <p:extLst>
      <p:ext uri="{BB962C8B-B14F-4D97-AF65-F5344CB8AC3E}">
        <p14:creationId xmlns:p14="http://schemas.microsoft.com/office/powerpoint/2010/main" val="1459021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7" name="Rectangle 16"/>
          <p:cNvSpPr/>
          <p:nvPr userDrawn="1"/>
        </p:nvSpPr>
        <p:spPr>
          <a:xfrm>
            <a:off x="0" y="6066000"/>
            <a:ext cx="1219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20" name="Title 1"/>
          <p:cNvSpPr>
            <a:spLocks noGrp="1"/>
          </p:cNvSpPr>
          <p:nvPr>
            <p:ph type="ctrTitle" hasCustomPrompt="1"/>
          </p:nvPr>
        </p:nvSpPr>
        <p:spPr>
          <a:xfrm>
            <a:off x="1030819" y="1117600"/>
            <a:ext cx="9992783" cy="2604627"/>
          </a:xfrm>
          <a:prstGeom prst="rect">
            <a:avLst/>
          </a:prstGeom>
        </p:spPr>
        <p:txBody>
          <a:bodyPr lIns="0" tIns="0" rIns="0" bIns="0" anchor="b"/>
          <a:lstStyle>
            <a:lvl1pPr algn="l">
              <a:lnSpc>
                <a:spcPct val="80000"/>
              </a:lnSpc>
              <a:defRPr sz="8000" b="1" baseline="0">
                <a:solidFill>
                  <a:schemeClr val="bg1"/>
                </a:solidFill>
                <a:effectLst/>
                <a:latin typeface="Calibri" panose="020F0502020204030204" pitchFamily="34" charset="0"/>
              </a:defRPr>
            </a:lvl1pPr>
          </a:lstStyle>
          <a:p>
            <a:r>
              <a:rPr lang="en-US" dirty="0"/>
              <a:t>Divider slide title: 80pt</a:t>
            </a:r>
          </a:p>
        </p:txBody>
      </p:sp>
      <p:sp>
        <p:nvSpPr>
          <p:cNvPr id="21" name="Subtitle 2"/>
          <p:cNvSpPr>
            <a:spLocks noGrp="1"/>
          </p:cNvSpPr>
          <p:nvPr>
            <p:ph type="subTitle" idx="1" hasCustomPrompt="1"/>
          </p:nvPr>
        </p:nvSpPr>
        <p:spPr>
          <a:xfrm>
            <a:off x="1030819" y="3836432"/>
            <a:ext cx="9992783" cy="1368370"/>
          </a:xfrm>
          <a:prstGeom prst="rect">
            <a:avLst/>
          </a:prstGeom>
        </p:spPr>
        <p:txBody>
          <a:bodyPr anchor="t">
            <a:noAutofit/>
          </a:bodyPr>
          <a:lstStyle>
            <a:lvl1pPr marL="0" indent="0" algn="l">
              <a:buNone/>
              <a:defRPr sz="3200" b="1">
                <a:solidFill>
                  <a:schemeClr val="bg1"/>
                </a:solidFill>
                <a:effectLst/>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Subheading if needed: 32pt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255" y="6300000"/>
            <a:ext cx="974086" cy="324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7242" t="77538" r="7079" b="9423"/>
          <a:stretch/>
        </p:blipFill>
        <p:spPr>
          <a:xfrm>
            <a:off x="9304290" y="6373646"/>
            <a:ext cx="2494010" cy="205473"/>
          </a:xfrm>
          <a:prstGeom prst="rect">
            <a:avLst/>
          </a:prstGeom>
        </p:spPr>
      </p:pic>
    </p:spTree>
    <p:extLst>
      <p:ext uri="{BB962C8B-B14F-4D97-AF65-F5344CB8AC3E}">
        <p14:creationId xmlns:p14="http://schemas.microsoft.com/office/powerpoint/2010/main" val="365716503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image">
    <p:spTree>
      <p:nvGrpSpPr>
        <p:cNvPr id="1" name=""/>
        <p:cNvGrpSpPr/>
        <p:nvPr/>
      </p:nvGrpSpPr>
      <p:grpSpPr>
        <a:xfrm>
          <a:off x="0" y="0"/>
          <a:ext cx="0" cy="0"/>
          <a:chOff x="0" y="0"/>
          <a:chExt cx="0" cy="0"/>
        </a:xfrm>
      </p:grpSpPr>
      <p:sp>
        <p:nvSpPr>
          <p:cNvPr id="22" name="Text Placeholder 1">
            <a:extLst>
              <a:ext uri="{FF2B5EF4-FFF2-40B4-BE49-F238E27FC236}">
                <a16:creationId xmlns:a16="http://schemas.microsoft.com/office/drawing/2014/main" id="{6282862F-7985-4737-98EC-CD57847A1D1D}"/>
              </a:ext>
            </a:extLst>
          </p:cNvPr>
          <p:cNvSpPr txBox="1">
            <a:spLocks/>
          </p:cNvSpPr>
          <p:nvPr userDrawn="1"/>
        </p:nvSpPr>
        <p:spPr>
          <a:xfrm>
            <a:off x="1045565" y="1208690"/>
            <a:ext cx="3979862" cy="1738732"/>
          </a:xfrm>
          <a:prstGeom prst="rect">
            <a:avLst/>
          </a:prstGeom>
        </p:spPr>
        <p:txBody>
          <a:bodyPr/>
          <a:lstStyle>
            <a:lvl1pPr marL="0" indent="0" algn="ctr" defTabSz="914400" rtl="0" eaLnBrk="1" latinLnBrk="0" hangingPunct="1">
              <a:lnSpc>
                <a:spcPct val="90000"/>
              </a:lnSpc>
              <a:spcBef>
                <a:spcPts val="1000"/>
              </a:spcBef>
              <a:buFontTx/>
              <a:buNone/>
              <a:defRPr sz="4000" b="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a:t>MAIN PRESENTATION TITLE</a:t>
            </a:r>
            <a:br>
              <a:rPr lang="en-US" sz="3600"/>
            </a:br>
            <a:endParaRPr lang="en-US" sz="3600">
              <a:solidFill>
                <a:srgbClr val="BED600"/>
              </a:solidFill>
              <a:latin typeface="+mn-lt"/>
            </a:endParaRPr>
          </a:p>
        </p:txBody>
      </p:sp>
      <p:sp>
        <p:nvSpPr>
          <p:cNvPr id="23" name="TextBox 22">
            <a:extLst>
              <a:ext uri="{FF2B5EF4-FFF2-40B4-BE49-F238E27FC236}">
                <a16:creationId xmlns:a16="http://schemas.microsoft.com/office/drawing/2014/main" id="{7FF39302-3583-451F-99CF-0F6BFF1F08A7}"/>
              </a:ext>
            </a:extLst>
          </p:cNvPr>
          <p:cNvSpPr txBox="1"/>
          <p:nvPr userDrawn="1"/>
        </p:nvSpPr>
        <p:spPr>
          <a:xfrm>
            <a:off x="1059023" y="3129897"/>
            <a:ext cx="3979861" cy="646331"/>
          </a:xfrm>
          <a:prstGeom prst="rect">
            <a:avLst/>
          </a:prstGeom>
          <a:noFill/>
        </p:spPr>
        <p:txBody>
          <a:bodyPr wrap="square" rtlCol="0">
            <a:spAutoFit/>
          </a:bodyPr>
          <a:lstStyle/>
          <a:p>
            <a:pPr algn="ctr">
              <a:lnSpc>
                <a:spcPct val="100000"/>
              </a:lnSpc>
            </a:pPr>
            <a:r>
              <a:rPr lang="en-US" b="1">
                <a:solidFill>
                  <a:srgbClr val="BED600"/>
                </a:solidFill>
              </a:rPr>
              <a:t>Presentation Subheading</a:t>
            </a:r>
            <a:endParaRPr lang="en-US" sz="3200" b="1">
              <a:solidFill>
                <a:srgbClr val="BED600"/>
              </a:solidFill>
            </a:endParaRPr>
          </a:p>
          <a:p>
            <a:endParaRPr lang="en-GB" b="1"/>
          </a:p>
        </p:txBody>
      </p:sp>
    </p:spTree>
    <p:extLst>
      <p:ext uri="{BB962C8B-B14F-4D97-AF65-F5344CB8AC3E}">
        <p14:creationId xmlns:p14="http://schemas.microsoft.com/office/powerpoint/2010/main" val="2385666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with bulle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AA24A6-5D75-4888-9627-F57FE8632E04}"/>
              </a:ext>
            </a:extLst>
          </p:cNvPr>
          <p:cNvSpPr/>
          <p:nvPr userDrawn="1"/>
        </p:nvSpPr>
        <p:spPr>
          <a:xfrm>
            <a:off x="0" y="-1"/>
            <a:ext cx="6096000" cy="5912719"/>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B365E7-B5D0-4F54-AECF-FA152B2141D0}"/>
              </a:ext>
            </a:extLst>
          </p:cNvPr>
          <p:cNvSpPr/>
          <p:nvPr userDrawn="1"/>
        </p:nvSpPr>
        <p:spPr>
          <a:xfrm rot="2700000">
            <a:off x="870288" y="5670076"/>
            <a:ext cx="321572" cy="321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E0D5092-214F-4860-891D-4BAF8FB2E77F}"/>
              </a:ext>
            </a:extLst>
          </p:cNvPr>
          <p:cNvSpPr/>
          <p:nvPr userDrawn="1"/>
        </p:nvSpPr>
        <p:spPr>
          <a:xfrm>
            <a:off x="0" y="5825939"/>
            <a:ext cx="12192000" cy="108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1990B9-6305-49C9-ACFE-42B3D239BE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1043" y="6136270"/>
            <a:ext cx="1493635" cy="386183"/>
          </a:xfrm>
          <a:prstGeom prst="rect">
            <a:avLst/>
          </a:prstGeom>
        </p:spPr>
      </p:pic>
      <p:sp>
        <p:nvSpPr>
          <p:cNvPr id="23" name="Subtitle 1">
            <a:extLst>
              <a:ext uri="{FF2B5EF4-FFF2-40B4-BE49-F238E27FC236}">
                <a16:creationId xmlns:a16="http://schemas.microsoft.com/office/drawing/2014/main" id="{45F11B1C-1F3A-481D-854F-E1A1C5224EE1}"/>
              </a:ext>
            </a:extLst>
          </p:cNvPr>
          <p:cNvSpPr txBox="1">
            <a:spLocks/>
          </p:cNvSpPr>
          <p:nvPr userDrawn="1"/>
        </p:nvSpPr>
        <p:spPr>
          <a:xfrm>
            <a:off x="9724050" y="447017"/>
            <a:ext cx="2123393" cy="283779"/>
          </a:xfrm>
          <a:prstGeom prst="rect">
            <a:avLst/>
          </a:prstGeom>
        </p:spPr>
        <p:txBody>
          <a:bodyPr/>
          <a:lstStyle>
            <a:lvl1pPr marL="0" indent="0" algn="ctr" defTabSz="914400" rtl="0" eaLnBrk="1" latinLnBrk="0" hangingPunct="1">
              <a:lnSpc>
                <a:spcPct val="90000"/>
              </a:lnSpc>
              <a:spcBef>
                <a:spcPts val="1000"/>
              </a:spcBef>
              <a:buFontTx/>
              <a:buNone/>
              <a:defRPr sz="2800" b="1" kern="1200">
                <a:solidFill>
                  <a:schemeClr val="bg2"/>
                </a:solidFill>
                <a:latin typeface="+mn-lt"/>
                <a:ea typeface="+mn-ea"/>
                <a:cs typeface="+mn-cs"/>
              </a:defRPr>
            </a:lvl1pPr>
            <a:lvl2pPr marL="457200" indent="0" algn="ctr"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0">
                <a:solidFill>
                  <a:schemeClr val="bg1"/>
                </a:solidFill>
                <a:latin typeface="+mj-lt"/>
              </a:rPr>
              <a:t>Presentation Title</a:t>
            </a:r>
          </a:p>
        </p:txBody>
      </p:sp>
      <p:sp>
        <p:nvSpPr>
          <p:cNvPr id="28" name="Triangle 13">
            <a:extLst>
              <a:ext uri="{FF2B5EF4-FFF2-40B4-BE49-F238E27FC236}">
                <a16:creationId xmlns:a16="http://schemas.microsoft.com/office/drawing/2014/main" id="{537BA555-283E-4148-9F4A-4E8AAA5E22C9}"/>
              </a:ext>
            </a:extLst>
          </p:cNvPr>
          <p:cNvSpPr/>
          <p:nvPr userDrawn="1"/>
        </p:nvSpPr>
        <p:spPr>
          <a:xfrm rot="5400000">
            <a:off x="362004" y="1226529"/>
            <a:ext cx="307474" cy="167584"/>
          </a:xfrm>
          <a:prstGeom prst="triangle">
            <a:avLst>
              <a:gd name="adj" fmla="val 53548"/>
            </a:avLst>
          </a:prstGeom>
          <a:solidFill>
            <a:schemeClr val="bg2"/>
          </a:solidFill>
          <a:ln>
            <a:solidFill>
              <a:srgbClr val="BE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BB865E5F-1089-4D29-B062-7332E325421B}"/>
              </a:ext>
            </a:extLst>
          </p:cNvPr>
          <p:cNvSpPr>
            <a:spLocks noGrp="1"/>
          </p:cNvSpPr>
          <p:nvPr>
            <p:ph type="body" sz="quarter" idx="10" hasCustomPrompt="1"/>
          </p:nvPr>
        </p:nvSpPr>
        <p:spPr>
          <a:xfrm>
            <a:off x="688975" y="1086483"/>
            <a:ext cx="5292725" cy="466725"/>
          </a:xfrm>
          <a:prstGeom prst="rect">
            <a:avLst/>
          </a:prstGeom>
        </p:spPr>
        <p:txBody>
          <a:bodyPr/>
          <a:lstStyle>
            <a:lvl1pPr algn="l">
              <a:defRPr b="0">
                <a:solidFill>
                  <a:srgbClr val="BED600"/>
                </a:solidFill>
                <a:latin typeface="+mj-lt"/>
              </a:defRPr>
            </a:lvl1pPr>
          </a:lstStyle>
          <a:p>
            <a:pPr lvl="0"/>
            <a:r>
              <a:rPr lang="en-US"/>
              <a:t>CLICK TO ADD TITLE</a:t>
            </a:r>
          </a:p>
        </p:txBody>
      </p:sp>
      <p:sp>
        <p:nvSpPr>
          <p:cNvPr id="5" name="Text Placeholder 4">
            <a:extLst>
              <a:ext uri="{FF2B5EF4-FFF2-40B4-BE49-F238E27FC236}">
                <a16:creationId xmlns:a16="http://schemas.microsoft.com/office/drawing/2014/main" id="{2D043046-17AF-44AD-8990-7591700076C7}"/>
              </a:ext>
            </a:extLst>
          </p:cNvPr>
          <p:cNvSpPr>
            <a:spLocks noGrp="1"/>
          </p:cNvSpPr>
          <p:nvPr>
            <p:ph type="body" sz="quarter" idx="11" hasCustomPrompt="1"/>
          </p:nvPr>
        </p:nvSpPr>
        <p:spPr>
          <a:xfrm>
            <a:off x="599533" y="1796545"/>
            <a:ext cx="5292724" cy="3695700"/>
          </a:xfrm>
          <a:prstGeom prst="rect">
            <a:avLst/>
          </a:prstGeom>
        </p:spPr>
        <p:txBody>
          <a:bodyPr/>
          <a:lstStyle>
            <a:lvl1pPr marL="285750" indent="-285750" algn="l">
              <a:buClr>
                <a:srgbClr val="BED600"/>
              </a:buClr>
              <a:buFont typeface="Webdings" panose="05030102010509060703" pitchFamily="18" charset="2"/>
              <a:buChar char="4"/>
              <a:defRPr sz="1600" b="0">
                <a:solidFill>
                  <a:schemeClr val="bg1"/>
                </a:solidFill>
                <a:latin typeface="+mj-lt"/>
              </a:defRPr>
            </a:lvl1pPr>
            <a:lvl2pPr marL="742950" indent="-285750" algn="l">
              <a:buClr>
                <a:srgbClr val="BED600"/>
              </a:buClr>
              <a:buFont typeface="Wingdings" panose="05000000000000000000" pitchFamily="2" charset="2"/>
              <a:buChar char="§"/>
              <a:defRPr sz="1600">
                <a:solidFill>
                  <a:schemeClr val="bg1"/>
                </a:solidFill>
                <a:latin typeface="+mj-lt"/>
              </a:defRPr>
            </a:lvl2pPr>
            <a:lvl3pPr marL="1200150" indent="-285750" algn="l">
              <a:buClr>
                <a:srgbClr val="BED600"/>
              </a:buClr>
              <a:buFont typeface="Arial" panose="020B0604020202020204" pitchFamily="34" charset="0"/>
              <a:buChar char="•"/>
              <a:defRPr sz="1600">
                <a:solidFill>
                  <a:schemeClr val="bg1"/>
                </a:solidFill>
                <a:latin typeface="+mj-lt"/>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1468243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ller content / quot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62343F-FB60-914C-A503-E5AC4645B989}"/>
              </a:ext>
            </a:extLst>
          </p:cNvPr>
          <p:cNvSpPr/>
          <p:nvPr userDrawn="1"/>
        </p:nvSpPr>
        <p:spPr>
          <a:xfrm>
            <a:off x="0" y="6682184"/>
            <a:ext cx="12191999" cy="175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12" name="Triangle 11">
            <a:extLst>
              <a:ext uri="{FF2B5EF4-FFF2-40B4-BE49-F238E27FC236}">
                <a16:creationId xmlns:a16="http://schemas.microsoft.com/office/drawing/2014/main" id="{FCED10F1-D48F-4D48-B2C6-5D02AE49818B}"/>
              </a:ext>
            </a:extLst>
          </p:cNvPr>
          <p:cNvSpPr/>
          <p:nvPr userDrawn="1"/>
        </p:nvSpPr>
        <p:spPr>
          <a:xfrm>
            <a:off x="5935949" y="6506368"/>
            <a:ext cx="345281" cy="1758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t> </a:t>
            </a:r>
          </a:p>
        </p:txBody>
      </p:sp>
      <p:cxnSp>
        <p:nvCxnSpPr>
          <p:cNvPr id="8" name="Straight Connector 7">
            <a:extLst>
              <a:ext uri="{FF2B5EF4-FFF2-40B4-BE49-F238E27FC236}">
                <a16:creationId xmlns:a16="http://schemas.microsoft.com/office/drawing/2014/main" id="{382209D7-B11F-4F6A-A025-473AF3688A09}"/>
              </a:ext>
            </a:extLst>
          </p:cNvPr>
          <p:cNvCxnSpPr>
            <a:cxnSpLocks/>
          </p:cNvCxnSpPr>
          <p:nvPr userDrawn="1"/>
        </p:nvCxnSpPr>
        <p:spPr>
          <a:xfrm>
            <a:off x="636104" y="803758"/>
            <a:ext cx="108294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AE65CF3-D053-4A3D-AFA6-FAD0803FFEB4}"/>
              </a:ext>
            </a:extLst>
          </p:cNvPr>
          <p:cNvSpPr/>
          <p:nvPr userDrawn="1"/>
        </p:nvSpPr>
        <p:spPr>
          <a:xfrm rot="2700000">
            <a:off x="870288" y="5670076"/>
            <a:ext cx="321572" cy="321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13079A-116F-43F3-ACC6-826A8C5A55F4}"/>
              </a:ext>
            </a:extLst>
          </p:cNvPr>
          <p:cNvSpPr/>
          <p:nvPr userDrawn="1"/>
        </p:nvSpPr>
        <p:spPr>
          <a:xfrm>
            <a:off x="0" y="-1"/>
            <a:ext cx="4553146" cy="5912719"/>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1">
            <a:extLst>
              <a:ext uri="{FF2B5EF4-FFF2-40B4-BE49-F238E27FC236}">
                <a16:creationId xmlns:a16="http://schemas.microsoft.com/office/drawing/2014/main" id="{E7B8EABF-4500-481D-88FE-BD98485388F4}"/>
              </a:ext>
            </a:extLst>
          </p:cNvPr>
          <p:cNvSpPr txBox="1">
            <a:spLocks/>
          </p:cNvSpPr>
          <p:nvPr userDrawn="1"/>
        </p:nvSpPr>
        <p:spPr>
          <a:xfrm>
            <a:off x="9724050" y="447017"/>
            <a:ext cx="2123393" cy="283779"/>
          </a:xfrm>
          <a:prstGeom prst="rect">
            <a:avLst/>
          </a:prstGeom>
        </p:spPr>
        <p:txBody>
          <a:bodyPr/>
          <a:lstStyle>
            <a:lvl1pPr marL="0" indent="0" algn="ctr" defTabSz="914400" rtl="0" eaLnBrk="1" latinLnBrk="0" hangingPunct="1">
              <a:lnSpc>
                <a:spcPct val="90000"/>
              </a:lnSpc>
              <a:spcBef>
                <a:spcPts val="1000"/>
              </a:spcBef>
              <a:buFontTx/>
              <a:buNone/>
              <a:defRPr sz="2800" b="1" kern="1200">
                <a:solidFill>
                  <a:schemeClr val="bg2"/>
                </a:solidFill>
                <a:latin typeface="+mn-lt"/>
                <a:ea typeface="+mn-ea"/>
                <a:cs typeface="+mn-cs"/>
              </a:defRPr>
            </a:lvl1pPr>
            <a:lvl2pPr marL="457200" indent="0" algn="ctr"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0">
                <a:solidFill>
                  <a:schemeClr val="bg1"/>
                </a:solidFill>
                <a:latin typeface="+mj-lt"/>
              </a:rPr>
              <a:t>Presentation Title</a:t>
            </a:r>
          </a:p>
        </p:txBody>
      </p:sp>
      <p:sp>
        <p:nvSpPr>
          <p:cNvPr id="17" name="Rectangle 16">
            <a:extLst>
              <a:ext uri="{FF2B5EF4-FFF2-40B4-BE49-F238E27FC236}">
                <a16:creationId xmlns:a16="http://schemas.microsoft.com/office/drawing/2014/main" id="{22FF2F71-D689-4BE8-9BE6-D77C26C6904E}"/>
              </a:ext>
            </a:extLst>
          </p:cNvPr>
          <p:cNvSpPr/>
          <p:nvPr userDrawn="1"/>
        </p:nvSpPr>
        <p:spPr>
          <a:xfrm rot="2700000">
            <a:off x="870288" y="5670076"/>
            <a:ext cx="321572" cy="321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91FDFE-A1B6-4DC4-9740-07478D75577A}"/>
              </a:ext>
            </a:extLst>
          </p:cNvPr>
          <p:cNvSpPr/>
          <p:nvPr userDrawn="1"/>
        </p:nvSpPr>
        <p:spPr>
          <a:xfrm>
            <a:off x="0" y="5825939"/>
            <a:ext cx="12192000" cy="108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09C7E2E-2A08-492A-830A-0EABA7F505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1043" y="6136270"/>
            <a:ext cx="1493635" cy="386183"/>
          </a:xfrm>
          <a:prstGeom prst="rect">
            <a:avLst/>
          </a:prstGeom>
        </p:spPr>
      </p:pic>
    </p:spTree>
    <p:extLst>
      <p:ext uri="{BB962C8B-B14F-4D97-AF65-F5344CB8AC3E}">
        <p14:creationId xmlns:p14="http://schemas.microsoft.com/office/powerpoint/2010/main" val="2035323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content slide with bulle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62343F-FB60-914C-A503-E5AC4645B989}"/>
              </a:ext>
            </a:extLst>
          </p:cNvPr>
          <p:cNvSpPr/>
          <p:nvPr userDrawn="1"/>
        </p:nvSpPr>
        <p:spPr>
          <a:xfrm>
            <a:off x="0" y="6682184"/>
            <a:ext cx="12191999" cy="175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12" name="Triangle 11">
            <a:extLst>
              <a:ext uri="{FF2B5EF4-FFF2-40B4-BE49-F238E27FC236}">
                <a16:creationId xmlns:a16="http://schemas.microsoft.com/office/drawing/2014/main" id="{FCED10F1-D48F-4D48-B2C6-5D02AE49818B}"/>
              </a:ext>
            </a:extLst>
          </p:cNvPr>
          <p:cNvSpPr/>
          <p:nvPr userDrawn="1"/>
        </p:nvSpPr>
        <p:spPr>
          <a:xfrm>
            <a:off x="5935949" y="6506368"/>
            <a:ext cx="345281" cy="17581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t> </a:t>
            </a:r>
          </a:p>
        </p:txBody>
      </p:sp>
      <p:cxnSp>
        <p:nvCxnSpPr>
          <p:cNvPr id="14" name="Straight Connector 13">
            <a:extLst>
              <a:ext uri="{FF2B5EF4-FFF2-40B4-BE49-F238E27FC236}">
                <a16:creationId xmlns:a16="http://schemas.microsoft.com/office/drawing/2014/main" id="{9173AE02-BEEF-2A49-BED2-6B419DA6BAE8}"/>
              </a:ext>
            </a:extLst>
          </p:cNvPr>
          <p:cNvCxnSpPr>
            <a:cxnSpLocks/>
          </p:cNvCxnSpPr>
          <p:nvPr userDrawn="1"/>
        </p:nvCxnSpPr>
        <p:spPr>
          <a:xfrm>
            <a:off x="570154" y="818104"/>
            <a:ext cx="11056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4BBE9313-C7B1-414E-A080-542A84926C44}"/>
              </a:ext>
            </a:extLst>
          </p:cNvPr>
          <p:cNvSpPr>
            <a:spLocks noGrp="1"/>
          </p:cNvSpPr>
          <p:nvPr>
            <p:ph type="body" sz="quarter" idx="10" hasCustomPrompt="1"/>
          </p:nvPr>
        </p:nvSpPr>
        <p:spPr>
          <a:xfrm>
            <a:off x="9070751" y="542926"/>
            <a:ext cx="2555875" cy="282574"/>
          </a:xfrm>
          <a:prstGeom prst="rect">
            <a:avLst/>
          </a:prstGeom>
        </p:spPr>
        <p:txBody>
          <a:bodyPr lIns="0" tIns="0" rIns="0" bIns="0"/>
          <a:lstStyle>
            <a:lvl1pPr algn="r">
              <a:defRPr sz="1300"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Presentation title here</a:t>
            </a:r>
            <a:endParaRPr lang="en-US"/>
          </a:p>
        </p:txBody>
      </p:sp>
      <p:sp>
        <p:nvSpPr>
          <p:cNvPr id="20" name="Triangle 19">
            <a:extLst>
              <a:ext uri="{FF2B5EF4-FFF2-40B4-BE49-F238E27FC236}">
                <a16:creationId xmlns:a16="http://schemas.microsoft.com/office/drawing/2014/main" id="{2B19E463-31FA-0D43-BFF0-5DFD5B1744CE}"/>
              </a:ext>
            </a:extLst>
          </p:cNvPr>
          <p:cNvSpPr/>
          <p:nvPr userDrawn="1"/>
        </p:nvSpPr>
        <p:spPr>
          <a:xfrm rot="5400000">
            <a:off x="474307" y="1066838"/>
            <a:ext cx="390574" cy="1988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t> </a:t>
            </a:r>
          </a:p>
        </p:txBody>
      </p:sp>
      <p:sp>
        <p:nvSpPr>
          <p:cNvPr id="22" name="Text Placeholder 21">
            <a:extLst>
              <a:ext uri="{FF2B5EF4-FFF2-40B4-BE49-F238E27FC236}">
                <a16:creationId xmlns:a16="http://schemas.microsoft.com/office/drawing/2014/main" id="{866DD2CA-2A75-E146-891C-95ADE65A1958}"/>
              </a:ext>
            </a:extLst>
          </p:cNvPr>
          <p:cNvSpPr>
            <a:spLocks noGrp="1"/>
          </p:cNvSpPr>
          <p:nvPr>
            <p:ph type="body" sz="quarter" idx="11" hasCustomPrompt="1"/>
          </p:nvPr>
        </p:nvSpPr>
        <p:spPr>
          <a:xfrm>
            <a:off x="909491" y="993922"/>
            <a:ext cx="4984872" cy="478496"/>
          </a:xfrm>
          <a:prstGeom prst="rect">
            <a:avLst/>
          </a:prstGeom>
        </p:spPr>
        <p:txBody>
          <a:bodyPr lIns="0" tIns="0" rIns="0" bIns="0"/>
          <a:lstStyle>
            <a:lvl1pPr algn="l">
              <a:defRPr b="0" cap="all" baseline="0">
                <a:solidFill>
                  <a:schemeClr val="tx1"/>
                </a:solidFill>
                <a:latin typeface="+mj-lt"/>
              </a:defRPr>
            </a:lvl1pPr>
          </a:lstStyle>
          <a:p>
            <a:pPr lvl="0"/>
            <a:r>
              <a:rPr lang="en-GB"/>
              <a:t>CLICK TO ADD TITLE</a:t>
            </a:r>
            <a:endParaRPr lang="en-US"/>
          </a:p>
        </p:txBody>
      </p:sp>
      <p:sp>
        <p:nvSpPr>
          <p:cNvPr id="27" name="Text Placeholder 26">
            <a:extLst>
              <a:ext uri="{FF2B5EF4-FFF2-40B4-BE49-F238E27FC236}">
                <a16:creationId xmlns:a16="http://schemas.microsoft.com/office/drawing/2014/main" id="{BDA3B0D4-B76E-D849-9FFE-F92BD005A503}"/>
              </a:ext>
            </a:extLst>
          </p:cNvPr>
          <p:cNvSpPr>
            <a:spLocks noGrp="1"/>
          </p:cNvSpPr>
          <p:nvPr>
            <p:ph type="body" sz="quarter" idx="12" hasCustomPrompt="1"/>
          </p:nvPr>
        </p:nvSpPr>
        <p:spPr>
          <a:xfrm>
            <a:off x="909491" y="1825625"/>
            <a:ext cx="8459787" cy="4351338"/>
          </a:xfrm>
          <a:prstGeom prst="rect">
            <a:avLst/>
          </a:prstGeom>
        </p:spPr>
        <p:txBody>
          <a:bodyPr lIns="0" tIns="0" rIns="0" bIns="0"/>
          <a:lstStyle>
            <a:lvl1pPr marL="285750" indent="-285750" algn="l">
              <a:buClr>
                <a:srgbClr val="BED600"/>
              </a:buClr>
              <a:buFont typeface="Webdings" panose="05030102010509060703" pitchFamily="18" charset="2"/>
              <a:buChar char="4"/>
              <a:defRPr sz="2000" b="0">
                <a:solidFill>
                  <a:schemeClr val="tx2"/>
                </a:solidFill>
                <a:latin typeface="+mj-lt"/>
              </a:defRPr>
            </a:lvl1pPr>
            <a:lvl2pPr marL="800100" indent="-342900" algn="l">
              <a:buClr>
                <a:schemeClr val="bg2"/>
              </a:buClr>
              <a:buFont typeface="Wingdings" panose="05000000000000000000" pitchFamily="2" charset="2"/>
              <a:buChar char="§"/>
              <a:defRPr sz="2000" b="0">
                <a:solidFill>
                  <a:schemeClr val="tx2"/>
                </a:solidFill>
                <a:latin typeface="+mj-lt"/>
              </a:defRPr>
            </a:lvl2pPr>
            <a:lvl3pPr marL="1257300" indent="-342900" algn="l">
              <a:buClr>
                <a:schemeClr val="bg2"/>
              </a:buClr>
              <a:buFont typeface="Arial" panose="020B0604020202020204" pitchFamily="34" charset="0"/>
              <a:buChar char="•"/>
              <a:defRPr sz="2000" b="0">
                <a:solidFill>
                  <a:schemeClr val="tx2"/>
                </a:solidFill>
                <a:latin typeface="+mj-lt"/>
              </a:defRPr>
            </a:lvl3pPr>
            <a:lvl4pPr marL="1714500" indent="-342900" algn="l">
              <a:buClr>
                <a:schemeClr val="bg2"/>
              </a:buClr>
              <a:buFont typeface=".Lucida Grande UI Regular"/>
              <a:buChar char="►"/>
              <a:defRPr sz="2000" b="0">
                <a:solidFill>
                  <a:schemeClr val="tx2"/>
                </a:solidFill>
                <a:latin typeface="+mj-lt"/>
              </a:defRPr>
            </a:lvl4pPr>
            <a:lvl5pPr marL="2171700" indent="-342900" algn="l">
              <a:buClr>
                <a:schemeClr val="bg2"/>
              </a:buClr>
              <a:buFont typeface=".Lucida Grande UI Regular"/>
              <a:buChar char="►"/>
              <a:defRPr sz="2000" b="0">
                <a:solidFill>
                  <a:schemeClr val="tx2"/>
                </a:solidFill>
                <a:latin typeface="+mj-lt"/>
              </a:defRPr>
            </a:lvl5pPr>
          </a:lstStyle>
          <a:p>
            <a:pPr marL="285750" indent="-285750">
              <a:buClr>
                <a:srgbClr val="BED600"/>
              </a:buClr>
              <a:buFont typeface="Webdings" panose="05030102010509060703" pitchFamily="18" charset="2"/>
              <a:buChar char="4"/>
            </a:pPr>
            <a:r>
              <a:rPr lang="en-GB" sz="2000">
                <a:solidFill>
                  <a:srgbClr val="636364"/>
                </a:solidFill>
                <a:latin typeface="+mj-lt"/>
              </a:rPr>
              <a:t>Lorem ipsum</a:t>
            </a:r>
          </a:p>
          <a:p>
            <a:pPr lvl="1"/>
            <a:r>
              <a:rPr lang="en-GB"/>
              <a:t>Second level</a:t>
            </a:r>
          </a:p>
          <a:p>
            <a:pPr lvl="2"/>
            <a:r>
              <a:rPr lang="en-GB"/>
              <a:t>Third level</a:t>
            </a:r>
          </a:p>
          <a:p>
            <a:pPr marL="285750" indent="-285750">
              <a:buClr>
                <a:srgbClr val="BED600"/>
              </a:buClr>
              <a:buFont typeface="Webdings" panose="05030102010509060703" pitchFamily="18" charset="2"/>
              <a:buChar char="4"/>
            </a:pPr>
            <a:r>
              <a:rPr lang="en-GB" sz="2000">
                <a:solidFill>
                  <a:srgbClr val="636364"/>
                </a:solidFill>
                <a:latin typeface="+mj-lt"/>
              </a:rPr>
              <a:t>Lorem ipsum</a:t>
            </a:r>
          </a:p>
          <a:p>
            <a:pPr lvl="1"/>
            <a:r>
              <a:rPr lang="en-GB"/>
              <a:t>Second level</a:t>
            </a:r>
          </a:p>
          <a:p>
            <a:pPr lvl="2"/>
            <a:r>
              <a:rPr lang="en-GB"/>
              <a:t>Third level</a:t>
            </a:r>
          </a:p>
          <a:p>
            <a:pPr lvl="1"/>
            <a:endParaRPr lang="en-GB"/>
          </a:p>
        </p:txBody>
      </p:sp>
      <p:sp>
        <p:nvSpPr>
          <p:cNvPr id="2" name="TextBox 1">
            <a:extLst>
              <a:ext uri="{FF2B5EF4-FFF2-40B4-BE49-F238E27FC236}">
                <a16:creationId xmlns:a16="http://schemas.microsoft.com/office/drawing/2014/main" id="{8BDDDDB8-0AE7-4FE1-A42F-F7AD5DC6E773}"/>
              </a:ext>
            </a:extLst>
          </p:cNvPr>
          <p:cNvSpPr txBox="1"/>
          <p:nvPr userDrawn="1"/>
        </p:nvSpPr>
        <p:spPr>
          <a:xfrm>
            <a:off x="443809" y="6215569"/>
            <a:ext cx="650449" cy="338554"/>
          </a:xfrm>
          <a:prstGeom prst="rect">
            <a:avLst/>
          </a:prstGeom>
          <a:noFill/>
        </p:spPr>
        <p:txBody>
          <a:bodyPr wrap="square" rtlCol="0">
            <a:spAutoFit/>
          </a:bodyPr>
          <a:lstStyle/>
          <a:p>
            <a:fld id="{ADBA50FD-F389-42C0-939F-93D39E50C2A3}" type="slidenum">
              <a:rPr lang="en-GB" sz="1600" smtClean="0"/>
              <a:t>‹#›</a:t>
            </a:fld>
            <a:endParaRPr lang="en-GB" sz="1600"/>
          </a:p>
        </p:txBody>
      </p:sp>
      <p:pic>
        <p:nvPicPr>
          <p:cNvPr id="13" name="Picture 12">
            <a:extLst>
              <a:ext uri="{FF2B5EF4-FFF2-40B4-BE49-F238E27FC236}">
                <a16:creationId xmlns:a16="http://schemas.microsoft.com/office/drawing/2014/main" id="{161AA3A3-DE53-41E8-86DA-16F9461FC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1043" y="6136270"/>
            <a:ext cx="1493635" cy="386183"/>
          </a:xfrm>
          <a:prstGeom prst="rect">
            <a:avLst/>
          </a:prstGeom>
        </p:spPr>
      </p:pic>
    </p:spTree>
    <p:extLst>
      <p:ext uri="{BB962C8B-B14F-4D97-AF65-F5344CB8AC3E}">
        <p14:creationId xmlns:p14="http://schemas.microsoft.com/office/powerpoint/2010/main" val="2413903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A6B2-1240-4F6E-8009-8DFD471A25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0F3631-0847-433B-A447-F542EC413C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3A9E72-D607-49CC-8A53-B2169C53DABC}"/>
              </a:ext>
            </a:extLst>
          </p:cNvPr>
          <p:cNvSpPr>
            <a:spLocks noGrp="1"/>
          </p:cNvSpPr>
          <p:nvPr>
            <p:ph type="dt" sz="half" idx="10"/>
          </p:nvPr>
        </p:nvSpPr>
        <p:spPr/>
        <p:txBody>
          <a:bodyPr/>
          <a:lstStyle/>
          <a:p>
            <a:fld id="{8325FBF7-EA12-4BEC-B506-C38316A1BB7F}" type="datetimeFigureOut">
              <a:rPr lang="en-GB" smtClean="0"/>
              <a:t>10/02/2022</a:t>
            </a:fld>
            <a:endParaRPr lang="en-GB"/>
          </a:p>
        </p:txBody>
      </p:sp>
      <p:sp>
        <p:nvSpPr>
          <p:cNvPr id="5" name="Footer Placeholder 4">
            <a:extLst>
              <a:ext uri="{FF2B5EF4-FFF2-40B4-BE49-F238E27FC236}">
                <a16:creationId xmlns:a16="http://schemas.microsoft.com/office/drawing/2014/main" id="{1E05CE3B-7840-4518-A731-3EA8D62285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CA1DCA-E204-46AE-91BF-016FCC8A3B3F}"/>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946016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width content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16EF78-9D12-49E4-9CEA-A23B95D0B065}"/>
              </a:ext>
            </a:extLst>
          </p:cNvPr>
          <p:cNvSpPr/>
          <p:nvPr userDrawn="1"/>
        </p:nvSpPr>
        <p:spPr>
          <a:xfrm>
            <a:off x="0" y="1236698"/>
            <a:ext cx="12192000" cy="5621301"/>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2">
            <a:extLst>
              <a:ext uri="{FF2B5EF4-FFF2-40B4-BE49-F238E27FC236}">
                <a16:creationId xmlns:a16="http://schemas.microsoft.com/office/drawing/2014/main" id="{FCAA0CF1-B6B9-4388-BF62-ED73F07FE288}"/>
              </a:ext>
            </a:extLst>
          </p:cNvPr>
          <p:cNvPicPr>
            <a:picLocks noChangeAspect="1"/>
          </p:cNvPicPr>
          <p:nvPr userDrawn="1"/>
        </p:nvPicPr>
        <p:blipFill>
          <a:blip r:embed="rId2"/>
          <a:stretch>
            <a:fillRect/>
          </a:stretch>
        </p:blipFill>
        <p:spPr>
          <a:xfrm>
            <a:off x="9818721" y="378152"/>
            <a:ext cx="1818787" cy="470248"/>
          </a:xfrm>
          <a:prstGeom prst="rect">
            <a:avLst/>
          </a:prstGeom>
          <a:noFill/>
          <a:ln cap="flat">
            <a:noFill/>
          </a:ln>
        </p:spPr>
      </p:pic>
      <p:sp>
        <p:nvSpPr>
          <p:cNvPr id="6" name="Isosceles Triangle 5">
            <a:extLst>
              <a:ext uri="{FF2B5EF4-FFF2-40B4-BE49-F238E27FC236}">
                <a16:creationId xmlns:a16="http://schemas.microsoft.com/office/drawing/2014/main" id="{3186717F-A23F-4F51-9957-1A2A862BB2F7}"/>
              </a:ext>
            </a:extLst>
          </p:cNvPr>
          <p:cNvSpPr/>
          <p:nvPr userDrawn="1"/>
        </p:nvSpPr>
        <p:spPr>
          <a:xfrm rot="5400000">
            <a:off x="615992" y="494899"/>
            <a:ext cx="390015" cy="242373"/>
          </a:xfrm>
          <a:prstGeom prst="triangle">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7" name="Isosceles Triangle 6">
            <a:extLst>
              <a:ext uri="{FF2B5EF4-FFF2-40B4-BE49-F238E27FC236}">
                <a16:creationId xmlns:a16="http://schemas.microsoft.com/office/drawing/2014/main" id="{2569E28E-E249-4A01-9436-D22E9F0D893A}"/>
              </a:ext>
            </a:extLst>
          </p:cNvPr>
          <p:cNvSpPr/>
          <p:nvPr userDrawn="1"/>
        </p:nvSpPr>
        <p:spPr>
          <a:xfrm rot="10800000">
            <a:off x="5809648" y="1214782"/>
            <a:ext cx="565076" cy="26849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05B31F98-D48B-4224-A0A0-108942DFCD57}"/>
              </a:ext>
            </a:extLst>
          </p:cNvPr>
          <p:cNvSpPr>
            <a:spLocks noGrp="1"/>
          </p:cNvSpPr>
          <p:nvPr>
            <p:ph type="body" sz="quarter" idx="10" hasCustomPrompt="1"/>
          </p:nvPr>
        </p:nvSpPr>
        <p:spPr>
          <a:xfrm>
            <a:off x="932186" y="381675"/>
            <a:ext cx="5292725" cy="466725"/>
          </a:xfrm>
          <a:prstGeom prst="rect">
            <a:avLst/>
          </a:prstGeom>
        </p:spPr>
        <p:txBody>
          <a:bodyPr/>
          <a:lstStyle>
            <a:lvl1pPr algn="l">
              <a:defRPr lang="en-US" b="0" dirty="0">
                <a:solidFill>
                  <a:srgbClr val="003478"/>
                </a:solidFill>
                <a:latin typeface="+mj-lt"/>
              </a:defRPr>
            </a:lvl1pPr>
          </a:lstStyle>
          <a:p>
            <a:pPr lvl="0"/>
            <a:r>
              <a:rPr lang="en-US"/>
              <a:t>CLICK TO ADD TITLE</a:t>
            </a:r>
          </a:p>
        </p:txBody>
      </p:sp>
    </p:spTree>
    <p:extLst>
      <p:ext uri="{BB962C8B-B14F-4D97-AF65-F5344CB8AC3E}">
        <p14:creationId xmlns:p14="http://schemas.microsoft.com/office/powerpoint/2010/main" val="3481997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content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7D6C2E-38B6-DD48-9617-84A1C9E18233}"/>
              </a:ext>
            </a:extLst>
          </p:cNvPr>
          <p:cNvSpPr/>
          <p:nvPr userDrawn="1"/>
        </p:nvSpPr>
        <p:spPr>
          <a:xfrm>
            <a:off x="0" y="0"/>
            <a:ext cx="12192000" cy="6858000"/>
          </a:xfrm>
          <a:prstGeom prst="rect">
            <a:avLst/>
          </a:prstGeom>
          <a:solidFill>
            <a:srgbClr val="8FA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832E68-4A17-404C-829A-9AF46832B86B}"/>
              </a:ext>
            </a:extLst>
          </p:cNvPr>
          <p:cNvSpPr/>
          <p:nvPr userDrawn="1"/>
        </p:nvSpPr>
        <p:spPr>
          <a:xfrm rot="2700000">
            <a:off x="870288" y="5670076"/>
            <a:ext cx="321572" cy="321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FDC8C28-F5A1-40FC-8731-1CED16DD904C}"/>
              </a:ext>
            </a:extLst>
          </p:cNvPr>
          <p:cNvSpPr/>
          <p:nvPr userDrawn="1"/>
        </p:nvSpPr>
        <p:spPr>
          <a:xfrm>
            <a:off x="0" y="5825939"/>
            <a:ext cx="12192000" cy="108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2252A0E-F050-4514-9A37-2B0F9AE2BB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1043" y="6136270"/>
            <a:ext cx="1493635" cy="386183"/>
          </a:xfrm>
          <a:prstGeom prst="rect">
            <a:avLst/>
          </a:prstGeom>
        </p:spPr>
      </p:pic>
      <p:sp>
        <p:nvSpPr>
          <p:cNvPr id="20" name="Triangle 13">
            <a:extLst>
              <a:ext uri="{FF2B5EF4-FFF2-40B4-BE49-F238E27FC236}">
                <a16:creationId xmlns:a16="http://schemas.microsoft.com/office/drawing/2014/main" id="{7C73ED7C-A5EB-4AB7-9C66-528C041D1939}"/>
              </a:ext>
            </a:extLst>
          </p:cNvPr>
          <p:cNvSpPr/>
          <p:nvPr userDrawn="1"/>
        </p:nvSpPr>
        <p:spPr>
          <a:xfrm rot="5400000">
            <a:off x="362004" y="474054"/>
            <a:ext cx="307474" cy="167584"/>
          </a:xfrm>
          <a:prstGeom prst="triangle">
            <a:avLst>
              <a:gd name="adj" fmla="val 53548"/>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61E55698-C34F-433E-9B05-570C1B2E4FDC}"/>
              </a:ext>
            </a:extLst>
          </p:cNvPr>
          <p:cNvCxnSpPr>
            <a:cxnSpLocks/>
          </p:cNvCxnSpPr>
          <p:nvPr userDrawn="1"/>
        </p:nvCxnSpPr>
        <p:spPr>
          <a:xfrm>
            <a:off x="788504" y="813283"/>
            <a:ext cx="108294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BC62DA8-4D90-4CB8-98CF-DC44DD6A431A}"/>
              </a:ext>
            </a:extLst>
          </p:cNvPr>
          <p:cNvSpPr>
            <a:spLocks noGrp="1"/>
          </p:cNvSpPr>
          <p:nvPr>
            <p:ph type="body" sz="quarter" idx="10" hasCustomPrompt="1"/>
          </p:nvPr>
        </p:nvSpPr>
        <p:spPr>
          <a:xfrm>
            <a:off x="803275" y="333375"/>
            <a:ext cx="5292725" cy="466725"/>
          </a:xfrm>
          <a:prstGeom prst="rect">
            <a:avLst/>
          </a:prstGeom>
        </p:spPr>
        <p:txBody>
          <a:bodyPr/>
          <a:lstStyle>
            <a:lvl1pPr algn="l">
              <a:defRPr lang="en-US" b="0" dirty="0">
                <a:solidFill>
                  <a:srgbClr val="003478"/>
                </a:solidFill>
                <a:latin typeface="+mj-lt"/>
              </a:defRPr>
            </a:lvl1pPr>
          </a:lstStyle>
          <a:p>
            <a:pPr lvl="0"/>
            <a:r>
              <a:rPr lang="en-US"/>
              <a:t>CLICK TO ADD TITLE</a:t>
            </a:r>
          </a:p>
        </p:txBody>
      </p:sp>
      <p:sp>
        <p:nvSpPr>
          <p:cNvPr id="7" name="Content Placeholder 6">
            <a:extLst>
              <a:ext uri="{FF2B5EF4-FFF2-40B4-BE49-F238E27FC236}">
                <a16:creationId xmlns:a16="http://schemas.microsoft.com/office/drawing/2014/main" id="{0CF2E720-5696-43D7-9FA8-0FE191FA740A}"/>
              </a:ext>
            </a:extLst>
          </p:cNvPr>
          <p:cNvSpPr>
            <a:spLocks noGrp="1"/>
          </p:cNvSpPr>
          <p:nvPr>
            <p:ph sz="quarter" idx="11" hasCustomPrompt="1"/>
          </p:nvPr>
        </p:nvSpPr>
        <p:spPr>
          <a:xfrm>
            <a:off x="9849306" y="404814"/>
            <a:ext cx="1768624" cy="28692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b="1" i="1">
                <a:solidFill>
                  <a:schemeClr val="bg1"/>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mn-lt"/>
                <a:ea typeface="+mn-ea"/>
                <a:cs typeface="+mn-cs"/>
              </a:rPr>
              <a:t>Presentation title here</a:t>
            </a:r>
          </a:p>
        </p:txBody>
      </p:sp>
    </p:spTree>
    <p:extLst>
      <p:ext uri="{BB962C8B-B14F-4D97-AF65-F5344CB8AC3E}">
        <p14:creationId xmlns:p14="http://schemas.microsoft.com/office/powerpoint/2010/main" val="398776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_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485CF2-F3F3-4691-B488-5D289D380AA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5B12DA-50C6-43BD-BFCA-7098DA705BCB}"/>
              </a:ext>
            </a:extLst>
          </p:cNvPr>
          <p:cNvSpPr/>
          <p:nvPr userDrawn="1"/>
        </p:nvSpPr>
        <p:spPr>
          <a:xfrm>
            <a:off x="-1" y="5550902"/>
            <a:ext cx="12191999" cy="1307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0CC8E80D-7FDB-4160-AE49-B0B91602E5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0121" y="5943533"/>
            <a:ext cx="2018295" cy="521836"/>
          </a:xfrm>
          <a:prstGeom prst="rect">
            <a:avLst/>
          </a:prstGeom>
        </p:spPr>
      </p:pic>
      <p:sp>
        <p:nvSpPr>
          <p:cNvPr id="15" name="Triangle 13">
            <a:extLst>
              <a:ext uri="{FF2B5EF4-FFF2-40B4-BE49-F238E27FC236}">
                <a16:creationId xmlns:a16="http://schemas.microsoft.com/office/drawing/2014/main" id="{9704C1F8-5ED0-464B-AF78-AA2C1846463B}"/>
              </a:ext>
            </a:extLst>
          </p:cNvPr>
          <p:cNvSpPr/>
          <p:nvPr userDrawn="1"/>
        </p:nvSpPr>
        <p:spPr>
          <a:xfrm>
            <a:off x="5935949" y="5375086"/>
            <a:ext cx="345281" cy="1758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 name="Text Placeholder 21">
            <a:extLst>
              <a:ext uri="{FF2B5EF4-FFF2-40B4-BE49-F238E27FC236}">
                <a16:creationId xmlns:a16="http://schemas.microsoft.com/office/drawing/2014/main" id="{13660434-D05A-4703-9133-0FB38B88A4C8}"/>
              </a:ext>
            </a:extLst>
          </p:cNvPr>
          <p:cNvSpPr>
            <a:spLocks noGrp="1"/>
          </p:cNvSpPr>
          <p:nvPr>
            <p:ph type="body" sz="quarter" idx="11" hasCustomPrompt="1"/>
          </p:nvPr>
        </p:nvSpPr>
        <p:spPr>
          <a:xfrm>
            <a:off x="1621092" y="2488669"/>
            <a:ext cx="8949813" cy="1080031"/>
          </a:xfrm>
          <a:prstGeom prst="rect">
            <a:avLst/>
          </a:prstGeom>
        </p:spPr>
        <p:txBody>
          <a:bodyPr lIns="0" tIns="0" rIns="0" bIns="0"/>
          <a:lstStyle>
            <a:lvl1pPr algn="ctr">
              <a:defRPr sz="6500" b="0" spc="300">
                <a:solidFill>
                  <a:schemeClr val="bg1"/>
                </a:solidFill>
                <a:latin typeface="+mj-lt"/>
              </a:defRPr>
            </a:lvl1pPr>
          </a:lstStyle>
          <a:p>
            <a:pPr lvl="0"/>
            <a:r>
              <a:rPr lang="en-GB"/>
              <a:t>DIVIDER HEADING</a:t>
            </a:r>
            <a:endParaRPr lang="en-US"/>
          </a:p>
        </p:txBody>
      </p:sp>
    </p:spTree>
    <p:extLst>
      <p:ext uri="{BB962C8B-B14F-4D97-AF65-F5344CB8AC3E}">
        <p14:creationId xmlns:p14="http://schemas.microsoft.com/office/powerpoint/2010/main" val="2592420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_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7B53AA-E2F9-4941-93FE-11846BC546E0}"/>
              </a:ext>
            </a:extLst>
          </p:cNvPr>
          <p:cNvSpPr/>
          <p:nvPr userDrawn="1"/>
        </p:nvSpPr>
        <p:spPr>
          <a:xfrm>
            <a:off x="0" y="0"/>
            <a:ext cx="12192000" cy="6858000"/>
          </a:xfrm>
          <a:prstGeom prst="rect">
            <a:avLst/>
          </a:prstGeom>
          <a:solidFill>
            <a:srgbClr val="B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40C140-4AF5-344D-B47E-ABF5260C54FD}"/>
              </a:ext>
            </a:extLst>
          </p:cNvPr>
          <p:cNvSpPr/>
          <p:nvPr userDrawn="1"/>
        </p:nvSpPr>
        <p:spPr>
          <a:xfrm>
            <a:off x="-1" y="5550902"/>
            <a:ext cx="12191999" cy="1307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1986E1AD-17C4-F043-8274-63D4D34537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0121" y="5943533"/>
            <a:ext cx="2018295" cy="521836"/>
          </a:xfrm>
          <a:prstGeom prst="rect">
            <a:avLst/>
          </a:prstGeom>
        </p:spPr>
      </p:pic>
      <p:sp>
        <p:nvSpPr>
          <p:cNvPr id="14" name="Triangle 13">
            <a:extLst>
              <a:ext uri="{FF2B5EF4-FFF2-40B4-BE49-F238E27FC236}">
                <a16:creationId xmlns:a16="http://schemas.microsoft.com/office/drawing/2014/main" id="{6B4589A6-80BE-C748-A432-9341F15F98EE}"/>
              </a:ext>
            </a:extLst>
          </p:cNvPr>
          <p:cNvSpPr/>
          <p:nvPr userDrawn="1"/>
        </p:nvSpPr>
        <p:spPr>
          <a:xfrm>
            <a:off x="5935949" y="5375086"/>
            <a:ext cx="345281" cy="1758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Text Placeholder 21">
            <a:extLst>
              <a:ext uri="{FF2B5EF4-FFF2-40B4-BE49-F238E27FC236}">
                <a16:creationId xmlns:a16="http://schemas.microsoft.com/office/drawing/2014/main" id="{5544B97F-7A5A-4801-BF14-5BFE4D1065D4}"/>
              </a:ext>
            </a:extLst>
          </p:cNvPr>
          <p:cNvSpPr>
            <a:spLocks noGrp="1"/>
          </p:cNvSpPr>
          <p:nvPr>
            <p:ph type="body" sz="quarter" idx="11" hasCustomPrompt="1"/>
          </p:nvPr>
        </p:nvSpPr>
        <p:spPr>
          <a:xfrm>
            <a:off x="1621092" y="2488669"/>
            <a:ext cx="8949813" cy="1080031"/>
          </a:xfrm>
          <a:prstGeom prst="rect">
            <a:avLst/>
          </a:prstGeom>
        </p:spPr>
        <p:txBody>
          <a:bodyPr lIns="0" tIns="0" rIns="0" bIns="0"/>
          <a:lstStyle>
            <a:lvl1pPr algn="ctr">
              <a:defRPr sz="6500" b="0" spc="300">
                <a:solidFill>
                  <a:schemeClr val="bg1"/>
                </a:solidFill>
                <a:latin typeface="+mj-lt"/>
              </a:defRPr>
            </a:lvl1pPr>
          </a:lstStyle>
          <a:p>
            <a:pPr lvl="0"/>
            <a:r>
              <a:rPr lang="en-GB"/>
              <a:t>DIVIDER HEADING</a:t>
            </a:r>
            <a:endParaRPr lang="en-US"/>
          </a:p>
        </p:txBody>
      </p:sp>
    </p:spTree>
    <p:extLst>
      <p:ext uri="{BB962C8B-B14F-4D97-AF65-F5344CB8AC3E}">
        <p14:creationId xmlns:p14="http://schemas.microsoft.com/office/powerpoint/2010/main" val="1350356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_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7B53AA-E2F9-4941-93FE-11846BC546E0}"/>
              </a:ext>
            </a:extLst>
          </p:cNvPr>
          <p:cNvSpPr/>
          <p:nvPr userDrawn="1"/>
        </p:nvSpPr>
        <p:spPr>
          <a:xfrm>
            <a:off x="0" y="0"/>
            <a:ext cx="12192000" cy="6858000"/>
          </a:xfrm>
          <a:prstGeom prst="rect">
            <a:avLst/>
          </a:prstGeom>
          <a:solidFill>
            <a:srgbClr val="8FA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40C140-4AF5-344D-B47E-ABF5260C54FD}"/>
              </a:ext>
            </a:extLst>
          </p:cNvPr>
          <p:cNvSpPr/>
          <p:nvPr userDrawn="1"/>
        </p:nvSpPr>
        <p:spPr>
          <a:xfrm>
            <a:off x="-1" y="5550902"/>
            <a:ext cx="12191999" cy="1307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1986E1AD-17C4-F043-8274-63D4D34537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0121" y="5943533"/>
            <a:ext cx="2018295" cy="521836"/>
          </a:xfrm>
          <a:prstGeom prst="rect">
            <a:avLst/>
          </a:prstGeom>
        </p:spPr>
      </p:pic>
      <p:sp>
        <p:nvSpPr>
          <p:cNvPr id="14" name="Triangle 13">
            <a:extLst>
              <a:ext uri="{FF2B5EF4-FFF2-40B4-BE49-F238E27FC236}">
                <a16:creationId xmlns:a16="http://schemas.microsoft.com/office/drawing/2014/main" id="{6B4589A6-80BE-C748-A432-9341F15F98EE}"/>
              </a:ext>
            </a:extLst>
          </p:cNvPr>
          <p:cNvSpPr/>
          <p:nvPr userDrawn="1"/>
        </p:nvSpPr>
        <p:spPr>
          <a:xfrm>
            <a:off x="5935949" y="5375086"/>
            <a:ext cx="345281" cy="1758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Text Placeholder 21">
            <a:extLst>
              <a:ext uri="{FF2B5EF4-FFF2-40B4-BE49-F238E27FC236}">
                <a16:creationId xmlns:a16="http://schemas.microsoft.com/office/drawing/2014/main" id="{5544B97F-7A5A-4801-BF14-5BFE4D1065D4}"/>
              </a:ext>
            </a:extLst>
          </p:cNvPr>
          <p:cNvSpPr>
            <a:spLocks noGrp="1"/>
          </p:cNvSpPr>
          <p:nvPr>
            <p:ph type="body" sz="quarter" idx="11" hasCustomPrompt="1"/>
          </p:nvPr>
        </p:nvSpPr>
        <p:spPr>
          <a:xfrm>
            <a:off x="1621092" y="2488669"/>
            <a:ext cx="8949813" cy="1080031"/>
          </a:xfrm>
          <a:prstGeom prst="rect">
            <a:avLst/>
          </a:prstGeom>
        </p:spPr>
        <p:txBody>
          <a:bodyPr lIns="0" tIns="0" rIns="0" bIns="0"/>
          <a:lstStyle>
            <a:lvl1pPr algn="ctr">
              <a:defRPr sz="6500" b="0" spc="300">
                <a:solidFill>
                  <a:schemeClr val="bg1"/>
                </a:solidFill>
                <a:latin typeface="+mj-lt"/>
              </a:defRPr>
            </a:lvl1pPr>
          </a:lstStyle>
          <a:p>
            <a:pPr lvl="0"/>
            <a:r>
              <a:rPr lang="en-GB"/>
              <a:t>DIVIDER HEADING</a:t>
            </a:r>
            <a:endParaRPr lang="en-US"/>
          </a:p>
        </p:txBody>
      </p:sp>
    </p:spTree>
    <p:extLst>
      <p:ext uri="{BB962C8B-B14F-4D97-AF65-F5344CB8AC3E}">
        <p14:creationId xmlns:p14="http://schemas.microsoft.com/office/powerpoint/2010/main" val="3961782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469052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4DF1-383C-4786-9186-EA04DBEDD2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B5D56EE-7E74-4D59-95E7-329287BA2B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C0D906-ACA5-4E7A-BC98-4DCA6ACC1604}"/>
              </a:ext>
            </a:extLst>
          </p:cNvPr>
          <p:cNvSpPr>
            <a:spLocks noGrp="1"/>
          </p:cNvSpPr>
          <p:nvPr>
            <p:ph type="dt" sz="half" idx="10"/>
          </p:nvPr>
        </p:nvSpPr>
        <p:spPr/>
        <p:txBody>
          <a:bodyPr/>
          <a:lstStyle/>
          <a:p>
            <a:fld id="{8325FBF7-EA12-4BEC-B506-C38316A1BB7F}" type="datetimeFigureOut">
              <a:rPr lang="en-GB" smtClean="0"/>
              <a:t>10/02/2022</a:t>
            </a:fld>
            <a:endParaRPr lang="en-GB"/>
          </a:p>
        </p:txBody>
      </p:sp>
      <p:sp>
        <p:nvSpPr>
          <p:cNvPr id="5" name="Footer Placeholder 4">
            <a:extLst>
              <a:ext uri="{FF2B5EF4-FFF2-40B4-BE49-F238E27FC236}">
                <a16:creationId xmlns:a16="http://schemas.microsoft.com/office/drawing/2014/main" id="{76A62A9A-E1C0-4584-9B57-91FC403CD0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E00936-64C7-416F-BCE2-5ED03B9E523B}"/>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177582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9776-19E3-49A7-BB44-A5FCBD3B3D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6F5BE0-AC4D-4755-B9B6-6C5D006B7F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6EEA78-C08C-42F4-908A-5C5EF46E77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59B061-C6E2-4F87-B3AF-0656A22BB654}"/>
              </a:ext>
            </a:extLst>
          </p:cNvPr>
          <p:cNvSpPr>
            <a:spLocks noGrp="1"/>
          </p:cNvSpPr>
          <p:nvPr>
            <p:ph type="dt" sz="half" idx="10"/>
          </p:nvPr>
        </p:nvSpPr>
        <p:spPr/>
        <p:txBody>
          <a:bodyPr/>
          <a:lstStyle/>
          <a:p>
            <a:fld id="{8325FBF7-EA12-4BEC-B506-C38316A1BB7F}" type="datetimeFigureOut">
              <a:rPr lang="en-GB" smtClean="0"/>
              <a:t>10/02/2022</a:t>
            </a:fld>
            <a:endParaRPr lang="en-GB"/>
          </a:p>
        </p:txBody>
      </p:sp>
      <p:sp>
        <p:nvSpPr>
          <p:cNvPr id="6" name="Footer Placeholder 5">
            <a:extLst>
              <a:ext uri="{FF2B5EF4-FFF2-40B4-BE49-F238E27FC236}">
                <a16:creationId xmlns:a16="http://schemas.microsoft.com/office/drawing/2014/main" id="{B4B167DB-3C18-4CE8-B11E-818B236E0F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D13254-28F3-490D-8016-DD1C9B68C7DB}"/>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1616875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23BB-989C-4909-BF5B-F59D37F146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E315C1-AD97-4CE4-B935-36178F0A21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5A4492-C07C-4C4D-A424-DF40204EAC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3B67D1-F71F-4140-9916-9122C6A56E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3D30C-8F66-4B0B-A2A4-8F0E19CB65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744D02B-BFEA-47F5-8C5A-3164D5D0C5C9}"/>
              </a:ext>
            </a:extLst>
          </p:cNvPr>
          <p:cNvSpPr>
            <a:spLocks noGrp="1"/>
          </p:cNvSpPr>
          <p:nvPr>
            <p:ph type="dt" sz="half" idx="10"/>
          </p:nvPr>
        </p:nvSpPr>
        <p:spPr/>
        <p:txBody>
          <a:bodyPr/>
          <a:lstStyle/>
          <a:p>
            <a:fld id="{8325FBF7-EA12-4BEC-B506-C38316A1BB7F}" type="datetimeFigureOut">
              <a:rPr lang="en-GB" smtClean="0"/>
              <a:t>10/02/2022</a:t>
            </a:fld>
            <a:endParaRPr lang="en-GB"/>
          </a:p>
        </p:txBody>
      </p:sp>
      <p:sp>
        <p:nvSpPr>
          <p:cNvPr id="8" name="Footer Placeholder 7">
            <a:extLst>
              <a:ext uri="{FF2B5EF4-FFF2-40B4-BE49-F238E27FC236}">
                <a16:creationId xmlns:a16="http://schemas.microsoft.com/office/drawing/2014/main" id="{EB7A27B0-846B-4FC8-AD07-34A3EF1684A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70A40F4-3FF0-4927-88EF-995A61BABE14}"/>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126371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E674-F139-4898-A1EC-65DB14DCD30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73E88D-846C-49BA-84F0-C3B1337AF239}"/>
              </a:ext>
            </a:extLst>
          </p:cNvPr>
          <p:cNvSpPr>
            <a:spLocks noGrp="1"/>
          </p:cNvSpPr>
          <p:nvPr>
            <p:ph type="dt" sz="half" idx="10"/>
          </p:nvPr>
        </p:nvSpPr>
        <p:spPr/>
        <p:txBody>
          <a:bodyPr/>
          <a:lstStyle/>
          <a:p>
            <a:fld id="{8325FBF7-EA12-4BEC-B506-C38316A1BB7F}" type="datetimeFigureOut">
              <a:rPr lang="en-GB" smtClean="0"/>
              <a:t>10/02/2022</a:t>
            </a:fld>
            <a:endParaRPr lang="en-GB"/>
          </a:p>
        </p:txBody>
      </p:sp>
      <p:sp>
        <p:nvSpPr>
          <p:cNvPr id="4" name="Footer Placeholder 3">
            <a:extLst>
              <a:ext uri="{FF2B5EF4-FFF2-40B4-BE49-F238E27FC236}">
                <a16:creationId xmlns:a16="http://schemas.microsoft.com/office/drawing/2014/main" id="{A08B2F1F-1471-4E0A-B1E1-BE383394CF8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278DB9-A5B4-4064-B32C-917FD62A14A7}"/>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816440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809CA-91EC-48C2-86A1-07FDBF02F993}"/>
              </a:ext>
            </a:extLst>
          </p:cNvPr>
          <p:cNvSpPr>
            <a:spLocks noGrp="1"/>
          </p:cNvSpPr>
          <p:nvPr>
            <p:ph type="dt" sz="half" idx="10"/>
          </p:nvPr>
        </p:nvSpPr>
        <p:spPr/>
        <p:txBody>
          <a:bodyPr/>
          <a:lstStyle/>
          <a:p>
            <a:fld id="{8325FBF7-EA12-4BEC-B506-C38316A1BB7F}" type="datetimeFigureOut">
              <a:rPr lang="en-GB" smtClean="0"/>
              <a:t>10/02/2022</a:t>
            </a:fld>
            <a:endParaRPr lang="en-GB"/>
          </a:p>
        </p:txBody>
      </p:sp>
      <p:sp>
        <p:nvSpPr>
          <p:cNvPr id="3" name="Footer Placeholder 2">
            <a:extLst>
              <a:ext uri="{FF2B5EF4-FFF2-40B4-BE49-F238E27FC236}">
                <a16:creationId xmlns:a16="http://schemas.microsoft.com/office/drawing/2014/main" id="{964DA596-8079-4338-8056-D4B2E90BE51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312585-77EC-4FB3-A096-3A72F212D223}"/>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40173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1965D-8122-4DDC-A5D4-71FFD4A9D9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675D69-D606-478D-BB8D-189133049E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915404-4C0B-4A02-84C9-68F3F849D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885B6-2FA0-4BED-A5BD-709AD200F256}"/>
              </a:ext>
            </a:extLst>
          </p:cNvPr>
          <p:cNvSpPr>
            <a:spLocks noGrp="1"/>
          </p:cNvSpPr>
          <p:nvPr>
            <p:ph type="dt" sz="half" idx="10"/>
          </p:nvPr>
        </p:nvSpPr>
        <p:spPr/>
        <p:txBody>
          <a:bodyPr/>
          <a:lstStyle/>
          <a:p>
            <a:fld id="{8325FBF7-EA12-4BEC-B506-C38316A1BB7F}" type="datetimeFigureOut">
              <a:rPr lang="en-GB" smtClean="0"/>
              <a:t>10/02/2022</a:t>
            </a:fld>
            <a:endParaRPr lang="en-GB"/>
          </a:p>
        </p:txBody>
      </p:sp>
      <p:sp>
        <p:nvSpPr>
          <p:cNvPr id="6" name="Footer Placeholder 5">
            <a:extLst>
              <a:ext uri="{FF2B5EF4-FFF2-40B4-BE49-F238E27FC236}">
                <a16:creationId xmlns:a16="http://schemas.microsoft.com/office/drawing/2014/main" id="{5951D80F-640C-4A46-8D99-172FA7A42E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EC1DB-7432-4944-814A-F590B14BE670}"/>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3916273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130C-CB53-4CC0-9C1B-283B69C12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2449C7E-A604-444A-8C7C-4733CE02BE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E6B6900-95B4-4FD7-86C9-E7A029D8A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0039D-F383-4F8D-8203-202CE73CB041}"/>
              </a:ext>
            </a:extLst>
          </p:cNvPr>
          <p:cNvSpPr>
            <a:spLocks noGrp="1"/>
          </p:cNvSpPr>
          <p:nvPr>
            <p:ph type="dt" sz="half" idx="10"/>
          </p:nvPr>
        </p:nvSpPr>
        <p:spPr/>
        <p:txBody>
          <a:bodyPr/>
          <a:lstStyle/>
          <a:p>
            <a:fld id="{8325FBF7-EA12-4BEC-B506-C38316A1BB7F}" type="datetimeFigureOut">
              <a:rPr lang="en-GB" smtClean="0"/>
              <a:t>10/02/2022</a:t>
            </a:fld>
            <a:endParaRPr lang="en-GB"/>
          </a:p>
        </p:txBody>
      </p:sp>
      <p:sp>
        <p:nvSpPr>
          <p:cNvPr id="6" name="Footer Placeholder 5">
            <a:extLst>
              <a:ext uri="{FF2B5EF4-FFF2-40B4-BE49-F238E27FC236}">
                <a16:creationId xmlns:a16="http://schemas.microsoft.com/office/drawing/2014/main" id="{0156A56E-29BF-41E5-82E4-649218399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EC0ABD-5CB0-42BD-A35B-5F16DAA78BE7}"/>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206973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63FEF-FE7D-4FC7-BC2D-BED36A474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AEDABF-6637-4BA4-96AC-D405C13ABB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AEFCFC-2097-4BBB-A8BC-ACC4E80B6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5FBF7-EA12-4BEC-B506-C38316A1BB7F}" type="datetimeFigureOut">
              <a:rPr lang="en-GB" smtClean="0"/>
              <a:t>10/02/2022</a:t>
            </a:fld>
            <a:endParaRPr lang="en-GB"/>
          </a:p>
        </p:txBody>
      </p:sp>
      <p:sp>
        <p:nvSpPr>
          <p:cNvPr id="5" name="Footer Placeholder 4">
            <a:extLst>
              <a:ext uri="{FF2B5EF4-FFF2-40B4-BE49-F238E27FC236}">
                <a16:creationId xmlns:a16="http://schemas.microsoft.com/office/drawing/2014/main" id="{02FB487A-3546-47AD-B48B-31E86DC444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EDABE1-47FC-4233-A51D-9C040C4D7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6EC46-0C29-45F5-94F7-4E9EF9707ABE}" type="slidenum">
              <a:rPr lang="en-GB" smtClean="0"/>
              <a:t>‹#›</a:t>
            </a:fld>
            <a:endParaRPr lang="en-GB"/>
          </a:p>
        </p:txBody>
      </p:sp>
    </p:spTree>
    <p:extLst>
      <p:ext uri="{BB962C8B-B14F-4D97-AF65-F5344CB8AC3E}">
        <p14:creationId xmlns:p14="http://schemas.microsoft.com/office/powerpoint/2010/main" val="49136380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47" r:id="rId7"/>
    <p:sldLayoutId id="2147483857" r:id="rId8"/>
    <p:sldLayoutId id="2147483858" r:id="rId9"/>
    <p:sldLayoutId id="2147483848" r:id="rId10"/>
    <p:sldLayoutId id="2147483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21488"/>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5" r:id="rId3"/>
    <p:sldLayoutId id="2147483652" r:id="rId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149316"/>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2" r:id="rId3"/>
    <p:sldLayoutId id="2147483677" r:id="rId4"/>
    <p:sldLayoutId id="2147483678" r:id="rId5"/>
    <p:sldLayoutId id="2147483663" r:id="rId6"/>
    <p:sldLayoutId id="2147483661" r:id="rId7"/>
    <p:sldLayoutId id="2147483668" r:id="rId8"/>
    <p:sldLayoutId id="2147483669" r:id="rId9"/>
    <p:sldLayoutId id="2147483664" r:id="rId10"/>
  </p:sldLayoutIdLst>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sz="2800" b="1" kern="1200">
          <a:solidFill>
            <a:schemeClr val="bg2"/>
          </a:solidFill>
          <a:latin typeface="+mn-lt"/>
          <a:ea typeface="+mn-ea"/>
          <a:cs typeface="+mn-cs"/>
        </a:defRPr>
      </a:lvl1pPr>
      <a:lvl2pPr marL="457200" indent="0" algn="ctr"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3.png"/><Relationship Id="rId12" Type="http://schemas.openxmlformats.org/officeDocument/2006/relationships/image" Target="../media/image13.png"/><Relationship Id="rId2" Type="http://schemas.openxmlformats.org/officeDocument/2006/relationships/image" Target="../media/image4.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hyperlink" Target="https://www.youtube.com/watch?v=jGexBnv1t6U" TargetMode="External"/><Relationship Id="rId12" Type="http://schemas.openxmlformats.org/officeDocument/2006/relationships/hyperlink" Target="D&amp;I%20Slide%20-%20Digital%20Prospectus.pptx" TargetMode="Externa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slide" Target="slide2.xml"/><Relationship Id="rId10" Type="http://schemas.openxmlformats.org/officeDocument/2006/relationships/hyperlink" Target="https://www.youtube.com/watch?v=LckQoxF-OEo" TargetMode="External"/><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51.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45.png"/><Relationship Id="rId5" Type="http://schemas.openxmlformats.org/officeDocument/2006/relationships/slide" Target="slide2.xml"/><Relationship Id="rId10" Type="http://schemas.openxmlformats.org/officeDocument/2006/relationships/image" Target="../media/image54.png"/><Relationship Id="rId4" Type="http://schemas.openxmlformats.org/officeDocument/2006/relationships/image" Target="../media/image44.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3.png"/><Relationship Id="rId7" Type="http://schemas.openxmlformats.org/officeDocument/2006/relationships/hyperlink" Target="https://www.youtube.com/watch?v=CDuR9VpS-1k" TargetMode="Externa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45.png"/><Relationship Id="rId5" Type="http://schemas.openxmlformats.org/officeDocument/2006/relationships/slide" Target="slide11.xml"/><Relationship Id="rId10" Type="http://schemas.openxmlformats.org/officeDocument/2006/relationships/image" Target="../media/image56.png"/><Relationship Id="rId4" Type="http://schemas.openxmlformats.org/officeDocument/2006/relationships/image" Target="../media/image44.png"/><Relationship Id="rId9" Type="http://schemas.openxmlformats.org/officeDocument/2006/relationships/hyperlink" Target="https://www.youtube.com/watch?v=hRXoRxdSmnU" TargetMode="Externa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43.png"/><Relationship Id="rId7" Type="http://schemas.openxmlformats.org/officeDocument/2006/relationships/diagramData" Target="../diagrams/data3.xml"/><Relationship Id="rId12" Type="http://schemas.openxmlformats.org/officeDocument/2006/relationships/hyperlink" Target="https://www.unitedutilities.com/corporate/responsibility/stakeholders/catchment-systems-thinking/beyond-water-series/our-journey-to-net-zero/" TargetMode="Externa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45.png"/><Relationship Id="rId11" Type="http://schemas.microsoft.com/office/2007/relationships/diagramDrawing" Target="../diagrams/drawing3.xml"/><Relationship Id="rId5" Type="http://schemas.openxmlformats.org/officeDocument/2006/relationships/slide" Target="slide11.xml"/><Relationship Id="rId10" Type="http://schemas.openxmlformats.org/officeDocument/2006/relationships/diagramColors" Target="../diagrams/colors3.xml"/><Relationship Id="rId4" Type="http://schemas.openxmlformats.org/officeDocument/2006/relationships/image" Target="../media/image44.png"/><Relationship Id="rId9"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43.png"/><Relationship Id="rId7" Type="http://schemas.openxmlformats.org/officeDocument/2006/relationships/image" Target="../media/image57.jpe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5.png"/><Relationship Id="rId5" Type="http://schemas.openxmlformats.org/officeDocument/2006/relationships/slide" Target="slide11.xml"/><Relationship Id="rId4" Type="http://schemas.openxmlformats.org/officeDocument/2006/relationships/image" Target="../media/image44.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43.png"/><Relationship Id="rId7" Type="http://schemas.openxmlformats.org/officeDocument/2006/relationships/image" Target="../media/image59.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45.png"/><Relationship Id="rId5" Type="http://schemas.openxmlformats.org/officeDocument/2006/relationships/slide" Target="slide11.xml"/><Relationship Id="rId4" Type="http://schemas.openxmlformats.org/officeDocument/2006/relationships/image" Target="../media/image44.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hyperlink" Target="https://www.unitedutilities.com/corporate/careers/current-vacancies/#page_id=ss_job_search" TargetMode="Externa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45.png"/><Relationship Id="rId5" Type="http://schemas.openxmlformats.org/officeDocument/2006/relationships/slide" Target="slide11.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43.png"/><Relationship Id="rId7" Type="http://schemas.openxmlformats.org/officeDocument/2006/relationships/image" Target="../media/image60.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45.png"/><Relationship Id="rId5" Type="http://schemas.openxmlformats.org/officeDocument/2006/relationships/slide" Target="slide11.xml"/><Relationship Id="rId4" Type="http://schemas.openxmlformats.org/officeDocument/2006/relationships/image" Target="../media/image44.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43.png"/><Relationship Id="rId7" Type="http://schemas.openxmlformats.org/officeDocument/2006/relationships/image" Target="../media/image61.jpe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45.png"/><Relationship Id="rId5" Type="http://schemas.openxmlformats.org/officeDocument/2006/relationships/slide" Target="slide11.xml"/><Relationship Id="rId4" Type="http://schemas.openxmlformats.org/officeDocument/2006/relationships/image" Target="../media/image44.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19.png"/><Relationship Id="rId17" Type="http://schemas.openxmlformats.org/officeDocument/2006/relationships/image" Target="../media/image14.png"/><Relationship Id="rId2" Type="http://schemas.openxmlformats.org/officeDocument/2006/relationships/image" Target="../media/image4.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s://us02web.zoom.us/j/89541861077?pwd=Mk1iUU5rbGVmaERzN2k2V21OOHhRQT09" TargetMode="External"/><Relationship Id="rId11" Type="http://schemas.openxmlformats.org/officeDocument/2006/relationships/image" Target="../media/image16.png"/><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6.svg"/><Relationship Id="rId9" Type="http://schemas.openxmlformats.org/officeDocument/2006/relationships/image" Target="../media/image13.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43.png"/><Relationship Id="rId7" Type="http://schemas.openxmlformats.org/officeDocument/2006/relationships/image" Target="../media/image62.jpe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45.png"/><Relationship Id="rId5" Type="http://schemas.openxmlformats.org/officeDocument/2006/relationships/slide" Target="slide11.xml"/><Relationship Id="rId4" Type="http://schemas.openxmlformats.org/officeDocument/2006/relationships/image" Target="../media/image44.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hyperlink" Target="https://www.unitedutilities.com/corporate/careers/current-vacancies/#page_id=ss_job_search" TargetMode="Externa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45.png"/><Relationship Id="rId5" Type="http://schemas.openxmlformats.org/officeDocument/2006/relationships/slide" Target="slide11.xml"/><Relationship Id="rId4" Type="http://schemas.openxmlformats.org/officeDocument/2006/relationships/image" Target="../media/image44.png"/><Relationship Id="rId9" Type="http://schemas.openxmlformats.org/officeDocument/2006/relationships/image" Target="../media/image63.jpe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www.unitedutilities.com/corporate/careers/current-vacancies/#page_id=ss_job_search" TargetMode="External"/><Relationship Id="rId7" Type="http://schemas.openxmlformats.org/officeDocument/2006/relationships/image" Target="../media/image45.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slide" Target="slide11.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hyperlink" Target="https://www.unitedutilities.com/corporate/careers/current-vacancies/#page_id=ss_job_search" TargetMode="External"/><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45.png"/><Relationship Id="rId5" Type="http://schemas.openxmlformats.org/officeDocument/2006/relationships/slide" Target="slide11.xml"/><Relationship Id="rId4" Type="http://schemas.openxmlformats.org/officeDocument/2006/relationships/image" Target="../media/image44.pn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3.png"/><Relationship Id="rId7" Type="http://schemas.openxmlformats.org/officeDocument/2006/relationships/hyperlink" Target="https://www.youtube.com/watch?v=wnxHnsXlTvU" TargetMode="Externa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45.png"/><Relationship Id="rId5" Type="http://schemas.openxmlformats.org/officeDocument/2006/relationships/slide" Target="slide11.xml"/><Relationship Id="rId4" Type="http://schemas.openxmlformats.org/officeDocument/2006/relationships/image" Target="../media/image44.png"/><Relationship Id="rId9" Type="http://schemas.openxmlformats.org/officeDocument/2006/relationships/hyperlink" Target="https://www.unitedutilities.com/corporate/careers/apprenticeships/application-process/"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qjSOc5a3NTs" TargetMode="External"/><Relationship Id="rId13" Type="http://schemas.openxmlformats.org/officeDocument/2006/relationships/hyperlink" Target="https://www.unitedutilities.com/apprenticeships" TargetMode="External"/><Relationship Id="rId18" Type="http://schemas.openxmlformats.org/officeDocument/2006/relationships/hyperlink" Target="https://thepayindex.com/signup-plan" TargetMode="External"/><Relationship Id="rId26" Type="http://schemas.openxmlformats.org/officeDocument/2006/relationships/image" Target="../media/image19.png"/><Relationship Id="rId3" Type="http://schemas.openxmlformats.org/officeDocument/2006/relationships/image" Target="../media/image5.png"/><Relationship Id="rId21" Type="http://schemas.openxmlformats.org/officeDocument/2006/relationships/image" Target="../media/image18.png"/><Relationship Id="rId7" Type="http://schemas.openxmlformats.org/officeDocument/2006/relationships/hyperlink" Target="https://www.thelearningfoundry.co.uk/moreyou" TargetMode="External"/><Relationship Id="rId12" Type="http://schemas.openxmlformats.org/officeDocument/2006/relationships/hyperlink" Target="https://sovini.co.uk/careers/" TargetMode="External"/><Relationship Id="rId17" Type="http://schemas.openxmlformats.org/officeDocument/2006/relationships/hyperlink" Target="https://eftgroup.co.uk/apprenticeships/" TargetMode="External"/><Relationship Id="rId25" Type="http://schemas.openxmlformats.org/officeDocument/2006/relationships/image" Target="../media/image16.png"/><Relationship Id="rId2" Type="http://schemas.openxmlformats.org/officeDocument/2006/relationships/image" Target="../media/image4.png"/><Relationship Id="rId16" Type="http://schemas.openxmlformats.org/officeDocument/2006/relationships/hyperlink" Target="https://www.jaguarlandrovercareers.com/content/Apprentices/?locale=en_GB" TargetMode="External"/><Relationship Id="rId20" Type="http://schemas.openxmlformats.org/officeDocument/2006/relationships/hyperlink" Target="https://thepayindex.com/liverpool/signup" TargetMode="External"/><Relationship Id="rId29"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hyperlink" Target="https://growthplatform.org/wp-content/uploads/2022/01/Options-Comparisons-Sheet.pdf" TargetMode="External"/><Relationship Id="rId11" Type="http://schemas.openxmlformats.org/officeDocument/2006/relationships/hyperlink" Target="https://www.regendagroup.co.uk/the-group/education-training-and-careers/" TargetMode="External"/><Relationship Id="rId24" Type="http://schemas.openxmlformats.org/officeDocument/2006/relationships/image" Target="../media/image9.png"/><Relationship Id="rId32" Type="http://schemas.openxmlformats.org/officeDocument/2006/relationships/image" Target="../media/image21.png"/><Relationship Id="rId5" Type="http://schemas.openxmlformats.org/officeDocument/2006/relationships/image" Target="../media/image7.png"/><Relationship Id="rId15" Type="http://schemas.openxmlformats.org/officeDocument/2006/relationships/hyperlink" Target="https://www.keepmoat.com/careers/apprenticeships" TargetMode="External"/><Relationship Id="rId23" Type="http://schemas.openxmlformats.org/officeDocument/2006/relationships/image" Target="../media/image13.png"/><Relationship Id="rId28" Type="http://schemas.openxmlformats.org/officeDocument/2006/relationships/image" Target="../media/image20.png"/><Relationship Id="rId10" Type="http://schemas.openxmlformats.org/officeDocument/2006/relationships/hyperlink" Target="https://www.youtube.com/watch?v=EHYJ68FUQlk" TargetMode="External"/><Relationship Id="rId19" Type="http://schemas.openxmlformats.org/officeDocument/2006/relationships/hyperlink" Target="https://thepayindex.com/schools" TargetMode="External"/><Relationship Id="rId31" Type="http://schemas.openxmlformats.org/officeDocument/2006/relationships/image" Target="../media/image14.png"/><Relationship Id="rId4" Type="http://schemas.openxmlformats.org/officeDocument/2006/relationships/image" Target="../media/image6.svg"/><Relationship Id="rId9" Type="http://schemas.openxmlformats.org/officeDocument/2006/relationships/hyperlink" Target="https://www.youtube.com/watch?v=2p4nWE1LuDQ" TargetMode="External"/><Relationship Id="rId14" Type="http://schemas.openxmlformats.org/officeDocument/2006/relationships/hyperlink" Target="https://www.alstom.com/careers" TargetMode="External"/><Relationship Id="rId22" Type="http://schemas.openxmlformats.org/officeDocument/2006/relationships/image" Target="../media/image12.png"/><Relationship Id="rId27" Type="http://schemas.openxmlformats.org/officeDocument/2006/relationships/image" Target="../media/image15.png"/><Relationship Id="rId30"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xml"/><Relationship Id="rId7"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wmf"/><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emf"/><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diagramDrawing" Target="../diagrams/drawing2.xml"/><Relationship Id="rId3" Type="http://schemas.openxmlformats.org/officeDocument/2006/relationships/image" Target="../media/image30.png"/><Relationship Id="rId7" Type="http://schemas.openxmlformats.org/officeDocument/2006/relationships/image" Target="../media/image41.png"/><Relationship Id="rId12"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0.svg"/><Relationship Id="rId11" Type="http://schemas.openxmlformats.org/officeDocument/2006/relationships/diagramQuickStyle" Target="../diagrams/quickStyle2.xml"/><Relationship Id="rId5" Type="http://schemas.openxmlformats.org/officeDocument/2006/relationships/image" Target="../media/image39.png"/><Relationship Id="rId10" Type="http://schemas.openxmlformats.org/officeDocument/2006/relationships/diagramLayout" Target="../diagrams/layout2.xml"/><Relationship Id="rId4" Type="http://schemas.openxmlformats.org/officeDocument/2006/relationships/image" Target="../media/image31.svg"/><Relationship Id="rId9"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0D3C-9573-42C4-9D97-DB4631EEA203}"/>
              </a:ext>
            </a:extLst>
          </p:cNvPr>
          <p:cNvSpPr>
            <a:spLocks noGrp="1"/>
          </p:cNvSpPr>
          <p:nvPr>
            <p:ph type="ctrTitle"/>
          </p:nvPr>
        </p:nvSpPr>
        <p:spPr>
          <a:xfrm>
            <a:off x="3353338" y="1264831"/>
            <a:ext cx="6943625" cy="2595818"/>
          </a:xfrm>
        </p:spPr>
        <p:txBody>
          <a:bodyPr>
            <a:normAutofit/>
          </a:bodyPr>
          <a:lstStyle/>
          <a:p>
            <a:r>
              <a:rPr lang="en-US" sz="2800" b="1" i="1" dirty="0">
                <a:solidFill>
                  <a:srgbClr val="33CCCC"/>
                </a:solidFill>
                <a:latin typeface="Comic Sans MS" panose="030F0702030302020204" pitchFamily="66" charset="0"/>
              </a:rPr>
              <a:t>National Apprenticeship Week 2022</a:t>
            </a:r>
            <a:br>
              <a:rPr lang="en-US" sz="2800" b="1" i="1" dirty="0">
                <a:solidFill>
                  <a:srgbClr val="33CCCC"/>
                </a:solidFill>
                <a:latin typeface="Comic Sans MS" panose="030F0702030302020204" pitchFamily="66" charset="0"/>
              </a:rPr>
            </a:br>
            <a:br>
              <a:rPr lang="en-US" sz="2800" b="1" i="1" dirty="0">
                <a:solidFill>
                  <a:srgbClr val="33CCCC"/>
                </a:solidFill>
                <a:latin typeface="Comic Sans MS" panose="030F0702030302020204" pitchFamily="66" charset="0"/>
              </a:rPr>
            </a:br>
            <a:r>
              <a:rPr lang="en-US" sz="2800" b="1" i="1" dirty="0">
                <a:solidFill>
                  <a:srgbClr val="33CCCC"/>
                </a:solidFill>
                <a:latin typeface="Comic Sans MS" panose="030F0702030302020204" pitchFamily="66" charset="0"/>
              </a:rPr>
              <a:t>Liverpool City Region </a:t>
            </a:r>
            <a:br>
              <a:rPr lang="en-US" sz="2800" b="1" i="1" dirty="0">
                <a:solidFill>
                  <a:srgbClr val="33CCCC"/>
                </a:solidFill>
                <a:latin typeface="Comic Sans MS" panose="030F0702030302020204" pitchFamily="66" charset="0"/>
              </a:rPr>
            </a:br>
            <a:r>
              <a:rPr lang="en-US" sz="2800" b="1" i="1" dirty="0">
                <a:solidFill>
                  <a:srgbClr val="33CCCC"/>
                </a:solidFill>
                <a:latin typeface="Comic Sans MS" panose="030F0702030302020204" pitchFamily="66" charset="0"/>
              </a:rPr>
              <a:t>Cornerstone Employers </a:t>
            </a:r>
            <a:br>
              <a:rPr lang="en-US" sz="2800" b="1" i="1" dirty="0">
                <a:solidFill>
                  <a:srgbClr val="33CCCC"/>
                </a:solidFill>
                <a:latin typeface="Comic Sans MS" panose="030F0702030302020204" pitchFamily="66" charset="0"/>
              </a:rPr>
            </a:br>
            <a:br>
              <a:rPr lang="en-US" sz="2800" b="1" i="1" dirty="0">
                <a:solidFill>
                  <a:srgbClr val="33CCCC"/>
                </a:solidFill>
                <a:latin typeface="Comic Sans MS" panose="030F0702030302020204" pitchFamily="66" charset="0"/>
              </a:rPr>
            </a:br>
            <a:endParaRPr lang="en-GB" sz="2800" b="1" i="1" dirty="0">
              <a:solidFill>
                <a:srgbClr val="33CCCC"/>
              </a:solidFill>
              <a:latin typeface="Comic Sans MS" panose="030F0702030302020204" pitchFamily="66" charset="0"/>
            </a:endParaRPr>
          </a:p>
        </p:txBody>
      </p:sp>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87" y="98557"/>
            <a:ext cx="1954844" cy="1034918"/>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b="6826"/>
          <a:stretch/>
        </p:blipFill>
        <p:spPr>
          <a:xfrm>
            <a:off x="10593555" y="60880"/>
            <a:ext cx="1324001" cy="1230775"/>
          </a:xfrm>
          <a:prstGeom prst="rect">
            <a:avLst/>
          </a:prstGeom>
        </p:spPr>
      </p:pic>
      <p:sp>
        <p:nvSpPr>
          <p:cNvPr id="7" name="Subtitle 6">
            <a:extLst>
              <a:ext uri="{FF2B5EF4-FFF2-40B4-BE49-F238E27FC236}">
                <a16:creationId xmlns:a16="http://schemas.microsoft.com/office/drawing/2014/main" id="{FAB839F6-FF86-441D-AE30-EB351F63C023}"/>
              </a:ext>
            </a:extLst>
          </p:cNvPr>
          <p:cNvSpPr>
            <a:spLocks noGrp="1"/>
          </p:cNvSpPr>
          <p:nvPr>
            <p:ph type="subTitle" idx="1"/>
          </p:nvPr>
        </p:nvSpPr>
        <p:spPr>
          <a:xfrm>
            <a:off x="2894429" y="3256233"/>
            <a:ext cx="7882783" cy="3652282"/>
          </a:xfrm>
          <a:prstGeom prst="rect">
            <a:avLst/>
          </a:prstGeom>
          <a:noFill/>
        </p:spPr>
        <p:txBody>
          <a:bodyPr wrap="square" lIns="91440" tIns="45720" rIns="91440" bIns="45720">
            <a:spAutoFit/>
          </a:bodyPr>
          <a:lstStyle/>
          <a:p>
            <a:pPr algn="ctr"/>
            <a:r>
              <a:rPr lang="en-US" sz="4400" b="0" cap="none" spc="0" dirty="0">
                <a:ln w="0"/>
                <a:solidFill>
                  <a:srgbClr val="E73568"/>
                </a:solidFill>
                <a:effectLst>
                  <a:outerShdw blurRad="38100" dist="19050" dir="2700000" algn="tl" rotWithShape="0">
                    <a:schemeClr val="dk1">
                      <a:alpha val="40000"/>
                    </a:schemeClr>
                  </a:outerShdw>
                </a:effectLst>
              </a:rPr>
              <a:t>Housekeeping</a:t>
            </a:r>
            <a:br>
              <a:rPr lang="en-US" sz="4400" b="0" cap="none" spc="0" dirty="0">
                <a:ln w="0"/>
                <a:solidFill>
                  <a:srgbClr val="E73568"/>
                </a:solidFill>
                <a:effectLst>
                  <a:outerShdw blurRad="38100" dist="19050" dir="2700000" algn="tl" rotWithShape="0">
                    <a:schemeClr val="dk1">
                      <a:alpha val="40000"/>
                    </a:schemeClr>
                  </a:outerShdw>
                </a:effectLst>
              </a:rPr>
            </a:br>
            <a:br>
              <a:rPr lang="en-US" sz="2000" b="0" cap="none" spc="0" dirty="0">
                <a:ln w="0"/>
                <a:solidFill>
                  <a:srgbClr val="E73568"/>
                </a:solidFill>
                <a:effectLst>
                  <a:outerShdw blurRad="38100" dist="19050" dir="2700000" algn="tl" rotWithShape="0">
                    <a:schemeClr val="dk1">
                      <a:alpha val="40000"/>
                    </a:schemeClr>
                  </a:outerShdw>
                </a:effectLst>
              </a:rPr>
            </a:br>
            <a:r>
              <a:rPr lang="en-US" sz="2800" b="0" cap="none" spc="0" dirty="0">
                <a:ln w="0"/>
                <a:solidFill>
                  <a:srgbClr val="E73568"/>
                </a:solidFill>
                <a:effectLst>
                  <a:outerShdw blurRad="38100" dist="19050" dir="2700000" algn="tl" rotWithShape="0">
                    <a:schemeClr val="dk1">
                      <a:alpha val="40000"/>
                    </a:schemeClr>
                  </a:outerShdw>
                </a:effectLst>
              </a:rPr>
              <a:t>Cameras and mics off </a:t>
            </a:r>
          </a:p>
          <a:p>
            <a:pPr algn="ctr"/>
            <a:r>
              <a:rPr lang="en-US" sz="2800" b="0" cap="none" spc="0" dirty="0">
                <a:ln w="0"/>
                <a:solidFill>
                  <a:srgbClr val="E73568"/>
                </a:solidFill>
                <a:effectLst>
                  <a:outerShdw blurRad="38100" dist="19050" dir="2700000" algn="tl" rotWithShape="0">
                    <a:schemeClr val="dk1">
                      <a:alpha val="40000"/>
                    </a:schemeClr>
                  </a:outerShdw>
                </a:effectLst>
              </a:rPr>
              <a:t>Ask questions via the chat box </a:t>
            </a:r>
          </a:p>
          <a:p>
            <a:pPr algn="ctr"/>
            <a:r>
              <a:rPr lang="en-US" sz="2800" b="0" cap="none" spc="0" dirty="0">
                <a:ln w="0"/>
                <a:solidFill>
                  <a:srgbClr val="E73568"/>
                </a:solidFill>
                <a:effectLst>
                  <a:outerShdw blurRad="38100" dist="19050" dir="2700000" algn="tl" rotWithShape="0">
                    <a:schemeClr val="dk1">
                      <a:alpha val="40000"/>
                    </a:schemeClr>
                  </a:outerShdw>
                </a:effectLst>
              </a:rPr>
              <a:t>Ask as many questions as you’d like!</a:t>
            </a:r>
          </a:p>
          <a:p>
            <a:pPr algn="ctr"/>
            <a:br>
              <a:rPr lang="en-US" dirty="0">
                <a:ln w="0"/>
                <a:solidFill>
                  <a:srgbClr val="E73568"/>
                </a:solidFill>
                <a:effectLst>
                  <a:outerShdw blurRad="38100" dist="19050" dir="2700000" algn="tl" rotWithShape="0">
                    <a:schemeClr val="dk1">
                      <a:alpha val="40000"/>
                    </a:schemeClr>
                  </a:outerShdw>
                </a:effectLst>
              </a:rPr>
            </a:br>
            <a:r>
              <a:rPr lang="en-US" dirty="0">
                <a:ln w="0"/>
                <a:solidFill>
                  <a:srgbClr val="E73568"/>
                </a:solidFill>
                <a:effectLst>
                  <a:outerShdw blurRad="38100" dist="19050" dir="2700000" algn="tl" rotWithShape="0">
                    <a:schemeClr val="dk1">
                      <a:alpha val="40000"/>
                    </a:schemeClr>
                  </a:outerShdw>
                </a:effectLst>
              </a:rPr>
              <a:t>@LCRCareersEnt</a:t>
            </a:r>
          </a:p>
          <a:p>
            <a:pPr algn="ctr"/>
            <a:r>
              <a:rPr lang="en-US" dirty="0">
                <a:ln w="0"/>
                <a:solidFill>
                  <a:srgbClr val="E73568"/>
                </a:solidFill>
                <a:effectLst>
                  <a:outerShdw blurRad="38100" dist="19050" dir="2700000" algn="tl" rotWithShape="0">
                    <a:schemeClr val="dk1">
                      <a:alpha val="40000"/>
                    </a:schemeClr>
                  </a:outerShdw>
                </a:effectLst>
              </a:rPr>
              <a:t> </a:t>
            </a:r>
            <a:r>
              <a:rPr lang="en-US" dirty="0" err="1">
                <a:ln w="0"/>
                <a:solidFill>
                  <a:srgbClr val="E73568"/>
                </a:solidFill>
                <a:effectLst>
                  <a:outerShdw blurRad="38100" dist="19050" dir="2700000" algn="tl" rotWithShape="0">
                    <a:schemeClr val="dk1">
                      <a:alpha val="40000"/>
                    </a:schemeClr>
                  </a:outerShdw>
                </a:effectLst>
              </a:rPr>
              <a:t>TikTok</a:t>
            </a:r>
            <a:r>
              <a:rPr lang="en-US" dirty="0">
                <a:ln w="0"/>
                <a:solidFill>
                  <a:srgbClr val="E73568"/>
                </a:solidFill>
                <a:effectLst>
                  <a:outerShdw blurRad="38100" dist="19050" dir="2700000" algn="tl" rotWithShape="0">
                    <a:schemeClr val="dk1">
                      <a:alpha val="40000"/>
                    </a:schemeClr>
                  </a:outerShdw>
                </a:effectLst>
              </a:rPr>
              <a:t>   @lcr_careers_hub</a:t>
            </a:r>
            <a:endParaRPr lang="en-US" b="0" cap="none" spc="0" dirty="0">
              <a:ln w="0"/>
              <a:solidFill>
                <a:srgbClr val="E73568"/>
              </a:solidFill>
              <a:effectLst>
                <a:outerShdw blurRad="38100" dist="19050" dir="2700000" algn="tl" rotWithShape="0">
                  <a:schemeClr val="dk1">
                    <a:alpha val="40000"/>
                  </a:schemeClr>
                </a:outerShdw>
              </a:effectLst>
            </a:endParaRPr>
          </a:p>
        </p:txBody>
      </p:sp>
      <p:pic>
        <p:nvPicPr>
          <p:cNvPr id="8" name="Picture 2" descr="Chat Stock Illustrations – 369,600 Chat Stock Illustrations, Vectors &amp;  Clipart - Dreamstime">
            <a:extLst>
              <a:ext uri="{FF2B5EF4-FFF2-40B4-BE49-F238E27FC236}">
                <a16:creationId xmlns:a16="http://schemas.microsoft.com/office/drawing/2014/main" id="{BE486C93-B490-4205-A85D-C85DA044BD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39" t="14165" r="18839" b="28787"/>
          <a:stretch/>
        </p:blipFill>
        <p:spPr bwMode="auto">
          <a:xfrm>
            <a:off x="8827079" y="3312901"/>
            <a:ext cx="1078787" cy="9875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AF49A15-135B-40B3-AA5F-31CC86105B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1319" y="371238"/>
            <a:ext cx="2018295" cy="521836"/>
          </a:xfrm>
          <a:prstGeom prst="rect">
            <a:avLst/>
          </a:prstGeom>
        </p:spPr>
      </p:pic>
      <p:pic>
        <p:nvPicPr>
          <p:cNvPr id="13" name="Picture 12">
            <a:extLst>
              <a:ext uri="{FF2B5EF4-FFF2-40B4-BE49-F238E27FC236}">
                <a16:creationId xmlns:a16="http://schemas.microsoft.com/office/drawing/2014/main" id="{B07142C4-70B6-401F-84C7-5DD1F3E057B4}"/>
              </a:ext>
            </a:extLst>
          </p:cNvPr>
          <p:cNvPicPr>
            <a:picLocks noChangeAspect="1"/>
          </p:cNvPicPr>
          <p:nvPr/>
        </p:nvPicPr>
        <p:blipFill>
          <a:blip r:embed="rId8"/>
          <a:stretch>
            <a:fillRect/>
          </a:stretch>
        </p:blipFill>
        <p:spPr>
          <a:xfrm>
            <a:off x="8452279" y="153905"/>
            <a:ext cx="1762329" cy="1191731"/>
          </a:xfrm>
          <a:prstGeom prst="rect">
            <a:avLst/>
          </a:prstGeom>
        </p:spPr>
      </p:pic>
      <p:pic>
        <p:nvPicPr>
          <p:cNvPr id="11" name="Picture 10" descr="A black and white sign&#10;&#10;Description automatically generated with low confidence">
            <a:extLst>
              <a:ext uri="{FF2B5EF4-FFF2-40B4-BE49-F238E27FC236}">
                <a16:creationId xmlns:a16="http://schemas.microsoft.com/office/drawing/2014/main" id="{A538D984-59DF-4716-A42C-B30BD2314D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739" y="3843729"/>
            <a:ext cx="2160497" cy="833396"/>
          </a:xfrm>
          <a:prstGeom prst="rect">
            <a:avLst/>
          </a:prstGeom>
        </p:spPr>
      </p:pic>
      <p:pic>
        <p:nvPicPr>
          <p:cNvPr id="12" name="Picture 11">
            <a:extLst>
              <a:ext uri="{FF2B5EF4-FFF2-40B4-BE49-F238E27FC236}">
                <a16:creationId xmlns:a16="http://schemas.microsoft.com/office/drawing/2014/main" id="{7F6882FC-2FAB-493E-844B-51BB0217E91A}"/>
              </a:ext>
            </a:extLst>
          </p:cNvPr>
          <p:cNvPicPr>
            <a:picLocks noChangeAspect="1"/>
          </p:cNvPicPr>
          <p:nvPr/>
        </p:nvPicPr>
        <p:blipFill>
          <a:blip r:embed="rId10"/>
          <a:stretch>
            <a:fillRect/>
          </a:stretch>
        </p:blipFill>
        <p:spPr>
          <a:xfrm>
            <a:off x="936747" y="1614282"/>
            <a:ext cx="1977376" cy="790950"/>
          </a:xfrm>
          <a:prstGeom prst="rect">
            <a:avLst/>
          </a:prstGeom>
          <a:ln>
            <a:noFill/>
          </a:ln>
          <a:effectLst>
            <a:softEdge rad="112500"/>
          </a:effectLst>
        </p:spPr>
      </p:pic>
      <p:pic>
        <p:nvPicPr>
          <p:cNvPr id="14" name="Picture 13" descr="Shape&#10;&#10;Description automatically generated with medium confidence">
            <a:extLst>
              <a:ext uri="{FF2B5EF4-FFF2-40B4-BE49-F238E27FC236}">
                <a16:creationId xmlns:a16="http://schemas.microsoft.com/office/drawing/2014/main" id="{A0A4734D-C914-4719-BF65-DD982FD6B8C7}"/>
              </a:ext>
            </a:extLst>
          </p:cNvPr>
          <p:cNvPicPr>
            <a:picLocks noChangeAspect="1"/>
          </p:cNvPicPr>
          <p:nvPr/>
        </p:nvPicPr>
        <p:blipFill>
          <a:blip r:embed="rId11"/>
          <a:stretch>
            <a:fillRect/>
          </a:stretch>
        </p:blipFill>
        <p:spPr>
          <a:xfrm>
            <a:off x="971200" y="2587938"/>
            <a:ext cx="1923229" cy="596201"/>
          </a:xfrm>
          <a:prstGeom prst="rect">
            <a:avLst/>
          </a:prstGeom>
        </p:spPr>
      </p:pic>
      <p:pic>
        <p:nvPicPr>
          <p:cNvPr id="15" name="Picture 14" descr="A picture containing arrow&#10;&#10;Description automatically generated">
            <a:extLst>
              <a:ext uri="{FF2B5EF4-FFF2-40B4-BE49-F238E27FC236}">
                <a16:creationId xmlns:a16="http://schemas.microsoft.com/office/drawing/2014/main" id="{50F09B5E-7904-46A5-80D2-63147A00BD77}"/>
              </a:ext>
            </a:extLst>
          </p:cNvPr>
          <p:cNvPicPr>
            <a:picLocks noChangeAspect="1"/>
          </p:cNvPicPr>
          <p:nvPr/>
        </p:nvPicPr>
        <p:blipFill rotWithShape="1">
          <a:blip r:embed="rId12"/>
          <a:srcRect t="20529" b="17025"/>
          <a:stretch/>
        </p:blipFill>
        <p:spPr>
          <a:xfrm>
            <a:off x="10480758" y="5240513"/>
            <a:ext cx="1301558" cy="844035"/>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A1F4E62E-008C-4867-9581-4F3C8C233E47}"/>
              </a:ext>
            </a:extLst>
          </p:cNvPr>
          <p:cNvPicPr>
            <a:picLocks noChangeAspect="1"/>
          </p:cNvPicPr>
          <p:nvPr/>
        </p:nvPicPr>
        <p:blipFill rotWithShape="1">
          <a:blip r:embed="rId13"/>
          <a:srcRect t="23818" b="24193"/>
          <a:stretch/>
        </p:blipFill>
        <p:spPr>
          <a:xfrm>
            <a:off x="6008561" y="302001"/>
            <a:ext cx="2163635" cy="748531"/>
          </a:xfrm>
          <a:prstGeom prst="rect">
            <a:avLst/>
          </a:prstGeom>
          <a:ln>
            <a:noFill/>
          </a:ln>
          <a:effectLst>
            <a:softEdge rad="112500"/>
          </a:effectLst>
        </p:spPr>
      </p:pic>
      <p:pic>
        <p:nvPicPr>
          <p:cNvPr id="17" name="Picture 16">
            <a:extLst>
              <a:ext uri="{FF2B5EF4-FFF2-40B4-BE49-F238E27FC236}">
                <a16:creationId xmlns:a16="http://schemas.microsoft.com/office/drawing/2014/main" id="{E130CBFD-E101-4E4F-A274-0DF669D373D6}"/>
              </a:ext>
            </a:extLst>
          </p:cNvPr>
          <p:cNvPicPr>
            <a:picLocks noChangeAspect="1"/>
          </p:cNvPicPr>
          <p:nvPr/>
        </p:nvPicPr>
        <p:blipFill>
          <a:blip r:embed="rId14"/>
          <a:stretch>
            <a:fillRect/>
          </a:stretch>
        </p:blipFill>
        <p:spPr>
          <a:xfrm>
            <a:off x="9933368" y="3355169"/>
            <a:ext cx="2077494" cy="1384996"/>
          </a:xfrm>
          <a:prstGeom prst="rect">
            <a:avLst/>
          </a:prstGeom>
        </p:spPr>
      </p:pic>
      <p:pic>
        <p:nvPicPr>
          <p:cNvPr id="18" name="Picture 17" descr="Logo&#10;&#10;Description automatically generated">
            <a:extLst>
              <a:ext uri="{FF2B5EF4-FFF2-40B4-BE49-F238E27FC236}">
                <a16:creationId xmlns:a16="http://schemas.microsoft.com/office/drawing/2014/main" id="{BED66936-76AA-4B6B-BDA0-DAA55F3B4F0E}"/>
              </a:ext>
            </a:extLst>
          </p:cNvPr>
          <p:cNvPicPr>
            <a:picLocks noChangeAspect="1"/>
          </p:cNvPicPr>
          <p:nvPr/>
        </p:nvPicPr>
        <p:blipFill>
          <a:blip r:embed="rId15"/>
          <a:stretch>
            <a:fillRect/>
          </a:stretch>
        </p:blipFill>
        <p:spPr>
          <a:xfrm>
            <a:off x="10522420" y="1819079"/>
            <a:ext cx="1375688" cy="1036300"/>
          </a:xfrm>
          <a:prstGeom prst="rect">
            <a:avLst/>
          </a:prstGeom>
        </p:spPr>
      </p:pic>
      <p:pic>
        <p:nvPicPr>
          <p:cNvPr id="20" name="Picture 19">
            <a:extLst>
              <a:ext uri="{FF2B5EF4-FFF2-40B4-BE49-F238E27FC236}">
                <a16:creationId xmlns:a16="http://schemas.microsoft.com/office/drawing/2014/main" id="{898E41EE-6F18-468A-9EA7-C7BB419AADE8}"/>
              </a:ext>
            </a:extLst>
          </p:cNvPr>
          <p:cNvPicPr>
            <a:picLocks noChangeAspect="1"/>
          </p:cNvPicPr>
          <p:nvPr/>
        </p:nvPicPr>
        <p:blipFill>
          <a:blip r:embed="rId16"/>
          <a:stretch>
            <a:fillRect/>
          </a:stretch>
        </p:blipFill>
        <p:spPr>
          <a:xfrm>
            <a:off x="775527" y="4867794"/>
            <a:ext cx="2314574" cy="1433512"/>
          </a:xfrm>
          <a:prstGeom prst="rect">
            <a:avLst/>
          </a:prstGeom>
        </p:spPr>
      </p:pic>
    </p:spTree>
    <p:extLst>
      <p:ext uri="{BB962C8B-B14F-4D97-AF65-F5344CB8AC3E}">
        <p14:creationId xmlns:p14="http://schemas.microsoft.com/office/powerpoint/2010/main" val="1076149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8407"/>
            <a:ext cx="7370616" cy="439981"/>
          </a:xfrm>
        </p:spPr>
        <p:txBody>
          <a:bodyPr/>
          <a:lstStyle/>
          <a:p>
            <a:pPr algn="ctr"/>
            <a:r>
              <a:rPr lang="en-GB" sz="3600" dirty="0"/>
              <a:t>Who are United Utilities?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2394" y="5380322"/>
            <a:ext cx="2952961" cy="492443"/>
          </a:xfrm>
          <a:prstGeom prst="rect">
            <a:avLst/>
          </a:prstGeom>
          <a:noFill/>
        </p:spPr>
        <p:txBody>
          <a:bodyPr wrap="square" rtlCol="0">
            <a:spAutoFit/>
          </a:bodyPr>
          <a:lstStyle/>
          <a:p>
            <a:pPr algn="ctr"/>
            <a:r>
              <a:rPr lang="en-GB" sz="1300" dirty="0">
                <a:solidFill>
                  <a:srgbClr val="000000"/>
                </a:solidFill>
              </a:rPr>
              <a:t>Hear what our CEO Steve Mogford has to say about a career at United Utilities. </a:t>
            </a:r>
          </a:p>
        </p:txBody>
      </p:sp>
      <p:sp>
        <p:nvSpPr>
          <p:cNvPr id="21" name="TextBox 20"/>
          <p:cNvSpPr txBox="1"/>
          <p:nvPr/>
        </p:nvSpPr>
        <p:spPr>
          <a:xfrm>
            <a:off x="3585569" y="5366055"/>
            <a:ext cx="3498931" cy="492443"/>
          </a:xfrm>
          <a:prstGeom prst="rect">
            <a:avLst/>
          </a:prstGeom>
          <a:noFill/>
        </p:spPr>
        <p:txBody>
          <a:bodyPr wrap="square" rtlCol="0">
            <a:spAutoFit/>
          </a:bodyPr>
          <a:lstStyle/>
          <a:p>
            <a:pPr algn="ctr"/>
            <a:r>
              <a:rPr lang="en-GB" sz="1300" dirty="0">
                <a:solidFill>
                  <a:srgbClr val="000000"/>
                </a:solidFill>
              </a:rPr>
              <a:t>We’re more than just a water company. Check out all the amazing facilities we have available!</a:t>
            </a:r>
          </a:p>
        </p:txBody>
      </p:sp>
      <p:pic>
        <p:nvPicPr>
          <p:cNvPr id="3" name="Picture 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174" y="3780263"/>
            <a:ext cx="3188152" cy="1543349"/>
          </a:xfrm>
          <a:prstGeom prst="roundRect">
            <a:avLst>
              <a:gd name="adj" fmla="val 8594"/>
            </a:avLst>
          </a:prstGeom>
          <a:solidFill>
            <a:srgbClr val="FFFFFF">
              <a:shade val="85000"/>
            </a:srgbClr>
          </a:solidFill>
          <a:ln>
            <a:noFill/>
          </a:ln>
          <a:effectLst/>
        </p:spPr>
      </p:pic>
      <p:pic>
        <p:nvPicPr>
          <p:cNvPr id="22" name="Picture 21"/>
          <p:cNvPicPr>
            <a:picLocks noChangeAspect="1"/>
          </p:cNvPicPr>
          <p:nvPr/>
        </p:nvPicPr>
        <p:blipFill rotWithShape="1">
          <a:blip r:embed="rId9"/>
          <a:srcRect l="1146" r="722" b="1021"/>
          <a:stretch/>
        </p:blipFill>
        <p:spPr>
          <a:xfrm>
            <a:off x="7370617" y="0"/>
            <a:ext cx="4821383" cy="6124049"/>
          </a:xfrm>
          <a:prstGeom prst="rect">
            <a:avLst/>
          </a:prstGeom>
        </p:spPr>
      </p:pic>
      <p:pic>
        <p:nvPicPr>
          <p:cNvPr id="10" name="Picture 9">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3682" y="3766309"/>
            <a:ext cx="3185830" cy="1550858"/>
          </a:xfrm>
          <a:prstGeom prst="roundRect">
            <a:avLst>
              <a:gd name="adj" fmla="val 8594"/>
            </a:avLst>
          </a:prstGeom>
          <a:solidFill>
            <a:srgbClr val="FFFFFF">
              <a:shade val="85000"/>
            </a:srgbClr>
          </a:solidFill>
          <a:ln>
            <a:noFill/>
          </a:ln>
          <a:effectLst/>
        </p:spPr>
      </p:pic>
      <p:sp>
        <p:nvSpPr>
          <p:cNvPr id="13" name="Rectangle 12"/>
          <p:cNvSpPr/>
          <p:nvPr/>
        </p:nvSpPr>
        <p:spPr>
          <a:xfrm>
            <a:off x="126129" y="782951"/>
            <a:ext cx="7073551" cy="1246495"/>
          </a:xfrm>
          <a:prstGeom prst="rect">
            <a:avLst/>
          </a:prstGeom>
        </p:spPr>
        <p:txBody>
          <a:bodyPr wrap="square">
            <a:spAutoFit/>
          </a:bodyPr>
          <a:lstStyle/>
          <a:p>
            <a:r>
              <a:rPr lang="en-GB" sz="1500" dirty="0">
                <a:solidFill>
                  <a:srgbClr val="000000"/>
                </a:solidFill>
              </a:rPr>
              <a:t>We are responsible for the water and wastewater services across the North West of England. We provide an essential service to our customers across the region, whilst being at the forefront of tackling some of the biggest climate and environmental challenges in a generation. All our people are essential in achieving our net zero targets and creating a more resilient North West.   </a:t>
            </a:r>
          </a:p>
        </p:txBody>
      </p:sp>
      <p:grpSp>
        <p:nvGrpSpPr>
          <p:cNvPr id="5" name="Group 4"/>
          <p:cNvGrpSpPr/>
          <p:nvPr/>
        </p:nvGrpSpPr>
        <p:grpSpPr>
          <a:xfrm>
            <a:off x="5614154" y="2676293"/>
            <a:ext cx="965065" cy="771378"/>
            <a:chOff x="6140993" y="2775705"/>
            <a:chExt cx="988397" cy="900631"/>
          </a:xfrm>
        </p:grpSpPr>
        <p:pic>
          <p:nvPicPr>
            <p:cNvPr id="54" name="Picture 53" descr="Glassdoor - Wikipedia">
              <a:hlinkClick r:id="rId12" action="ppaction://hlinkpres?slideindex=1&amp;slidetitle="/>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40993" y="2775705"/>
              <a:ext cx="955040" cy="757555"/>
            </a:xfrm>
            <a:prstGeom prst="rect">
              <a:avLst/>
            </a:prstGeom>
            <a:noFill/>
            <a:ln>
              <a:noFill/>
            </a:ln>
          </p:spPr>
        </p:pic>
        <p:grpSp>
          <p:nvGrpSpPr>
            <p:cNvPr id="16" name="Group 15"/>
            <p:cNvGrpSpPr/>
            <p:nvPr/>
          </p:nvGrpSpPr>
          <p:grpSpPr>
            <a:xfrm>
              <a:off x="6148276" y="3523100"/>
              <a:ext cx="981114" cy="153236"/>
              <a:chOff x="3855094" y="3160377"/>
              <a:chExt cx="981114" cy="153236"/>
            </a:xfrm>
          </p:grpSpPr>
          <p:sp>
            <p:nvSpPr>
              <p:cNvPr id="53" name="5-Point Star 52"/>
              <p:cNvSpPr/>
              <p:nvPr/>
            </p:nvSpPr>
            <p:spPr>
              <a:xfrm>
                <a:off x="3855094" y="3160377"/>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sp>
            <p:nvSpPr>
              <p:cNvPr id="55" name="5-Point Star 54"/>
              <p:cNvSpPr/>
              <p:nvPr/>
            </p:nvSpPr>
            <p:spPr>
              <a:xfrm>
                <a:off x="4048815" y="3160856"/>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sp>
            <p:nvSpPr>
              <p:cNvPr id="56" name="5-Point Star 55"/>
              <p:cNvSpPr/>
              <p:nvPr/>
            </p:nvSpPr>
            <p:spPr>
              <a:xfrm>
                <a:off x="4239922" y="3160377"/>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sp>
            <p:nvSpPr>
              <p:cNvPr id="57" name="5-Point Star 56"/>
              <p:cNvSpPr/>
              <p:nvPr/>
            </p:nvSpPr>
            <p:spPr>
              <a:xfrm>
                <a:off x="4444374" y="3160895"/>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sp>
            <p:nvSpPr>
              <p:cNvPr id="58" name="5-Point Star 57"/>
              <p:cNvSpPr/>
              <p:nvPr/>
            </p:nvSpPr>
            <p:spPr>
              <a:xfrm>
                <a:off x="4638616" y="3164042"/>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grpSp>
      </p:grpSp>
      <p:pic>
        <p:nvPicPr>
          <p:cNvPr id="4098" name="Picture 2" descr="image2021-12-2_15-27-3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74166" y="1802038"/>
            <a:ext cx="1719430" cy="7961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6874" y="2285304"/>
            <a:ext cx="5109114" cy="1477328"/>
          </a:xfrm>
          <a:prstGeom prst="rect">
            <a:avLst/>
          </a:prstGeom>
          <a:noFill/>
        </p:spPr>
        <p:txBody>
          <a:bodyPr wrap="square" rtlCol="0">
            <a:spAutoFit/>
          </a:bodyPr>
          <a:lstStyle/>
          <a:p>
            <a:r>
              <a:rPr lang="en-GB" sz="1500" dirty="0">
                <a:solidFill>
                  <a:srgbClr val="000000"/>
                </a:solidFill>
              </a:rPr>
              <a:t>As an apprentice, you will not only be a part of the 7th ranked most Inclusive UK Company as awarded by Inclusive Companies, but you could also be working towards an Ofsted awarded apprenticeship programme. Our employees rated us 4.5/5 on glass door, we really are a fantastic place to work. </a:t>
            </a:r>
          </a:p>
          <a:p>
            <a:endParaRPr lang="en-GB" sz="1500" dirty="0">
              <a:solidFill>
                <a:srgbClr val="000000"/>
              </a:solidFill>
            </a:endParaRPr>
          </a:p>
        </p:txBody>
      </p:sp>
    </p:spTree>
    <p:custDataLst>
      <p:tags r:id="rId1"/>
    </p:custDataLst>
    <p:extLst>
      <p:ext uri="{BB962C8B-B14F-4D97-AF65-F5344CB8AC3E}">
        <p14:creationId xmlns:p14="http://schemas.microsoft.com/office/powerpoint/2010/main" val="37301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1" name="Picture 10">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12" name="Picture 11">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4" name="Straight Connector 13"/>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661641" y="200216"/>
            <a:ext cx="10400571" cy="439981"/>
          </a:xfrm>
        </p:spPr>
        <p:txBody>
          <a:bodyPr/>
          <a:lstStyle/>
          <a:p>
            <a:pPr algn="ctr"/>
            <a:r>
              <a:rPr lang="en-GB" sz="3600" dirty="0"/>
              <a:t>Our Goals and Pledges</a:t>
            </a:r>
          </a:p>
        </p:txBody>
      </p:sp>
      <p:sp>
        <p:nvSpPr>
          <p:cNvPr id="3" name="Rectangle 2"/>
          <p:cNvSpPr/>
          <p:nvPr/>
        </p:nvSpPr>
        <p:spPr>
          <a:xfrm>
            <a:off x="661642" y="867402"/>
            <a:ext cx="10884081" cy="1200329"/>
          </a:xfrm>
          <a:prstGeom prst="rect">
            <a:avLst/>
          </a:prstGeom>
        </p:spPr>
        <p:txBody>
          <a:bodyPr wrap="square">
            <a:spAutoFit/>
          </a:bodyPr>
          <a:lstStyle/>
          <a:p>
            <a:r>
              <a:rPr lang="en-GB" dirty="0">
                <a:solidFill>
                  <a:srgbClr val="000000"/>
                </a:solidFill>
              </a:rPr>
              <a:t>Our purpose is </a:t>
            </a:r>
            <a:r>
              <a:rPr lang="en-GB" b="1" i="1" dirty="0">
                <a:solidFill>
                  <a:srgbClr val="000000"/>
                </a:solidFill>
              </a:rPr>
              <a:t>‘to provide great water and more for the North West’, </a:t>
            </a:r>
            <a:r>
              <a:rPr lang="en-GB" dirty="0">
                <a:solidFill>
                  <a:srgbClr val="000000"/>
                </a:solidFill>
              </a:rPr>
              <a:t>and this purpose is what keeps our people focused on what matters most to those we serve. United Utilities is more than a business, it’s a vital part of the community – and we deliver so much more than water, including all of our fantastic work to make sure that the North West is greener, healthier and stronger.</a:t>
            </a:r>
          </a:p>
        </p:txBody>
      </p:sp>
      <p:grpSp>
        <p:nvGrpSpPr>
          <p:cNvPr id="4" name="Group 3"/>
          <p:cNvGrpSpPr/>
          <p:nvPr/>
        </p:nvGrpSpPr>
        <p:grpSpPr>
          <a:xfrm>
            <a:off x="8555372" y="1922764"/>
            <a:ext cx="3280402" cy="3761263"/>
            <a:chOff x="8838894" y="2195399"/>
            <a:chExt cx="3280402" cy="3761263"/>
          </a:xfrm>
        </p:grpSpPr>
        <p:sp>
          <p:nvSpPr>
            <p:cNvPr id="5" name="Rounded Rectangle 4"/>
            <p:cNvSpPr/>
            <p:nvPr/>
          </p:nvSpPr>
          <p:spPr>
            <a:xfrm>
              <a:off x="8838894" y="2195399"/>
              <a:ext cx="3183467" cy="376126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 name="TextBox 5"/>
            <p:cNvSpPr txBox="1"/>
            <p:nvPr/>
          </p:nvSpPr>
          <p:spPr>
            <a:xfrm>
              <a:off x="9543783" y="2253763"/>
              <a:ext cx="1913464" cy="369332"/>
            </a:xfrm>
            <a:prstGeom prst="rect">
              <a:avLst/>
            </a:prstGeom>
            <a:noFill/>
          </p:spPr>
          <p:txBody>
            <a:bodyPr wrap="square" rtlCol="0">
              <a:spAutoFit/>
            </a:bodyPr>
            <a:lstStyle/>
            <a:p>
              <a:r>
                <a:rPr lang="en-GB" b="1" dirty="0">
                  <a:solidFill>
                    <a:srgbClr val="FFFFFF"/>
                  </a:solidFill>
                </a:rPr>
                <a:t>Our core values </a:t>
              </a:r>
            </a:p>
          </p:txBody>
        </p:sp>
        <p:sp>
          <p:nvSpPr>
            <p:cNvPr id="17" name="TextBox 16"/>
            <p:cNvSpPr txBox="1"/>
            <p:nvPr/>
          </p:nvSpPr>
          <p:spPr>
            <a:xfrm>
              <a:off x="8951627" y="2830875"/>
              <a:ext cx="3167669" cy="954107"/>
            </a:xfrm>
            <a:prstGeom prst="rect">
              <a:avLst/>
            </a:prstGeom>
            <a:noFill/>
          </p:spPr>
          <p:txBody>
            <a:bodyPr wrap="square" rtlCol="0">
              <a:spAutoFit/>
            </a:bodyPr>
            <a:lstStyle/>
            <a:p>
              <a:r>
                <a:rPr lang="en-GB" sz="1400" b="1" dirty="0">
                  <a:solidFill>
                    <a:srgbClr val="92D050"/>
                  </a:solidFill>
                </a:rPr>
                <a:t>Customer Focus </a:t>
              </a:r>
              <a:r>
                <a:rPr lang="en-GB" sz="1400" dirty="0">
                  <a:solidFill>
                    <a:srgbClr val="FFFFFF"/>
                  </a:solidFill>
                </a:rPr>
                <a:t>– </a:t>
              </a:r>
              <a:r>
                <a:rPr lang="en-GB" sz="1400" i="1" dirty="0">
                  <a:solidFill>
                    <a:srgbClr val="FFFFFF"/>
                  </a:solidFill>
                </a:rPr>
                <a:t>Customers are at the heart of everything w do, and we aim to provide a great and resilient service at the most efficient cost. </a:t>
              </a:r>
            </a:p>
          </p:txBody>
        </p:sp>
        <p:sp>
          <p:nvSpPr>
            <p:cNvPr id="19" name="TextBox 18"/>
            <p:cNvSpPr txBox="1"/>
            <p:nvPr/>
          </p:nvSpPr>
          <p:spPr>
            <a:xfrm>
              <a:off x="8976288" y="3915235"/>
              <a:ext cx="2964469" cy="738664"/>
            </a:xfrm>
            <a:prstGeom prst="rect">
              <a:avLst/>
            </a:prstGeom>
            <a:noFill/>
          </p:spPr>
          <p:txBody>
            <a:bodyPr wrap="square" rtlCol="0">
              <a:spAutoFit/>
            </a:bodyPr>
            <a:lstStyle/>
            <a:p>
              <a:r>
                <a:rPr lang="en-GB" sz="1400" b="1" dirty="0">
                  <a:solidFill>
                    <a:srgbClr val="92D050"/>
                  </a:solidFill>
                </a:rPr>
                <a:t>Innovation</a:t>
              </a:r>
              <a:r>
                <a:rPr lang="en-GB" sz="1400" dirty="0">
                  <a:solidFill>
                    <a:srgbClr val="FFFFFF"/>
                  </a:solidFill>
                </a:rPr>
                <a:t> – </a:t>
              </a:r>
              <a:r>
                <a:rPr lang="en-GB" sz="1400" i="1" dirty="0">
                  <a:solidFill>
                    <a:srgbClr val="FFFFFF"/>
                  </a:solidFill>
                </a:rPr>
                <a:t>We continually look for new ways to make our services better, safer, faster and cheaper.</a:t>
              </a:r>
            </a:p>
          </p:txBody>
        </p:sp>
        <p:sp>
          <p:nvSpPr>
            <p:cNvPr id="20" name="TextBox 19"/>
            <p:cNvSpPr txBox="1"/>
            <p:nvPr/>
          </p:nvSpPr>
          <p:spPr>
            <a:xfrm>
              <a:off x="9002933" y="4811387"/>
              <a:ext cx="3012510" cy="954107"/>
            </a:xfrm>
            <a:prstGeom prst="rect">
              <a:avLst/>
            </a:prstGeom>
            <a:noFill/>
          </p:spPr>
          <p:txBody>
            <a:bodyPr wrap="square" rtlCol="0">
              <a:spAutoFit/>
            </a:bodyPr>
            <a:lstStyle/>
            <a:p>
              <a:r>
                <a:rPr lang="en-GB" sz="1400" b="1" dirty="0">
                  <a:solidFill>
                    <a:srgbClr val="92D050"/>
                  </a:solidFill>
                </a:rPr>
                <a:t>Trustworthy</a:t>
              </a:r>
              <a:r>
                <a:rPr lang="en-GB" sz="1400" dirty="0">
                  <a:solidFill>
                    <a:srgbClr val="FFFFFF"/>
                  </a:solidFill>
                </a:rPr>
                <a:t> – </a:t>
              </a:r>
              <a:r>
                <a:rPr lang="en-GB" sz="1400" i="1" dirty="0">
                  <a:solidFill>
                    <a:srgbClr val="FFFFFF"/>
                  </a:solidFill>
                </a:rPr>
                <a:t>we make promises and knowingly keep them, behaving with integrity towards all of our stakeholders.</a:t>
              </a:r>
            </a:p>
          </p:txBody>
        </p:sp>
      </p:grpSp>
      <p:grpSp>
        <p:nvGrpSpPr>
          <p:cNvPr id="2" name="Group 1"/>
          <p:cNvGrpSpPr/>
          <p:nvPr/>
        </p:nvGrpSpPr>
        <p:grpSpPr>
          <a:xfrm>
            <a:off x="479361" y="2618090"/>
            <a:ext cx="7967925" cy="2760391"/>
            <a:chOff x="624420" y="3332058"/>
            <a:chExt cx="7967925" cy="2760391"/>
          </a:xfrm>
        </p:grpSpPr>
        <p:pic>
          <p:nvPicPr>
            <p:cNvPr id="9" name="Picture 8"/>
            <p:cNvPicPr>
              <a:picLocks noChangeAspect="1"/>
            </p:cNvPicPr>
            <p:nvPr/>
          </p:nvPicPr>
          <p:blipFill rotWithShape="1">
            <a:blip r:embed="rId7"/>
            <a:srcRect l="6944" t="45432" r="85834" b="40494"/>
            <a:stretch/>
          </p:blipFill>
          <p:spPr>
            <a:xfrm>
              <a:off x="643470" y="3358084"/>
              <a:ext cx="880534" cy="965201"/>
            </a:xfrm>
            <a:prstGeom prst="rect">
              <a:avLst/>
            </a:prstGeom>
          </p:spPr>
        </p:pic>
        <p:pic>
          <p:nvPicPr>
            <p:cNvPr id="23" name="Picture 22"/>
            <p:cNvPicPr>
              <a:picLocks noChangeAspect="1"/>
            </p:cNvPicPr>
            <p:nvPr/>
          </p:nvPicPr>
          <p:blipFill rotWithShape="1">
            <a:blip r:embed="rId8"/>
            <a:srcRect l="6805" t="63210" r="86389" b="24198"/>
            <a:stretch/>
          </p:blipFill>
          <p:spPr>
            <a:xfrm>
              <a:off x="624420" y="4314749"/>
              <a:ext cx="829734" cy="863601"/>
            </a:xfrm>
            <a:prstGeom prst="rect">
              <a:avLst/>
            </a:prstGeom>
          </p:spPr>
        </p:pic>
        <p:pic>
          <p:nvPicPr>
            <p:cNvPr id="25" name="Picture 24"/>
            <p:cNvPicPr>
              <a:picLocks noChangeAspect="1"/>
            </p:cNvPicPr>
            <p:nvPr/>
          </p:nvPicPr>
          <p:blipFill rotWithShape="1">
            <a:blip r:embed="rId9"/>
            <a:srcRect l="6945" t="48395" r="86111" b="40494"/>
            <a:stretch/>
          </p:blipFill>
          <p:spPr>
            <a:xfrm>
              <a:off x="650879" y="5311359"/>
              <a:ext cx="846666" cy="762001"/>
            </a:xfrm>
            <a:prstGeom prst="rect">
              <a:avLst/>
            </a:prstGeom>
          </p:spPr>
        </p:pic>
        <p:pic>
          <p:nvPicPr>
            <p:cNvPr id="26" name="Picture 25"/>
            <p:cNvPicPr>
              <a:picLocks noChangeAspect="1"/>
            </p:cNvPicPr>
            <p:nvPr/>
          </p:nvPicPr>
          <p:blipFill rotWithShape="1">
            <a:blip r:embed="rId10"/>
            <a:srcRect l="12222" t="29630" r="80833" b="55802"/>
            <a:stretch/>
          </p:blipFill>
          <p:spPr>
            <a:xfrm>
              <a:off x="4639739" y="3332058"/>
              <a:ext cx="846667" cy="999067"/>
            </a:xfrm>
            <a:prstGeom prst="rect">
              <a:avLst/>
            </a:prstGeom>
          </p:spPr>
        </p:pic>
        <p:pic>
          <p:nvPicPr>
            <p:cNvPr id="27" name="Picture 26"/>
            <p:cNvPicPr>
              <a:picLocks noChangeAspect="1"/>
            </p:cNvPicPr>
            <p:nvPr/>
          </p:nvPicPr>
          <p:blipFill rotWithShape="1">
            <a:blip r:embed="rId10"/>
            <a:srcRect l="12222" t="47654" r="80972" b="40494"/>
            <a:stretch/>
          </p:blipFill>
          <p:spPr>
            <a:xfrm>
              <a:off x="4634840" y="4339644"/>
              <a:ext cx="829734" cy="812801"/>
            </a:xfrm>
            <a:prstGeom prst="rect">
              <a:avLst/>
            </a:prstGeom>
          </p:spPr>
        </p:pic>
        <p:pic>
          <p:nvPicPr>
            <p:cNvPr id="28" name="Picture 27"/>
            <p:cNvPicPr>
              <a:picLocks noChangeAspect="1"/>
            </p:cNvPicPr>
            <p:nvPr/>
          </p:nvPicPr>
          <p:blipFill rotWithShape="1">
            <a:blip r:embed="rId10"/>
            <a:srcRect l="12084" t="64691" r="80972" b="23210"/>
            <a:stretch/>
          </p:blipFill>
          <p:spPr>
            <a:xfrm>
              <a:off x="4642466" y="5262714"/>
              <a:ext cx="846667" cy="829735"/>
            </a:xfrm>
            <a:prstGeom prst="rect">
              <a:avLst/>
            </a:prstGeom>
          </p:spPr>
        </p:pic>
        <p:sp>
          <p:nvSpPr>
            <p:cNvPr id="29" name="TextBox 28"/>
            <p:cNvSpPr txBox="1"/>
            <p:nvPr/>
          </p:nvSpPr>
          <p:spPr>
            <a:xfrm>
              <a:off x="1524004" y="3505626"/>
              <a:ext cx="2990584" cy="646331"/>
            </a:xfrm>
            <a:prstGeom prst="rect">
              <a:avLst/>
            </a:prstGeom>
            <a:noFill/>
          </p:spPr>
          <p:txBody>
            <a:bodyPr wrap="square" rtlCol="0">
              <a:spAutoFit/>
            </a:bodyPr>
            <a:lstStyle/>
            <a:p>
              <a:r>
                <a:rPr lang="en-GB" i="1" dirty="0">
                  <a:solidFill>
                    <a:srgbClr val="000000"/>
                  </a:solidFill>
                </a:rPr>
                <a:t>Supporting our communities to be stronger</a:t>
              </a:r>
            </a:p>
          </p:txBody>
        </p:sp>
        <p:sp>
          <p:nvSpPr>
            <p:cNvPr id="30" name="TextBox 29"/>
            <p:cNvSpPr txBox="1"/>
            <p:nvPr/>
          </p:nvSpPr>
          <p:spPr>
            <a:xfrm>
              <a:off x="1549404" y="4420744"/>
              <a:ext cx="3123253" cy="646331"/>
            </a:xfrm>
            <a:prstGeom prst="rect">
              <a:avLst/>
            </a:prstGeom>
            <a:noFill/>
          </p:spPr>
          <p:txBody>
            <a:bodyPr wrap="square" rtlCol="0">
              <a:spAutoFit/>
            </a:bodyPr>
            <a:lstStyle/>
            <a:p>
              <a:r>
                <a:rPr lang="en-GB" i="1" dirty="0">
                  <a:solidFill>
                    <a:srgbClr val="000000"/>
                  </a:solidFill>
                </a:rPr>
                <a:t>Caring for customers through trusted relationships </a:t>
              </a:r>
            </a:p>
          </p:txBody>
        </p:sp>
        <p:sp>
          <p:nvSpPr>
            <p:cNvPr id="32" name="TextBox 31"/>
            <p:cNvSpPr txBox="1"/>
            <p:nvPr/>
          </p:nvSpPr>
          <p:spPr>
            <a:xfrm>
              <a:off x="1561746" y="5304876"/>
              <a:ext cx="3277315" cy="646331"/>
            </a:xfrm>
            <a:prstGeom prst="rect">
              <a:avLst/>
            </a:prstGeom>
            <a:noFill/>
          </p:spPr>
          <p:txBody>
            <a:bodyPr wrap="square" rtlCol="0">
              <a:spAutoFit/>
            </a:bodyPr>
            <a:lstStyle/>
            <a:p>
              <a:r>
                <a:rPr lang="en-GB" i="1" dirty="0">
                  <a:solidFill>
                    <a:srgbClr val="000000"/>
                  </a:solidFill>
                </a:rPr>
                <a:t>Creating a great place to work for all our employees </a:t>
              </a:r>
            </a:p>
          </p:txBody>
        </p:sp>
        <p:sp>
          <p:nvSpPr>
            <p:cNvPr id="33" name="TextBox 32"/>
            <p:cNvSpPr txBox="1"/>
            <p:nvPr/>
          </p:nvSpPr>
          <p:spPr>
            <a:xfrm>
              <a:off x="5527791" y="3494420"/>
              <a:ext cx="3007517" cy="646331"/>
            </a:xfrm>
            <a:prstGeom prst="rect">
              <a:avLst/>
            </a:prstGeom>
            <a:noFill/>
          </p:spPr>
          <p:txBody>
            <a:bodyPr wrap="square" rtlCol="0">
              <a:spAutoFit/>
            </a:bodyPr>
            <a:lstStyle/>
            <a:p>
              <a:r>
                <a:rPr lang="en-GB" i="1" dirty="0">
                  <a:solidFill>
                    <a:srgbClr val="000000"/>
                  </a:solidFill>
                </a:rPr>
                <a:t>Protecting and enhancing the environment </a:t>
              </a:r>
            </a:p>
          </p:txBody>
        </p:sp>
        <p:sp>
          <p:nvSpPr>
            <p:cNvPr id="34" name="TextBox 33"/>
            <p:cNvSpPr txBox="1"/>
            <p:nvPr/>
          </p:nvSpPr>
          <p:spPr>
            <a:xfrm>
              <a:off x="5559464" y="4404954"/>
              <a:ext cx="3032881" cy="646331"/>
            </a:xfrm>
            <a:prstGeom prst="rect">
              <a:avLst/>
            </a:prstGeom>
            <a:noFill/>
          </p:spPr>
          <p:txBody>
            <a:bodyPr wrap="square" rtlCol="0">
              <a:spAutoFit/>
            </a:bodyPr>
            <a:lstStyle/>
            <a:p>
              <a:r>
                <a:rPr lang="en-GB" i="1" dirty="0">
                  <a:solidFill>
                    <a:srgbClr val="000000"/>
                  </a:solidFill>
                </a:rPr>
                <a:t>Delivering a sustainable return to investors </a:t>
              </a:r>
            </a:p>
          </p:txBody>
        </p:sp>
        <p:sp>
          <p:nvSpPr>
            <p:cNvPr id="35" name="TextBox 34"/>
            <p:cNvSpPr txBox="1"/>
            <p:nvPr/>
          </p:nvSpPr>
          <p:spPr>
            <a:xfrm>
              <a:off x="5598633" y="5283167"/>
              <a:ext cx="2815545" cy="646331"/>
            </a:xfrm>
            <a:prstGeom prst="rect">
              <a:avLst/>
            </a:prstGeom>
            <a:noFill/>
          </p:spPr>
          <p:txBody>
            <a:bodyPr wrap="square" rtlCol="0">
              <a:spAutoFit/>
            </a:bodyPr>
            <a:lstStyle/>
            <a:p>
              <a:r>
                <a:rPr lang="en-GB" i="1" dirty="0">
                  <a:solidFill>
                    <a:srgbClr val="000000"/>
                  </a:solidFill>
                </a:rPr>
                <a:t>Innovating in partnership with suppliers </a:t>
              </a:r>
            </a:p>
          </p:txBody>
        </p:sp>
      </p:grpSp>
      <p:sp>
        <p:nvSpPr>
          <p:cNvPr id="36" name="Title 1"/>
          <p:cNvSpPr txBox="1">
            <a:spLocks/>
          </p:cNvSpPr>
          <p:nvPr/>
        </p:nvSpPr>
        <p:spPr>
          <a:xfrm>
            <a:off x="653173" y="2252880"/>
            <a:ext cx="7580487" cy="439981"/>
          </a:xfrm>
          <a:prstGeom prst="rect">
            <a:avLst/>
          </a:prstGeom>
        </p:spPr>
        <p:txBody>
          <a:bodyPr>
            <a:noAutofit/>
          </a:bodyPr>
          <a:lstStyle>
            <a:lvl1pPr algn="l" defTabSz="685800" rtl="0" eaLnBrk="1" latinLnBrk="0" hangingPunct="1">
              <a:lnSpc>
                <a:spcPct val="90000"/>
              </a:lnSpc>
              <a:spcBef>
                <a:spcPct val="0"/>
              </a:spcBef>
              <a:buNone/>
              <a:defRPr sz="2800" b="1" kern="1200">
                <a:solidFill>
                  <a:srgbClr val="008542"/>
                </a:solidFill>
                <a:latin typeface="Calibri" panose="020F0502020204030204" pitchFamily="34" charset="0"/>
                <a:ea typeface="+mj-ea"/>
                <a:cs typeface="+mj-cs"/>
              </a:defRPr>
            </a:lvl1pPr>
          </a:lstStyle>
          <a:p>
            <a:r>
              <a:rPr lang="en-GB" sz="1800" i="1" dirty="0"/>
              <a:t>We are more than just water … </a:t>
            </a:r>
          </a:p>
        </p:txBody>
      </p:sp>
    </p:spTree>
    <p:custDataLst>
      <p:tags r:id="rId1"/>
    </p:custDataLst>
    <p:extLst>
      <p:ext uri="{BB962C8B-B14F-4D97-AF65-F5344CB8AC3E}">
        <p14:creationId xmlns:p14="http://schemas.microsoft.com/office/powerpoint/2010/main" val="1865248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132" y="249287"/>
            <a:ext cx="8540506" cy="439981"/>
          </a:xfrm>
        </p:spPr>
        <p:txBody>
          <a:bodyPr/>
          <a:lstStyle/>
          <a:p>
            <a:pPr algn="ctr"/>
            <a:r>
              <a:rPr lang="en-GB" sz="3600" dirty="0"/>
              <a:t>Benefits of being a UU Apprentice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9212" y="903790"/>
            <a:ext cx="7970045" cy="1200329"/>
          </a:xfrm>
          <a:prstGeom prst="rect">
            <a:avLst/>
          </a:prstGeom>
          <a:noFill/>
        </p:spPr>
        <p:txBody>
          <a:bodyPr wrap="square" rtlCol="0">
            <a:spAutoFit/>
          </a:bodyPr>
          <a:lstStyle/>
          <a:p>
            <a:r>
              <a:rPr lang="en-GB" dirty="0">
                <a:solidFill>
                  <a:srgbClr val="000000"/>
                </a:solidFill>
              </a:rPr>
              <a:t>As an apprentice at United Utilities, you will have the opportunity to fulfil your potential, starting work in FTSE100 company. After successfully applying for the role of your choice, you will be immersed into professional training relating to your role, learning new skills and exploring exciting areas of the business. </a:t>
            </a:r>
            <a:endParaRPr lang="en-GB" b="1" i="1" dirty="0">
              <a:solidFill>
                <a:srgbClr val="000000"/>
              </a:solidFill>
            </a:endParaRPr>
          </a:p>
        </p:txBody>
      </p:sp>
      <p:sp>
        <p:nvSpPr>
          <p:cNvPr id="19" name="TextBox 18"/>
          <p:cNvSpPr txBox="1"/>
          <p:nvPr/>
        </p:nvSpPr>
        <p:spPr>
          <a:xfrm>
            <a:off x="8459970" y="5077042"/>
            <a:ext cx="3357957" cy="646331"/>
          </a:xfrm>
          <a:prstGeom prst="rect">
            <a:avLst/>
          </a:prstGeom>
          <a:noFill/>
        </p:spPr>
        <p:txBody>
          <a:bodyPr wrap="square" rtlCol="0">
            <a:spAutoFit/>
          </a:bodyPr>
          <a:lstStyle/>
          <a:p>
            <a:pPr algn="ctr"/>
            <a:r>
              <a:rPr lang="en-GB" sz="1200" b="1" dirty="0">
                <a:solidFill>
                  <a:srgbClr val="000000"/>
                </a:solidFill>
              </a:rPr>
              <a:t>Don’t just take it from us</a:t>
            </a:r>
            <a:r>
              <a:rPr lang="en-GB" sz="1200" dirty="0">
                <a:solidFill>
                  <a:srgbClr val="000000"/>
                </a:solidFill>
              </a:rPr>
              <a:t>. Check out the above video to see what our current apprentices think of opportunities on offer!</a:t>
            </a:r>
          </a:p>
        </p:txBody>
      </p:sp>
      <p:pic>
        <p:nvPicPr>
          <p:cNvPr id="3" name="Picture 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506" y="538065"/>
            <a:ext cx="3147259" cy="1587583"/>
          </a:xfrm>
          <a:prstGeom prst="roundRect">
            <a:avLst>
              <a:gd name="adj" fmla="val 8594"/>
            </a:avLst>
          </a:prstGeom>
          <a:solidFill>
            <a:srgbClr val="FFFFFF">
              <a:shade val="85000"/>
            </a:srgbClr>
          </a:solidFill>
          <a:ln>
            <a:noFill/>
          </a:ln>
          <a:effectLst/>
        </p:spPr>
      </p:pic>
      <p:sp>
        <p:nvSpPr>
          <p:cNvPr id="4" name="TextBox 3"/>
          <p:cNvSpPr txBox="1"/>
          <p:nvPr/>
        </p:nvSpPr>
        <p:spPr>
          <a:xfrm>
            <a:off x="8476188" y="2196567"/>
            <a:ext cx="3357957" cy="830997"/>
          </a:xfrm>
          <a:prstGeom prst="rect">
            <a:avLst/>
          </a:prstGeom>
          <a:noFill/>
        </p:spPr>
        <p:txBody>
          <a:bodyPr wrap="square" rtlCol="0">
            <a:spAutoFit/>
          </a:bodyPr>
          <a:lstStyle/>
          <a:p>
            <a:pPr algn="ctr"/>
            <a:r>
              <a:rPr lang="en-GB" sz="1200" b="1" dirty="0">
                <a:solidFill>
                  <a:srgbClr val="000000"/>
                </a:solidFill>
              </a:rPr>
              <a:t>What’s in it for you? </a:t>
            </a:r>
            <a:r>
              <a:rPr lang="en-GB" sz="1200" dirty="0">
                <a:solidFill>
                  <a:srgbClr val="000000"/>
                </a:solidFill>
              </a:rPr>
              <a:t>Aside from the amazing development opportunities on offer, check out the above video to learn all about the rewards we offer our apprentices. </a:t>
            </a:r>
          </a:p>
        </p:txBody>
      </p:sp>
      <p:sp>
        <p:nvSpPr>
          <p:cNvPr id="10" name="Rounded Rectangle 9"/>
          <p:cNvSpPr/>
          <p:nvPr/>
        </p:nvSpPr>
        <p:spPr>
          <a:xfrm>
            <a:off x="261928" y="2399395"/>
            <a:ext cx="1904997" cy="3105150"/>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2323725" y="2389006"/>
            <a:ext cx="1904997" cy="3105150"/>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6348478" y="2386813"/>
            <a:ext cx="1904997" cy="3105150"/>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4318719" y="2398070"/>
            <a:ext cx="1904997" cy="3105150"/>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323651" y="3894659"/>
            <a:ext cx="1774691" cy="1323439"/>
          </a:xfrm>
          <a:prstGeom prst="rect">
            <a:avLst/>
          </a:prstGeom>
          <a:noFill/>
        </p:spPr>
        <p:txBody>
          <a:bodyPr wrap="square" rtlCol="0">
            <a:spAutoFit/>
          </a:bodyPr>
          <a:lstStyle/>
          <a:p>
            <a:pPr algn="ctr"/>
            <a:r>
              <a:rPr lang="en-GB" sz="1600" dirty="0">
                <a:solidFill>
                  <a:schemeClr val="bg1"/>
                </a:solidFill>
              </a:rPr>
              <a:t>Salaries start from £12,500 with up to £5,000 annual performance based increases. </a:t>
            </a:r>
          </a:p>
        </p:txBody>
      </p:sp>
      <p:sp>
        <p:nvSpPr>
          <p:cNvPr id="28" name="TextBox 27"/>
          <p:cNvSpPr txBox="1"/>
          <p:nvPr/>
        </p:nvSpPr>
        <p:spPr>
          <a:xfrm>
            <a:off x="2410252" y="3925831"/>
            <a:ext cx="1685922" cy="1323439"/>
          </a:xfrm>
          <a:prstGeom prst="rect">
            <a:avLst/>
          </a:prstGeom>
          <a:noFill/>
        </p:spPr>
        <p:txBody>
          <a:bodyPr wrap="square" rtlCol="0">
            <a:spAutoFit/>
          </a:bodyPr>
          <a:lstStyle/>
          <a:p>
            <a:pPr algn="ctr"/>
            <a:r>
              <a:rPr lang="en-GB" sz="1600" dirty="0">
                <a:solidFill>
                  <a:schemeClr val="bg1"/>
                </a:solidFill>
              </a:rPr>
              <a:t>You will start with 26 days of Annual Leave, with the option to buy or sell more! </a:t>
            </a:r>
          </a:p>
        </p:txBody>
      </p:sp>
      <p:sp>
        <p:nvSpPr>
          <p:cNvPr id="13" name="Rectangle 12"/>
          <p:cNvSpPr/>
          <p:nvPr/>
        </p:nvSpPr>
        <p:spPr>
          <a:xfrm>
            <a:off x="4315249" y="3946612"/>
            <a:ext cx="1945121" cy="1323439"/>
          </a:xfrm>
          <a:prstGeom prst="rect">
            <a:avLst/>
          </a:prstGeom>
        </p:spPr>
        <p:txBody>
          <a:bodyPr wrap="square">
            <a:spAutoFit/>
          </a:bodyPr>
          <a:lstStyle/>
          <a:p>
            <a:pPr algn="ctr"/>
            <a:r>
              <a:rPr lang="en-GB" sz="1600" dirty="0">
                <a:solidFill>
                  <a:schemeClr val="bg1"/>
                </a:solidFill>
              </a:rPr>
              <a:t>Learning to drive? We will pay for up to 10 driving lessons to help you get on the road!</a:t>
            </a:r>
          </a:p>
        </p:txBody>
      </p:sp>
      <p:sp>
        <p:nvSpPr>
          <p:cNvPr id="30" name="Rectangle 29"/>
          <p:cNvSpPr/>
          <p:nvPr/>
        </p:nvSpPr>
        <p:spPr>
          <a:xfrm>
            <a:off x="6307633" y="3826964"/>
            <a:ext cx="1945121" cy="1569660"/>
          </a:xfrm>
          <a:prstGeom prst="rect">
            <a:avLst/>
          </a:prstGeom>
        </p:spPr>
        <p:txBody>
          <a:bodyPr wrap="square">
            <a:spAutoFit/>
          </a:bodyPr>
          <a:lstStyle/>
          <a:p>
            <a:pPr algn="ctr"/>
            <a:r>
              <a:rPr lang="en-GB" sz="1600" dirty="0">
                <a:solidFill>
                  <a:schemeClr val="bg1"/>
                </a:solidFill>
              </a:rPr>
              <a:t>Join our private healthcare scheme to help cover medical and dental costs. We even have an onsite gym! </a:t>
            </a:r>
          </a:p>
        </p:txBody>
      </p:sp>
      <p:grpSp>
        <p:nvGrpSpPr>
          <p:cNvPr id="31" name="Google Shape;6510;p57"/>
          <p:cNvGrpSpPr/>
          <p:nvPr/>
        </p:nvGrpSpPr>
        <p:grpSpPr>
          <a:xfrm>
            <a:off x="2847121" y="2765173"/>
            <a:ext cx="794864" cy="806680"/>
            <a:chOff x="2079300" y="4399325"/>
            <a:chExt cx="489850" cy="483100"/>
          </a:xfrm>
          <a:solidFill>
            <a:schemeClr val="bg1"/>
          </a:solidFill>
        </p:grpSpPr>
        <p:sp>
          <p:nvSpPr>
            <p:cNvPr id="32" name="Google Shape;6511;p57"/>
            <p:cNvSpPr/>
            <p:nvPr/>
          </p:nvSpPr>
          <p:spPr>
            <a:xfrm>
              <a:off x="2079300" y="4399325"/>
              <a:ext cx="489850" cy="483100"/>
            </a:xfrm>
            <a:custGeom>
              <a:avLst/>
              <a:gdLst/>
              <a:ahLst/>
              <a:cxnLst/>
              <a:rect l="l" t="t" r="r" b="b"/>
              <a:pathLst>
                <a:path w="19594" h="19324" extrusionOk="0">
                  <a:moveTo>
                    <a:pt x="17109" y="1134"/>
                  </a:moveTo>
                  <a:cubicBezTo>
                    <a:pt x="17415" y="1134"/>
                    <a:pt x="17714" y="1254"/>
                    <a:pt x="17939" y="1479"/>
                  </a:cubicBezTo>
                  <a:cubicBezTo>
                    <a:pt x="18268" y="1805"/>
                    <a:pt x="18371" y="2297"/>
                    <a:pt x="18205" y="2732"/>
                  </a:cubicBezTo>
                  <a:cubicBezTo>
                    <a:pt x="18003" y="3260"/>
                    <a:pt x="17770" y="3774"/>
                    <a:pt x="17507" y="4275"/>
                  </a:cubicBezTo>
                  <a:cubicBezTo>
                    <a:pt x="16288" y="4088"/>
                    <a:pt x="15330" y="3130"/>
                    <a:pt x="15143" y="1911"/>
                  </a:cubicBezTo>
                  <a:cubicBezTo>
                    <a:pt x="15644" y="1648"/>
                    <a:pt x="16158" y="1415"/>
                    <a:pt x="16686" y="1210"/>
                  </a:cubicBezTo>
                  <a:lnTo>
                    <a:pt x="16686" y="1213"/>
                  </a:lnTo>
                  <a:cubicBezTo>
                    <a:pt x="16824" y="1160"/>
                    <a:pt x="16967" y="1134"/>
                    <a:pt x="17109" y="1134"/>
                  </a:cubicBezTo>
                  <a:close/>
                  <a:moveTo>
                    <a:pt x="2905" y="2901"/>
                  </a:moveTo>
                  <a:lnTo>
                    <a:pt x="10016" y="4541"/>
                  </a:lnTo>
                  <a:cubicBezTo>
                    <a:pt x="9744" y="4855"/>
                    <a:pt x="9485" y="5178"/>
                    <a:pt x="9234" y="5513"/>
                  </a:cubicBezTo>
                  <a:lnTo>
                    <a:pt x="9234" y="5516"/>
                  </a:lnTo>
                  <a:lnTo>
                    <a:pt x="7812" y="7463"/>
                  </a:lnTo>
                  <a:lnTo>
                    <a:pt x="2027" y="3780"/>
                  </a:lnTo>
                  <a:lnTo>
                    <a:pt x="2905" y="2901"/>
                  </a:lnTo>
                  <a:close/>
                  <a:moveTo>
                    <a:pt x="2465" y="11352"/>
                  </a:moveTo>
                  <a:lnTo>
                    <a:pt x="4738" y="11676"/>
                  </a:lnTo>
                  <a:lnTo>
                    <a:pt x="3488" y="13388"/>
                  </a:lnTo>
                  <a:lnTo>
                    <a:pt x="1574" y="12240"/>
                  </a:lnTo>
                  <a:lnTo>
                    <a:pt x="2465" y="11352"/>
                  </a:lnTo>
                  <a:close/>
                  <a:moveTo>
                    <a:pt x="14111" y="2502"/>
                  </a:moveTo>
                  <a:cubicBezTo>
                    <a:pt x="14479" y="3870"/>
                    <a:pt x="15545" y="4939"/>
                    <a:pt x="16913" y="5308"/>
                  </a:cubicBezTo>
                  <a:cubicBezTo>
                    <a:pt x="16318" y="6250"/>
                    <a:pt x="15617" y="7122"/>
                    <a:pt x="14823" y="7907"/>
                  </a:cubicBezTo>
                  <a:cubicBezTo>
                    <a:pt x="14811" y="7916"/>
                    <a:pt x="14802" y="7928"/>
                    <a:pt x="14793" y="7937"/>
                  </a:cubicBezTo>
                  <a:cubicBezTo>
                    <a:pt x="14304" y="8418"/>
                    <a:pt x="13784" y="8861"/>
                    <a:pt x="13235" y="9269"/>
                  </a:cubicBezTo>
                  <a:lnTo>
                    <a:pt x="5140" y="15184"/>
                  </a:lnTo>
                  <a:cubicBezTo>
                    <a:pt x="5128" y="15196"/>
                    <a:pt x="5113" y="15208"/>
                    <a:pt x="5101" y="15217"/>
                  </a:cubicBezTo>
                  <a:cubicBezTo>
                    <a:pt x="5082" y="15235"/>
                    <a:pt x="5061" y="15248"/>
                    <a:pt x="5040" y="15260"/>
                  </a:cubicBezTo>
                  <a:cubicBezTo>
                    <a:pt x="5031" y="15263"/>
                    <a:pt x="5022" y="15269"/>
                    <a:pt x="5016" y="15272"/>
                  </a:cubicBezTo>
                  <a:cubicBezTo>
                    <a:pt x="4925" y="15314"/>
                    <a:pt x="4801" y="15339"/>
                    <a:pt x="4674" y="15339"/>
                  </a:cubicBezTo>
                  <a:cubicBezTo>
                    <a:pt x="4506" y="15339"/>
                    <a:pt x="4333" y="15295"/>
                    <a:pt x="4228" y="15190"/>
                  </a:cubicBezTo>
                  <a:cubicBezTo>
                    <a:pt x="3998" y="14961"/>
                    <a:pt x="4004" y="14544"/>
                    <a:pt x="4237" y="14278"/>
                  </a:cubicBezTo>
                  <a:cubicBezTo>
                    <a:pt x="4249" y="14266"/>
                    <a:pt x="4261" y="14251"/>
                    <a:pt x="4270" y="14239"/>
                  </a:cubicBezTo>
                  <a:lnTo>
                    <a:pt x="10149" y="6186"/>
                  </a:lnTo>
                  <a:cubicBezTo>
                    <a:pt x="11230" y="4722"/>
                    <a:pt x="12574" y="3475"/>
                    <a:pt x="14111" y="2502"/>
                  </a:cubicBezTo>
                  <a:close/>
                  <a:moveTo>
                    <a:pt x="14877" y="9402"/>
                  </a:moveTo>
                  <a:lnTo>
                    <a:pt x="16517" y="16513"/>
                  </a:lnTo>
                  <a:lnTo>
                    <a:pt x="15635" y="17391"/>
                  </a:lnTo>
                  <a:lnTo>
                    <a:pt x="11955" y="11606"/>
                  </a:lnTo>
                  <a:lnTo>
                    <a:pt x="13905" y="10181"/>
                  </a:lnTo>
                  <a:cubicBezTo>
                    <a:pt x="14240" y="9933"/>
                    <a:pt x="14563" y="9674"/>
                    <a:pt x="14877" y="9402"/>
                  </a:cubicBezTo>
                  <a:close/>
                  <a:moveTo>
                    <a:pt x="7743" y="14686"/>
                  </a:moveTo>
                  <a:lnTo>
                    <a:pt x="8069" y="16957"/>
                  </a:lnTo>
                  <a:lnTo>
                    <a:pt x="7181" y="17844"/>
                  </a:lnTo>
                  <a:lnTo>
                    <a:pt x="6034" y="15936"/>
                  </a:lnTo>
                  <a:lnTo>
                    <a:pt x="7743" y="14686"/>
                  </a:lnTo>
                  <a:close/>
                  <a:moveTo>
                    <a:pt x="17108" y="0"/>
                  </a:moveTo>
                  <a:cubicBezTo>
                    <a:pt x="16830" y="0"/>
                    <a:pt x="16550" y="50"/>
                    <a:pt x="16282" y="153"/>
                  </a:cubicBezTo>
                  <a:cubicBezTo>
                    <a:pt x="14280" y="923"/>
                    <a:pt x="12456" y="2092"/>
                    <a:pt x="10919" y="3586"/>
                  </a:cubicBezTo>
                  <a:lnTo>
                    <a:pt x="7758" y="2856"/>
                  </a:lnTo>
                  <a:lnTo>
                    <a:pt x="7978" y="2635"/>
                  </a:lnTo>
                  <a:cubicBezTo>
                    <a:pt x="8198" y="2415"/>
                    <a:pt x="8198" y="2056"/>
                    <a:pt x="7978" y="1835"/>
                  </a:cubicBezTo>
                  <a:cubicBezTo>
                    <a:pt x="7868" y="1724"/>
                    <a:pt x="7724" y="1669"/>
                    <a:pt x="7579" y="1669"/>
                  </a:cubicBezTo>
                  <a:cubicBezTo>
                    <a:pt x="7434" y="1669"/>
                    <a:pt x="7288" y="1725"/>
                    <a:pt x="7178" y="1835"/>
                  </a:cubicBezTo>
                  <a:lnTo>
                    <a:pt x="6456" y="2557"/>
                  </a:lnTo>
                  <a:lnTo>
                    <a:pt x="3850" y="1956"/>
                  </a:lnTo>
                  <a:lnTo>
                    <a:pt x="4074" y="1736"/>
                  </a:lnTo>
                  <a:cubicBezTo>
                    <a:pt x="4300" y="1515"/>
                    <a:pt x="4303" y="1150"/>
                    <a:pt x="4080" y="926"/>
                  </a:cubicBezTo>
                  <a:cubicBezTo>
                    <a:pt x="3969" y="816"/>
                    <a:pt x="3824" y="761"/>
                    <a:pt x="3679" y="761"/>
                  </a:cubicBezTo>
                  <a:cubicBezTo>
                    <a:pt x="3531" y="761"/>
                    <a:pt x="3384" y="818"/>
                    <a:pt x="3274" y="932"/>
                  </a:cubicBezTo>
                  <a:lnTo>
                    <a:pt x="1945" y="2261"/>
                  </a:lnTo>
                  <a:lnTo>
                    <a:pt x="725" y="3478"/>
                  </a:lnTo>
                  <a:cubicBezTo>
                    <a:pt x="469" y="3734"/>
                    <a:pt x="517" y="4163"/>
                    <a:pt x="822" y="4356"/>
                  </a:cubicBezTo>
                  <a:lnTo>
                    <a:pt x="7145" y="8378"/>
                  </a:lnTo>
                  <a:lnTo>
                    <a:pt x="5496" y="10640"/>
                  </a:lnTo>
                  <a:lnTo>
                    <a:pt x="2344" y="10190"/>
                  </a:lnTo>
                  <a:cubicBezTo>
                    <a:pt x="2317" y="10186"/>
                    <a:pt x="2290" y="10185"/>
                    <a:pt x="2264" y="10185"/>
                  </a:cubicBezTo>
                  <a:cubicBezTo>
                    <a:pt x="2113" y="10185"/>
                    <a:pt x="1969" y="10242"/>
                    <a:pt x="1864" y="10350"/>
                  </a:cubicBezTo>
                  <a:lnTo>
                    <a:pt x="260" y="11950"/>
                  </a:lnTo>
                  <a:cubicBezTo>
                    <a:pt x="1" y="12213"/>
                    <a:pt x="55" y="12648"/>
                    <a:pt x="369" y="12838"/>
                  </a:cubicBezTo>
                  <a:lnTo>
                    <a:pt x="2966" y="14393"/>
                  </a:lnTo>
                  <a:cubicBezTo>
                    <a:pt x="2851" y="14964"/>
                    <a:pt x="3008" y="15574"/>
                    <a:pt x="3428" y="15990"/>
                  </a:cubicBezTo>
                  <a:cubicBezTo>
                    <a:pt x="3757" y="16322"/>
                    <a:pt x="4219" y="16467"/>
                    <a:pt x="4669" y="16467"/>
                  </a:cubicBezTo>
                  <a:cubicBezTo>
                    <a:pt x="4786" y="16467"/>
                    <a:pt x="4901" y="16458"/>
                    <a:pt x="5016" y="16440"/>
                  </a:cubicBezTo>
                  <a:lnTo>
                    <a:pt x="6580" y="19049"/>
                  </a:lnTo>
                  <a:cubicBezTo>
                    <a:pt x="6671" y="19197"/>
                    <a:pt x="6825" y="19297"/>
                    <a:pt x="6997" y="19318"/>
                  </a:cubicBezTo>
                  <a:cubicBezTo>
                    <a:pt x="7021" y="19321"/>
                    <a:pt x="7042" y="19324"/>
                    <a:pt x="7066" y="19324"/>
                  </a:cubicBezTo>
                  <a:cubicBezTo>
                    <a:pt x="7217" y="19324"/>
                    <a:pt x="7359" y="19263"/>
                    <a:pt x="7465" y="19158"/>
                  </a:cubicBezTo>
                  <a:lnTo>
                    <a:pt x="9068" y="17554"/>
                  </a:lnTo>
                  <a:cubicBezTo>
                    <a:pt x="9192" y="17431"/>
                    <a:pt x="9252" y="17252"/>
                    <a:pt x="9228" y="17074"/>
                  </a:cubicBezTo>
                  <a:lnTo>
                    <a:pt x="8778" y="13931"/>
                  </a:lnTo>
                  <a:lnTo>
                    <a:pt x="11040" y="12276"/>
                  </a:lnTo>
                  <a:lnTo>
                    <a:pt x="15062" y="18596"/>
                  </a:lnTo>
                  <a:cubicBezTo>
                    <a:pt x="15152" y="18741"/>
                    <a:pt x="15306" y="18835"/>
                    <a:pt x="15475" y="18853"/>
                  </a:cubicBezTo>
                  <a:cubicBezTo>
                    <a:pt x="15496" y="18856"/>
                    <a:pt x="15518" y="18859"/>
                    <a:pt x="15539" y="18859"/>
                  </a:cubicBezTo>
                  <a:cubicBezTo>
                    <a:pt x="15687" y="18859"/>
                    <a:pt x="15832" y="18798"/>
                    <a:pt x="15937" y="18693"/>
                  </a:cubicBezTo>
                  <a:lnTo>
                    <a:pt x="16740" y="17890"/>
                  </a:lnTo>
                  <a:lnTo>
                    <a:pt x="18483" y="16144"/>
                  </a:lnTo>
                  <a:cubicBezTo>
                    <a:pt x="18712" y="15924"/>
                    <a:pt x="18715" y="15562"/>
                    <a:pt x="18492" y="15338"/>
                  </a:cubicBezTo>
                  <a:cubicBezTo>
                    <a:pt x="18381" y="15228"/>
                    <a:pt x="18236" y="15172"/>
                    <a:pt x="18090" y="15172"/>
                  </a:cubicBezTo>
                  <a:cubicBezTo>
                    <a:pt x="17942" y="15172"/>
                    <a:pt x="17794" y="15230"/>
                    <a:pt x="17683" y="15344"/>
                  </a:cubicBezTo>
                  <a:lnTo>
                    <a:pt x="17462" y="15568"/>
                  </a:lnTo>
                  <a:lnTo>
                    <a:pt x="16861" y="12965"/>
                  </a:lnTo>
                  <a:lnTo>
                    <a:pt x="17583" y="12243"/>
                  </a:lnTo>
                  <a:cubicBezTo>
                    <a:pt x="17803" y="12020"/>
                    <a:pt x="17803" y="11660"/>
                    <a:pt x="17583" y="11440"/>
                  </a:cubicBezTo>
                  <a:cubicBezTo>
                    <a:pt x="17473" y="11330"/>
                    <a:pt x="17328" y="11275"/>
                    <a:pt x="17183" y="11275"/>
                  </a:cubicBezTo>
                  <a:cubicBezTo>
                    <a:pt x="17038" y="11275"/>
                    <a:pt x="16893" y="11330"/>
                    <a:pt x="16783" y="11440"/>
                  </a:cubicBezTo>
                  <a:lnTo>
                    <a:pt x="16559" y="11663"/>
                  </a:lnTo>
                  <a:lnTo>
                    <a:pt x="15835" y="8499"/>
                  </a:lnTo>
                  <a:cubicBezTo>
                    <a:pt x="17329" y="6962"/>
                    <a:pt x="18498" y="5138"/>
                    <a:pt x="19265" y="3137"/>
                  </a:cubicBezTo>
                  <a:cubicBezTo>
                    <a:pt x="19594" y="2285"/>
                    <a:pt x="19389" y="1322"/>
                    <a:pt x="18742" y="676"/>
                  </a:cubicBezTo>
                  <a:cubicBezTo>
                    <a:pt x="18302" y="236"/>
                    <a:pt x="17711" y="0"/>
                    <a:pt x="171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33" name="Google Shape;6512;p57"/>
            <p:cNvSpPr/>
            <p:nvPr/>
          </p:nvSpPr>
          <p:spPr>
            <a:xfrm>
              <a:off x="2348725" y="4522375"/>
              <a:ext cx="94375" cy="88150"/>
            </a:xfrm>
            <a:custGeom>
              <a:avLst/>
              <a:gdLst/>
              <a:ahLst/>
              <a:cxnLst/>
              <a:rect l="l" t="t" r="r" b="b"/>
              <a:pathLst>
                <a:path w="3775" h="3526" extrusionOk="0">
                  <a:moveTo>
                    <a:pt x="3155" y="0"/>
                  </a:moveTo>
                  <a:cubicBezTo>
                    <a:pt x="3013" y="0"/>
                    <a:pt x="2870" y="53"/>
                    <a:pt x="2760" y="159"/>
                  </a:cubicBezTo>
                  <a:lnTo>
                    <a:pt x="359" y="2560"/>
                  </a:lnTo>
                  <a:cubicBezTo>
                    <a:pt x="0" y="2916"/>
                    <a:pt x="254" y="3526"/>
                    <a:pt x="758" y="3526"/>
                  </a:cubicBezTo>
                  <a:cubicBezTo>
                    <a:pt x="909" y="3526"/>
                    <a:pt x="1054" y="3468"/>
                    <a:pt x="1160" y="3360"/>
                  </a:cubicBezTo>
                  <a:lnTo>
                    <a:pt x="3560" y="959"/>
                  </a:lnTo>
                  <a:cubicBezTo>
                    <a:pt x="3774" y="736"/>
                    <a:pt x="3771" y="383"/>
                    <a:pt x="3554" y="165"/>
                  </a:cubicBezTo>
                  <a:cubicBezTo>
                    <a:pt x="3444" y="55"/>
                    <a:pt x="3300" y="0"/>
                    <a:pt x="3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34" name="Google Shape;9529;p64"/>
          <p:cNvGrpSpPr/>
          <p:nvPr/>
        </p:nvGrpSpPr>
        <p:grpSpPr>
          <a:xfrm>
            <a:off x="6917596" y="2678487"/>
            <a:ext cx="741370" cy="765574"/>
            <a:chOff x="-28069875" y="3175300"/>
            <a:chExt cx="260725" cy="296150"/>
          </a:xfrm>
          <a:solidFill>
            <a:schemeClr val="bg1"/>
          </a:solidFill>
        </p:grpSpPr>
        <p:sp>
          <p:nvSpPr>
            <p:cNvPr id="35" name="Google Shape;9530;p64"/>
            <p:cNvSpPr/>
            <p:nvPr/>
          </p:nvSpPr>
          <p:spPr>
            <a:xfrm>
              <a:off x="-28059650" y="3192625"/>
              <a:ext cx="26025" cy="70125"/>
            </a:xfrm>
            <a:custGeom>
              <a:avLst/>
              <a:gdLst/>
              <a:ahLst/>
              <a:cxnLst/>
              <a:rect l="l" t="t" r="r" b="b"/>
              <a:pathLst>
                <a:path w="1041" h="2805" extrusionOk="0">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531;p64"/>
            <p:cNvSpPr/>
            <p:nvPr/>
          </p:nvSpPr>
          <p:spPr>
            <a:xfrm>
              <a:off x="-27843050" y="3192625"/>
              <a:ext cx="26025" cy="69325"/>
            </a:xfrm>
            <a:custGeom>
              <a:avLst/>
              <a:gdLst/>
              <a:ahLst/>
              <a:cxnLst/>
              <a:rect l="l" t="t" r="r" b="b"/>
              <a:pathLst>
                <a:path w="1041" h="2773" extrusionOk="0">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532;p64"/>
            <p:cNvSpPr/>
            <p:nvPr/>
          </p:nvSpPr>
          <p:spPr>
            <a:xfrm>
              <a:off x="-27973000" y="3202075"/>
              <a:ext cx="26000" cy="57525"/>
            </a:xfrm>
            <a:custGeom>
              <a:avLst/>
              <a:gdLst/>
              <a:ahLst/>
              <a:cxnLst/>
              <a:rect l="l" t="t" r="r" b="b"/>
              <a:pathLst>
                <a:path w="1040" h="2301" extrusionOk="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533;p64"/>
            <p:cNvSpPr/>
            <p:nvPr/>
          </p:nvSpPr>
          <p:spPr>
            <a:xfrm>
              <a:off x="-27929675" y="3202075"/>
              <a:ext cx="26000" cy="57525"/>
            </a:xfrm>
            <a:custGeom>
              <a:avLst/>
              <a:gdLst/>
              <a:ahLst/>
              <a:cxnLst/>
              <a:rect l="l" t="t" r="r" b="b"/>
              <a:pathLst>
                <a:path w="1040" h="2301" extrusionOk="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534;p64"/>
            <p:cNvSpPr/>
            <p:nvPr/>
          </p:nvSpPr>
          <p:spPr>
            <a:xfrm>
              <a:off x="-28016325" y="3175300"/>
              <a:ext cx="26025" cy="91375"/>
            </a:xfrm>
            <a:custGeom>
              <a:avLst/>
              <a:gdLst/>
              <a:ahLst/>
              <a:cxnLst/>
              <a:rect l="l" t="t" r="r" b="b"/>
              <a:pathLst>
                <a:path w="1041" h="3655" extrusionOk="0">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535;p64"/>
            <p:cNvSpPr/>
            <p:nvPr/>
          </p:nvSpPr>
          <p:spPr>
            <a:xfrm>
              <a:off x="-27886375" y="3176075"/>
              <a:ext cx="26025" cy="91400"/>
            </a:xfrm>
            <a:custGeom>
              <a:avLst/>
              <a:gdLst/>
              <a:ahLst/>
              <a:cxnLst/>
              <a:rect l="l" t="t" r="r" b="b"/>
              <a:pathLst>
                <a:path w="1041" h="3656" extrusionOk="0">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536;p64"/>
            <p:cNvSpPr/>
            <p:nvPr/>
          </p:nvSpPr>
          <p:spPr>
            <a:xfrm>
              <a:off x="-28017900" y="3269025"/>
              <a:ext cx="161475" cy="133125"/>
            </a:xfrm>
            <a:custGeom>
              <a:avLst/>
              <a:gdLst/>
              <a:ahLst/>
              <a:cxnLst/>
              <a:rect l="l" t="t" r="r" b="b"/>
              <a:pathLst>
                <a:path w="6459" h="5325" extrusionOk="0">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537;p64"/>
            <p:cNvSpPr/>
            <p:nvPr/>
          </p:nvSpPr>
          <p:spPr>
            <a:xfrm>
              <a:off x="-27930475" y="3269800"/>
              <a:ext cx="121325" cy="201650"/>
            </a:xfrm>
            <a:custGeom>
              <a:avLst/>
              <a:gdLst/>
              <a:ahLst/>
              <a:cxnLst/>
              <a:rect l="l" t="t" r="r" b="b"/>
              <a:pathLst>
                <a:path w="4853" h="8066" extrusionOk="0">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538;p64"/>
            <p:cNvSpPr/>
            <p:nvPr/>
          </p:nvSpPr>
          <p:spPr>
            <a:xfrm>
              <a:off x="-28069875" y="3271375"/>
              <a:ext cx="122875" cy="200075"/>
            </a:xfrm>
            <a:custGeom>
              <a:avLst/>
              <a:gdLst/>
              <a:ahLst/>
              <a:cxnLst/>
              <a:rect l="l" t="t" r="r" b="b"/>
              <a:pathLst>
                <a:path w="4915" h="8003" extrusionOk="0">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6177;p57"/>
          <p:cNvGrpSpPr/>
          <p:nvPr/>
        </p:nvGrpSpPr>
        <p:grpSpPr>
          <a:xfrm>
            <a:off x="4846167" y="2729692"/>
            <a:ext cx="822216" cy="790206"/>
            <a:chOff x="1492675" y="4420975"/>
            <a:chExt cx="481825" cy="438525"/>
          </a:xfrm>
          <a:solidFill>
            <a:schemeClr val="bg1"/>
          </a:solidFill>
        </p:grpSpPr>
        <p:sp>
          <p:nvSpPr>
            <p:cNvPr id="45" name="Google Shape;6178;p57"/>
            <p:cNvSpPr/>
            <p:nvPr/>
          </p:nvSpPr>
          <p:spPr>
            <a:xfrm>
              <a:off x="1841375" y="4649825"/>
              <a:ext cx="43325" cy="43300"/>
            </a:xfrm>
            <a:custGeom>
              <a:avLst/>
              <a:gdLst/>
              <a:ahLst/>
              <a:cxnLst/>
              <a:rect l="l" t="t" r="r" b="b"/>
              <a:pathLst>
                <a:path w="1733" h="1732" extrusionOk="0">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46" name="Google Shape;6179;p57"/>
            <p:cNvSpPr/>
            <p:nvPr/>
          </p:nvSpPr>
          <p:spPr>
            <a:xfrm>
              <a:off x="1582425" y="4649825"/>
              <a:ext cx="43300" cy="43300"/>
            </a:xfrm>
            <a:custGeom>
              <a:avLst/>
              <a:gdLst/>
              <a:ahLst/>
              <a:cxnLst/>
              <a:rect l="l" t="t" r="r" b="b"/>
              <a:pathLst>
                <a:path w="1732" h="1732" extrusionOk="0">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47" name="Google Shape;6180;p57"/>
            <p:cNvSpPr/>
            <p:nvPr/>
          </p:nvSpPr>
          <p:spPr>
            <a:xfrm>
              <a:off x="1492675" y="4420975"/>
              <a:ext cx="481825" cy="356475"/>
            </a:xfrm>
            <a:custGeom>
              <a:avLst/>
              <a:gdLst/>
              <a:ahLst/>
              <a:cxnLst/>
              <a:rect l="l" t="t" r="r" b="b"/>
              <a:pathLst>
                <a:path w="19273" h="14259" extrusionOk="0">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48" name="Google Shape;6181;p57"/>
            <p:cNvSpPr/>
            <p:nvPr/>
          </p:nvSpPr>
          <p:spPr>
            <a:xfrm>
              <a:off x="154687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49" name="Google Shape;6182;p57"/>
            <p:cNvSpPr/>
            <p:nvPr/>
          </p:nvSpPr>
          <p:spPr>
            <a:xfrm>
              <a:off x="180132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50" name="Google Shape;6049;p57"/>
          <p:cNvGrpSpPr/>
          <p:nvPr/>
        </p:nvGrpSpPr>
        <p:grpSpPr>
          <a:xfrm>
            <a:off x="712472" y="2669931"/>
            <a:ext cx="947956" cy="869956"/>
            <a:chOff x="1492675" y="2620775"/>
            <a:chExt cx="481825" cy="481825"/>
          </a:xfrm>
          <a:solidFill>
            <a:schemeClr val="bg1"/>
          </a:solidFill>
        </p:grpSpPr>
        <p:sp>
          <p:nvSpPr>
            <p:cNvPr id="51" name="Google Shape;6050;p57"/>
            <p:cNvSpPr/>
            <p:nvPr/>
          </p:nvSpPr>
          <p:spPr>
            <a:xfrm>
              <a:off x="1677125" y="2620775"/>
              <a:ext cx="112950" cy="113850"/>
            </a:xfrm>
            <a:custGeom>
              <a:avLst/>
              <a:gdLst/>
              <a:ahLst/>
              <a:cxnLst/>
              <a:rect l="l" t="t" r="r" b="b"/>
              <a:pathLst>
                <a:path w="4518" h="4554" extrusionOk="0">
                  <a:moveTo>
                    <a:pt x="2259" y="0"/>
                  </a:moveTo>
                  <a:cubicBezTo>
                    <a:pt x="1009" y="0"/>
                    <a:pt x="0" y="1048"/>
                    <a:pt x="0" y="2298"/>
                  </a:cubicBezTo>
                  <a:cubicBezTo>
                    <a:pt x="0" y="3544"/>
                    <a:pt x="1009" y="4553"/>
                    <a:pt x="2259" y="4553"/>
                  </a:cubicBezTo>
                  <a:cubicBezTo>
                    <a:pt x="3505" y="4553"/>
                    <a:pt x="4517" y="3544"/>
                    <a:pt x="4517" y="2298"/>
                  </a:cubicBezTo>
                  <a:cubicBezTo>
                    <a:pt x="4517" y="1048"/>
                    <a:pt x="3505" y="0"/>
                    <a:pt x="2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52" name="Google Shape;6051;p57"/>
            <p:cNvSpPr/>
            <p:nvPr/>
          </p:nvSpPr>
          <p:spPr>
            <a:xfrm>
              <a:off x="1492675" y="2734675"/>
              <a:ext cx="481825" cy="367925"/>
            </a:xfrm>
            <a:custGeom>
              <a:avLst/>
              <a:gdLst/>
              <a:ahLst/>
              <a:cxnLst/>
              <a:rect l="l" t="t" r="r" b="b"/>
              <a:pathLst>
                <a:path w="19273" h="14717" extrusionOk="0">
                  <a:moveTo>
                    <a:pt x="5120" y="4517"/>
                  </a:moveTo>
                  <a:cubicBezTo>
                    <a:pt x="5623" y="4517"/>
                    <a:pt x="5873" y="5122"/>
                    <a:pt x="5517" y="5481"/>
                  </a:cubicBezTo>
                  <a:cubicBezTo>
                    <a:pt x="5403" y="5595"/>
                    <a:pt x="5262" y="5647"/>
                    <a:pt x="5123" y="5647"/>
                  </a:cubicBezTo>
                  <a:cubicBezTo>
                    <a:pt x="4833" y="5647"/>
                    <a:pt x="4554" y="5421"/>
                    <a:pt x="4554" y="5080"/>
                  </a:cubicBezTo>
                  <a:cubicBezTo>
                    <a:pt x="4554" y="4767"/>
                    <a:pt x="4807" y="4517"/>
                    <a:pt x="5120" y="4517"/>
                  </a:cubicBezTo>
                  <a:close/>
                  <a:moveTo>
                    <a:pt x="3991" y="0"/>
                  </a:moveTo>
                  <a:cubicBezTo>
                    <a:pt x="3677" y="0"/>
                    <a:pt x="3425" y="250"/>
                    <a:pt x="3425" y="563"/>
                  </a:cubicBezTo>
                  <a:lnTo>
                    <a:pt x="3425" y="2572"/>
                  </a:lnTo>
                  <a:cubicBezTo>
                    <a:pt x="2455" y="3367"/>
                    <a:pt x="1750" y="4439"/>
                    <a:pt x="1401" y="5646"/>
                  </a:cubicBezTo>
                  <a:lnTo>
                    <a:pt x="564" y="5646"/>
                  </a:lnTo>
                  <a:cubicBezTo>
                    <a:pt x="251" y="5646"/>
                    <a:pt x="1" y="5896"/>
                    <a:pt x="1" y="6209"/>
                  </a:cubicBezTo>
                  <a:lnTo>
                    <a:pt x="1" y="9597"/>
                  </a:lnTo>
                  <a:cubicBezTo>
                    <a:pt x="1" y="9910"/>
                    <a:pt x="251" y="10163"/>
                    <a:pt x="564" y="10163"/>
                  </a:cubicBezTo>
                  <a:lnTo>
                    <a:pt x="1850" y="10163"/>
                  </a:lnTo>
                  <a:cubicBezTo>
                    <a:pt x="2446" y="11322"/>
                    <a:pt x="3391" y="12265"/>
                    <a:pt x="4554" y="12858"/>
                  </a:cubicBezTo>
                  <a:lnTo>
                    <a:pt x="4554" y="14153"/>
                  </a:lnTo>
                  <a:cubicBezTo>
                    <a:pt x="4554" y="14463"/>
                    <a:pt x="4807" y="14716"/>
                    <a:pt x="5120" y="14716"/>
                  </a:cubicBezTo>
                  <a:lnTo>
                    <a:pt x="7378" y="14716"/>
                  </a:lnTo>
                  <a:cubicBezTo>
                    <a:pt x="7688" y="14716"/>
                    <a:pt x="7941" y="14463"/>
                    <a:pt x="7941" y="14153"/>
                  </a:cubicBezTo>
                  <a:lnTo>
                    <a:pt x="7941" y="13551"/>
                  </a:lnTo>
                  <a:lnTo>
                    <a:pt x="11329" y="13551"/>
                  </a:lnTo>
                  <a:lnTo>
                    <a:pt x="11329" y="14153"/>
                  </a:lnTo>
                  <a:cubicBezTo>
                    <a:pt x="11329" y="14463"/>
                    <a:pt x="11582" y="14716"/>
                    <a:pt x="11895" y="14716"/>
                  </a:cubicBezTo>
                  <a:lnTo>
                    <a:pt x="14154" y="14716"/>
                  </a:lnTo>
                  <a:cubicBezTo>
                    <a:pt x="14464" y="14716"/>
                    <a:pt x="14717" y="14463"/>
                    <a:pt x="14717" y="14153"/>
                  </a:cubicBezTo>
                  <a:lnTo>
                    <a:pt x="14717" y="12864"/>
                  </a:lnTo>
                  <a:cubicBezTo>
                    <a:pt x="16647" y="11880"/>
                    <a:pt x="17945" y="9958"/>
                    <a:pt x="18107" y="7808"/>
                  </a:cubicBezTo>
                  <a:cubicBezTo>
                    <a:pt x="18800" y="7582"/>
                    <a:pt x="19270" y="6938"/>
                    <a:pt x="19273" y="6209"/>
                  </a:cubicBezTo>
                  <a:lnTo>
                    <a:pt x="19273" y="5080"/>
                  </a:lnTo>
                  <a:cubicBezTo>
                    <a:pt x="19273" y="4767"/>
                    <a:pt x="19020" y="4517"/>
                    <a:pt x="18707" y="4517"/>
                  </a:cubicBezTo>
                  <a:cubicBezTo>
                    <a:pt x="18393" y="4517"/>
                    <a:pt x="18144" y="4767"/>
                    <a:pt x="18144" y="5080"/>
                  </a:cubicBezTo>
                  <a:lnTo>
                    <a:pt x="18144" y="6209"/>
                  </a:lnTo>
                  <a:cubicBezTo>
                    <a:pt x="18141" y="6300"/>
                    <a:pt x="18116" y="6387"/>
                    <a:pt x="18074" y="6465"/>
                  </a:cubicBezTo>
                  <a:cubicBezTo>
                    <a:pt x="17647" y="3454"/>
                    <a:pt x="15021" y="1129"/>
                    <a:pt x="11895" y="1129"/>
                  </a:cubicBezTo>
                  <a:lnTo>
                    <a:pt x="7378" y="1129"/>
                  </a:lnTo>
                  <a:cubicBezTo>
                    <a:pt x="7020" y="1129"/>
                    <a:pt x="6665" y="1166"/>
                    <a:pt x="6315" y="1232"/>
                  </a:cubicBezTo>
                  <a:cubicBezTo>
                    <a:pt x="5788" y="464"/>
                    <a:pt x="4921" y="3"/>
                    <a:pt x="39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pic>
        <p:nvPicPr>
          <p:cNvPr id="14" name="Picture 13">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79497" y="3326367"/>
            <a:ext cx="3129050" cy="1611383"/>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2713738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334" y="182961"/>
            <a:ext cx="8551332" cy="439981"/>
          </a:xfrm>
        </p:spPr>
        <p:txBody>
          <a:bodyPr/>
          <a:lstStyle/>
          <a:p>
            <a:pPr algn="ctr"/>
            <a:r>
              <a:rPr lang="en-GB" sz="3600" dirty="0"/>
              <a:t>Green Apprenticeships at United Utilities </a:t>
            </a:r>
          </a:p>
        </p:txBody>
      </p:sp>
      <p:sp>
        <p:nvSpPr>
          <p:cNvPr id="6" name="Rectangle 5"/>
          <p:cNvSpPr/>
          <p:nvPr/>
        </p:nvSpPr>
        <p:spPr>
          <a:xfrm>
            <a:off x="0" y="6128389"/>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4" name="Diagram 13"/>
          <p:cNvGraphicFramePr/>
          <p:nvPr/>
        </p:nvGraphicFramePr>
        <p:xfrm>
          <a:off x="6581717" y="759316"/>
          <a:ext cx="7143671" cy="48441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extBox 15"/>
          <p:cNvSpPr txBox="1"/>
          <p:nvPr/>
        </p:nvSpPr>
        <p:spPr>
          <a:xfrm>
            <a:off x="230530" y="925729"/>
            <a:ext cx="8189427" cy="2015936"/>
          </a:xfrm>
          <a:prstGeom prst="rect">
            <a:avLst/>
          </a:prstGeom>
          <a:noFill/>
        </p:spPr>
        <p:txBody>
          <a:bodyPr wrap="square" rtlCol="0">
            <a:spAutoFit/>
          </a:bodyPr>
          <a:lstStyle/>
          <a:p>
            <a:r>
              <a:rPr lang="en-GB" sz="1600" dirty="0">
                <a:solidFill>
                  <a:srgbClr val="000000"/>
                </a:solidFill>
              </a:rPr>
              <a:t>As an apprentice, you will play a key role in supporting our local environment, and protecting our green resources. </a:t>
            </a:r>
            <a:r>
              <a:rPr lang="en-GB" sz="1600" b="0" i="0" dirty="0">
                <a:effectLst/>
              </a:rPr>
              <a:t>Water is more than just what comes out of our taps – it is the North Wests most precious resource. It makes our region greener, healthier, stronger, boosting our communities and ecosystems, and enhancing our breathing catchment areas. </a:t>
            </a:r>
            <a:r>
              <a:rPr lang="en-GB" sz="1600" dirty="0">
                <a:solidFill>
                  <a:srgbClr val="000000"/>
                </a:solidFill>
              </a:rPr>
              <a:t>We want to do our part to ensure that the North-West is better today, tomorrow and in the future. </a:t>
            </a:r>
          </a:p>
          <a:p>
            <a:endParaRPr lang="en-GB" sz="1500" b="0" i="0" dirty="0">
              <a:effectLst/>
            </a:endParaRPr>
          </a:p>
          <a:p>
            <a:endParaRPr lang="en-GB" sz="1500" dirty="0"/>
          </a:p>
          <a:p>
            <a:endParaRPr lang="en-GB" sz="1500" dirty="0">
              <a:solidFill>
                <a:srgbClr val="000000"/>
              </a:solidFill>
            </a:endParaRPr>
          </a:p>
        </p:txBody>
      </p:sp>
      <p:sp>
        <p:nvSpPr>
          <p:cNvPr id="17" name="TextBox 16"/>
          <p:cNvSpPr txBox="1"/>
          <p:nvPr/>
        </p:nvSpPr>
        <p:spPr>
          <a:xfrm>
            <a:off x="230530" y="2394609"/>
            <a:ext cx="8256621" cy="338554"/>
          </a:xfrm>
          <a:prstGeom prst="rect">
            <a:avLst/>
          </a:prstGeom>
          <a:noFill/>
        </p:spPr>
        <p:txBody>
          <a:bodyPr wrap="square" rtlCol="0">
            <a:spAutoFit/>
          </a:bodyPr>
          <a:lstStyle/>
          <a:p>
            <a:r>
              <a:rPr lang="en-GB" sz="1600" b="1" i="1" dirty="0">
                <a:solidFill>
                  <a:srgbClr val="000000"/>
                </a:solidFill>
              </a:rPr>
              <a:t>Want to become a net-zero hero? Here’s how UU is aiming to become carbon Neutral by 2030: </a:t>
            </a:r>
          </a:p>
        </p:txBody>
      </p:sp>
      <p:sp>
        <p:nvSpPr>
          <p:cNvPr id="3" name="Rounded Rectangle 2"/>
          <p:cNvSpPr/>
          <p:nvPr/>
        </p:nvSpPr>
        <p:spPr>
          <a:xfrm>
            <a:off x="294673" y="2877723"/>
            <a:ext cx="1733550" cy="298923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8" name="Rounded Rectangle 17"/>
          <p:cNvSpPr/>
          <p:nvPr/>
        </p:nvSpPr>
        <p:spPr>
          <a:xfrm>
            <a:off x="2169360" y="2877723"/>
            <a:ext cx="1733550" cy="2989230"/>
          </a:xfrm>
          <a:prstGeom prst="roundRect">
            <a:avLst/>
          </a:prstGeom>
          <a:solidFill>
            <a:srgbClr val="008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9" name="Rounded Rectangle 18"/>
          <p:cNvSpPr/>
          <p:nvPr/>
        </p:nvSpPr>
        <p:spPr>
          <a:xfrm>
            <a:off x="4044047" y="2877723"/>
            <a:ext cx="1733550" cy="298923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20" name="Rounded Rectangle 19"/>
          <p:cNvSpPr/>
          <p:nvPr/>
        </p:nvSpPr>
        <p:spPr>
          <a:xfrm>
            <a:off x="5920627" y="2860803"/>
            <a:ext cx="1733550" cy="2989230"/>
          </a:xfrm>
          <a:prstGeom prst="roundRect">
            <a:avLst/>
          </a:prstGeom>
          <a:solidFill>
            <a:srgbClr val="8CB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4" name="TextBox 3"/>
          <p:cNvSpPr txBox="1"/>
          <p:nvPr/>
        </p:nvSpPr>
        <p:spPr>
          <a:xfrm>
            <a:off x="7848600" y="5641118"/>
            <a:ext cx="4343400" cy="461665"/>
          </a:xfrm>
          <a:prstGeom prst="rect">
            <a:avLst/>
          </a:prstGeom>
          <a:noFill/>
        </p:spPr>
        <p:txBody>
          <a:bodyPr wrap="square" rtlCol="0">
            <a:spAutoFit/>
          </a:bodyPr>
          <a:lstStyle/>
          <a:p>
            <a:pPr algn="ctr"/>
            <a:r>
              <a:rPr lang="en-GB" sz="1200" i="1" dirty="0">
                <a:solidFill>
                  <a:srgbClr val="000000"/>
                </a:solidFill>
              </a:rPr>
              <a:t>To Learn more about our Environmental Pledges and our journey Net-Zero by 2030, check out our </a:t>
            </a:r>
            <a:r>
              <a:rPr lang="en-GB" sz="1200" i="1" dirty="0">
                <a:solidFill>
                  <a:srgbClr val="000000"/>
                </a:solidFill>
                <a:hlinkClick r:id="rId12"/>
              </a:rPr>
              <a:t>website</a:t>
            </a:r>
            <a:r>
              <a:rPr lang="en-GB" sz="1200" i="1" dirty="0">
                <a:solidFill>
                  <a:srgbClr val="000000"/>
                </a:solidFill>
              </a:rPr>
              <a:t>. </a:t>
            </a:r>
          </a:p>
        </p:txBody>
      </p:sp>
      <p:grpSp>
        <p:nvGrpSpPr>
          <p:cNvPr id="21" name="Google Shape;5991;p57"/>
          <p:cNvGrpSpPr/>
          <p:nvPr/>
        </p:nvGrpSpPr>
        <p:grpSpPr>
          <a:xfrm>
            <a:off x="809709" y="3181392"/>
            <a:ext cx="720635" cy="734449"/>
            <a:chOff x="5642475" y="1435075"/>
            <a:chExt cx="481975" cy="481825"/>
          </a:xfrm>
          <a:solidFill>
            <a:schemeClr val="bg1"/>
          </a:solidFill>
        </p:grpSpPr>
        <p:sp>
          <p:nvSpPr>
            <p:cNvPr id="22" name="Google Shape;5992;p57"/>
            <p:cNvSpPr/>
            <p:nvPr/>
          </p:nvSpPr>
          <p:spPr>
            <a:xfrm>
              <a:off x="5642475" y="1435075"/>
              <a:ext cx="481975" cy="340675"/>
            </a:xfrm>
            <a:custGeom>
              <a:avLst/>
              <a:gdLst/>
              <a:ahLst/>
              <a:cxnLst/>
              <a:rect l="l" t="t" r="r" b="b"/>
              <a:pathLst>
                <a:path w="19279" h="13627" extrusionOk="0">
                  <a:moveTo>
                    <a:pt x="2262" y="2259"/>
                  </a:moveTo>
                  <a:cubicBezTo>
                    <a:pt x="2883" y="2259"/>
                    <a:pt x="3428" y="2765"/>
                    <a:pt x="3428" y="3389"/>
                  </a:cubicBezTo>
                  <a:lnTo>
                    <a:pt x="3428" y="7342"/>
                  </a:lnTo>
                  <a:cubicBezTo>
                    <a:pt x="3428" y="7366"/>
                    <a:pt x="3434" y="7394"/>
                    <a:pt x="3434" y="7418"/>
                  </a:cubicBezTo>
                  <a:lnTo>
                    <a:pt x="1636" y="6246"/>
                  </a:lnTo>
                  <a:cubicBezTo>
                    <a:pt x="1320" y="6035"/>
                    <a:pt x="1130" y="5683"/>
                    <a:pt x="1133" y="5304"/>
                  </a:cubicBezTo>
                  <a:lnTo>
                    <a:pt x="1133" y="3389"/>
                  </a:lnTo>
                  <a:cubicBezTo>
                    <a:pt x="1133" y="2765"/>
                    <a:pt x="1636" y="2259"/>
                    <a:pt x="2262" y="2259"/>
                  </a:cubicBezTo>
                  <a:close/>
                  <a:moveTo>
                    <a:pt x="17017" y="2259"/>
                  </a:moveTo>
                  <a:cubicBezTo>
                    <a:pt x="17641" y="2259"/>
                    <a:pt x="18147" y="2765"/>
                    <a:pt x="18147" y="3389"/>
                  </a:cubicBezTo>
                  <a:lnTo>
                    <a:pt x="18147" y="5307"/>
                  </a:lnTo>
                  <a:cubicBezTo>
                    <a:pt x="18147" y="5683"/>
                    <a:pt x="17957" y="6035"/>
                    <a:pt x="17644" y="6246"/>
                  </a:cubicBezTo>
                  <a:lnTo>
                    <a:pt x="15843" y="7421"/>
                  </a:lnTo>
                  <a:cubicBezTo>
                    <a:pt x="15843" y="7394"/>
                    <a:pt x="15849" y="7369"/>
                    <a:pt x="15849" y="7342"/>
                  </a:cubicBezTo>
                  <a:lnTo>
                    <a:pt x="15849" y="3389"/>
                  </a:lnTo>
                  <a:cubicBezTo>
                    <a:pt x="15849" y="2765"/>
                    <a:pt x="16394" y="2259"/>
                    <a:pt x="17017" y="2259"/>
                  </a:cubicBezTo>
                  <a:close/>
                  <a:moveTo>
                    <a:pt x="9638" y="2284"/>
                  </a:moveTo>
                  <a:cubicBezTo>
                    <a:pt x="9845" y="2284"/>
                    <a:pt x="10051" y="2381"/>
                    <a:pt x="10146" y="2576"/>
                  </a:cubicBezTo>
                  <a:lnTo>
                    <a:pt x="10883" y="4069"/>
                  </a:lnTo>
                  <a:lnTo>
                    <a:pt x="12534" y="4310"/>
                  </a:lnTo>
                  <a:cubicBezTo>
                    <a:pt x="12994" y="4376"/>
                    <a:pt x="13181" y="4945"/>
                    <a:pt x="12847" y="5274"/>
                  </a:cubicBezTo>
                  <a:lnTo>
                    <a:pt x="11651" y="6439"/>
                  </a:lnTo>
                  <a:lnTo>
                    <a:pt x="11934" y="8080"/>
                  </a:lnTo>
                  <a:cubicBezTo>
                    <a:pt x="11996" y="8445"/>
                    <a:pt x="11705" y="8742"/>
                    <a:pt x="11376" y="8742"/>
                  </a:cubicBezTo>
                  <a:cubicBezTo>
                    <a:pt x="11290" y="8742"/>
                    <a:pt x="11201" y="8721"/>
                    <a:pt x="11115" y="8676"/>
                  </a:cubicBezTo>
                  <a:lnTo>
                    <a:pt x="9637" y="7899"/>
                  </a:lnTo>
                  <a:lnTo>
                    <a:pt x="8161" y="8676"/>
                  </a:lnTo>
                  <a:cubicBezTo>
                    <a:pt x="8076" y="8721"/>
                    <a:pt x="7987" y="8742"/>
                    <a:pt x="7900" y="8742"/>
                  </a:cubicBezTo>
                  <a:cubicBezTo>
                    <a:pt x="7571" y="8742"/>
                    <a:pt x="7280" y="8445"/>
                    <a:pt x="7342" y="8080"/>
                  </a:cubicBezTo>
                  <a:lnTo>
                    <a:pt x="7625" y="6439"/>
                  </a:lnTo>
                  <a:lnTo>
                    <a:pt x="6430" y="5271"/>
                  </a:lnTo>
                  <a:cubicBezTo>
                    <a:pt x="6279" y="5120"/>
                    <a:pt x="6222" y="4897"/>
                    <a:pt x="6288" y="4692"/>
                  </a:cubicBezTo>
                  <a:cubicBezTo>
                    <a:pt x="6355" y="4488"/>
                    <a:pt x="6532" y="4340"/>
                    <a:pt x="6743" y="4310"/>
                  </a:cubicBezTo>
                  <a:lnTo>
                    <a:pt x="8393" y="4069"/>
                  </a:lnTo>
                  <a:lnTo>
                    <a:pt x="9131" y="2576"/>
                  </a:lnTo>
                  <a:cubicBezTo>
                    <a:pt x="9226" y="2381"/>
                    <a:pt x="9432" y="2284"/>
                    <a:pt x="9638" y="2284"/>
                  </a:cubicBezTo>
                  <a:close/>
                  <a:moveTo>
                    <a:pt x="3994" y="1"/>
                  </a:moveTo>
                  <a:cubicBezTo>
                    <a:pt x="3681" y="1"/>
                    <a:pt x="3428" y="254"/>
                    <a:pt x="3428" y="567"/>
                  </a:cubicBezTo>
                  <a:lnTo>
                    <a:pt x="3428" y="1443"/>
                  </a:lnTo>
                  <a:cubicBezTo>
                    <a:pt x="3072" y="1242"/>
                    <a:pt x="2669" y="1133"/>
                    <a:pt x="2262" y="1130"/>
                  </a:cubicBezTo>
                  <a:cubicBezTo>
                    <a:pt x="1013" y="1130"/>
                    <a:pt x="4" y="2142"/>
                    <a:pt x="4" y="3389"/>
                  </a:cubicBezTo>
                  <a:lnTo>
                    <a:pt x="4" y="5307"/>
                  </a:lnTo>
                  <a:cubicBezTo>
                    <a:pt x="1" y="6060"/>
                    <a:pt x="380" y="6767"/>
                    <a:pt x="1010" y="7186"/>
                  </a:cubicBezTo>
                  <a:lnTo>
                    <a:pt x="3681" y="8941"/>
                  </a:lnTo>
                  <a:cubicBezTo>
                    <a:pt x="3690" y="8947"/>
                    <a:pt x="3702" y="8944"/>
                    <a:pt x="3714" y="8950"/>
                  </a:cubicBezTo>
                  <a:cubicBezTo>
                    <a:pt x="4129" y="10107"/>
                    <a:pt x="5006" y="11037"/>
                    <a:pt x="6297" y="11642"/>
                  </a:cubicBezTo>
                  <a:cubicBezTo>
                    <a:pt x="7137" y="12034"/>
                    <a:pt x="7692" y="12817"/>
                    <a:pt x="7866" y="13627"/>
                  </a:cubicBezTo>
                  <a:lnTo>
                    <a:pt x="11386" y="13627"/>
                  </a:lnTo>
                  <a:cubicBezTo>
                    <a:pt x="11504" y="12844"/>
                    <a:pt x="11949" y="12067"/>
                    <a:pt x="12648" y="11676"/>
                  </a:cubicBezTo>
                  <a:cubicBezTo>
                    <a:pt x="14003" y="10908"/>
                    <a:pt x="15027" y="10101"/>
                    <a:pt x="15521" y="8965"/>
                  </a:cubicBezTo>
                  <a:cubicBezTo>
                    <a:pt x="15545" y="8953"/>
                    <a:pt x="15575" y="8956"/>
                    <a:pt x="15599" y="8941"/>
                  </a:cubicBezTo>
                  <a:lnTo>
                    <a:pt x="18273" y="7186"/>
                  </a:lnTo>
                  <a:cubicBezTo>
                    <a:pt x="18899" y="6767"/>
                    <a:pt x="19279" y="6063"/>
                    <a:pt x="19279" y="5307"/>
                  </a:cubicBezTo>
                  <a:lnTo>
                    <a:pt x="19279" y="3389"/>
                  </a:lnTo>
                  <a:cubicBezTo>
                    <a:pt x="19276" y="2142"/>
                    <a:pt x="18267" y="1130"/>
                    <a:pt x="17020" y="1130"/>
                  </a:cubicBezTo>
                  <a:cubicBezTo>
                    <a:pt x="16611" y="1133"/>
                    <a:pt x="16207" y="1242"/>
                    <a:pt x="15852" y="1443"/>
                  </a:cubicBezTo>
                  <a:lnTo>
                    <a:pt x="15852" y="567"/>
                  </a:lnTo>
                  <a:cubicBezTo>
                    <a:pt x="15852" y="254"/>
                    <a:pt x="15599" y="1"/>
                    <a:pt x="15289" y="1"/>
                  </a:cubicBez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sp>
          <p:nvSpPr>
            <p:cNvPr id="23" name="Google Shape;5993;p57"/>
            <p:cNvSpPr/>
            <p:nvPr/>
          </p:nvSpPr>
          <p:spPr>
            <a:xfrm>
              <a:off x="5756375" y="1803975"/>
              <a:ext cx="254100" cy="112925"/>
            </a:xfrm>
            <a:custGeom>
              <a:avLst/>
              <a:gdLst/>
              <a:ahLst/>
              <a:cxnLst/>
              <a:rect l="l" t="t" r="r" b="b"/>
              <a:pathLst>
                <a:path w="10164" h="4517" extrusionOk="0">
                  <a:moveTo>
                    <a:pt x="2259" y="0"/>
                  </a:moveTo>
                  <a:cubicBezTo>
                    <a:pt x="1636" y="0"/>
                    <a:pt x="1130" y="506"/>
                    <a:pt x="1130" y="1129"/>
                  </a:cubicBezTo>
                  <a:lnTo>
                    <a:pt x="1130" y="1695"/>
                  </a:lnTo>
                  <a:lnTo>
                    <a:pt x="2825" y="1695"/>
                  </a:lnTo>
                  <a:cubicBezTo>
                    <a:pt x="3136" y="1695"/>
                    <a:pt x="3389" y="1945"/>
                    <a:pt x="3389" y="2258"/>
                  </a:cubicBezTo>
                  <a:cubicBezTo>
                    <a:pt x="3389" y="2572"/>
                    <a:pt x="3136" y="2825"/>
                    <a:pt x="2825" y="2825"/>
                  </a:cubicBezTo>
                  <a:lnTo>
                    <a:pt x="567" y="2825"/>
                  </a:lnTo>
                  <a:cubicBezTo>
                    <a:pt x="254" y="2825"/>
                    <a:pt x="1" y="3075"/>
                    <a:pt x="1" y="3388"/>
                  </a:cubicBezTo>
                  <a:lnTo>
                    <a:pt x="1" y="3954"/>
                  </a:lnTo>
                  <a:cubicBezTo>
                    <a:pt x="1" y="4264"/>
                    <a:pt x="254" y="4517"/>
                    <a:pt x="567" y="4517"/>
                  </a:cubicBezTo>
                  <a:lnTo>
                    <a:pt x="9601" y="4517"/>
                  </a:lnTo>
                  <a:cubicBezTo>
                    <a:pt x="9911" y="4517"/>
                    <a:pt x="10164" y="4264"/>
                    <a:pt x="10164" y="3954"/>
                  </a:cubicBezTo>
                  <a:lnTo>
                    <a:pt x="10164" y="3388"/>
                  </a:lnTo>
                  <a:cubicBezTo>
                    <a:pt x="10164" y="3075"/>
                    <a:pt x="9911" y="2825"/>
                    <a:pt x="9601" y="2825"/>
                  </a:cubicBezTo>
                  <a:lnTo>
                    <a:pt x="7342" y="2825"/>
                  </a:lnTo>
                  <a:cubicBezTo>
                    <a:pt x="7029" y="2825"/>
                    <a:pt x="6776" y="2572"/>
                    <a:pt x="6776" y="2258"/>
                  </a:cubicBezTo>
                  <a:cubicBezTo>
                    <a:pt x="6776" y="1945"/>
                    <a:pt x="7029" y="1695"/>
                    <a:pt x="7342" y="1695"/>
                  </a:cubicBezTo>
                  <a:lnTo>
                    <a:pt x="9035" y="1695"/>
                  </a:lnTo>
                  <a:lnTo>
                    <a:pt x="9035" y="1129"/>
                  </a:lnTo>
                  <a:cubicBezTo>
                    <a:pt x="9035" y="506"/>
                    <a:pt x="8529" y="0"/>
                    <a:pt x="7905" y="0"/>
                  </a:cubicBez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sp>
          <p:nvSpPr>
            <p:cNvPr id="24" name="Google Shape;5994;p57"/>
            <p:cNvSpPr/>
            <p:nvPr/>
          </p:nvSpPr>
          <p:spPr>
            <a:xfrm>
              <a:off x="5843400" y="1537550"/>
              <a:ext cx="79975" cy="76125"/>
            </a:xfrm>
            <a:custGeom>
              <a:avLst/>
              <a:gdLst/>
              <a:ahLst/>
              <a:cxnLst/>
              <a:rect l="l" t="t" r="r" b="b"/>
              <a:pathLst>
                <a:path w="3199" h="3045" extrusionOk="0">
                  <a:moveTo>
                    <a:pt x="1603" y="0"/>
                  </a:moveTo>
                  <a:lnTo>
                    <a:pt x="1238" y="738"/>
                  </a:lnTo>
                  <a:cubicBezTo>
                    <a:pt x="1157" y="904"/>
                    <a:pt x="998" y="1018"/>
                    <a:pt x="814" y="1045"/>
                  </a:cubicBezTo>
                  <a:lnTo>
                    <a:pt x="1" y="1163"/>
                  </a:lnTo>
                  <a:lnTo>
                    <a:pt x="588" y="1735"/>
                  </a:lnTo>
                  <a:cubicBezTo>
                    <a:pt x="721" y="1864"/>
                    <a:pt x="784" y="2051"/>
                    <a:pt x="751" y="2235"/>
                  </a:cubicBezTo>
                  <a:lnTo>
                    <a:pt x="612" y="3045"/>
                  </a:lnTo>
                  <a:lnTo>
                    <a:pt x="1338" y="2662"/>
                  </a:lnTo>
                  <a:cubicBezTo>
                    <a:pt x="1421" y="2619"/>
                    <a:pt x="1511" y="2597"/>
                    <a:pt x="1601" y="2597"/>
                  </a:cubicBezTo>
                  <a:cubicBezTo>
                    <a:pt x="1691" y="2597"/>
                    <a:pt x="1781" y="2619"/>
                    <a:pt x="1862" y="2662"/>
                  </a:cubicBezTo>
                  <a:lnTo>
                    <a:pt x="2588" y="3045"/>
                  </a:lnTo>
                  <a:lnTo>
                    <a:pt x="2452" y="2235"/>
                  </a:lnTo>
                  <a:cubicBezTo>
                    <a:pt x="2419" y="2051"/>
                    <a:pt x="2479" y="1864"/>
                    <a:pt x="2612" y="1735"/>
                  </a:cubicBezTo>
                  <a:lnTo>
                    <a:pt x="3199" y="1163"/>
                  </a:lnTo>
                  <a:lnTo>
                    <a:pt x="2389" y="1045"/>
                  </a:lnTo>
                  <a:cubicBezTo>
                    <a:pt x="2205" y="1018"/>
                    <a:pt x="2045" y="904"/>
                    <a:pt x="1964" y="735"/>
                  </a:cubicBezTo>
                  <a:lnTo>
                    <a:pt x="1603" y="0"/>
                  </a:ln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grpSp>
      <p:sp>
        <p:nvSpPr>
          <p:cNvPr id="5" name="Rectangle 4"/>
          <p:cNvSpPr/>
          <p:nvPr/>
        </p:nvSpPr>
        <p:spPr>
          <a:xfrm>
            <a:off x="366861" y="4143208"/>
            <a:ext cx="1545106" cy="1384995"/>
          </a:xfrm>
          <a:prstGeom prst="rect">
            <a:avLst/>
          </a:prstGeom>
        </p:spPr>
        <p:txBody>
          <a:bodyPr wrap="square">
            <a:spAutoFit/>
          </a:bodyPr>
          <a:lstStyle/>
          <a:p>
            <a:pPr algn="ctr"/>
            <a:r>
              <a:rPr lang="en-GB" sz="1400" dirty="0">
                <a:solidFill>
                  <a:srgbClr val="FFFFFF"/>
                </a:solidFill>
              </a:rPr>
              <a:t>UU is the first UK water company given gold standard stamp of approval for carbon targets</a:t>
            </a:r>
          </a:p>
        </p:txBody>
      </p:sp>
      <p:sp>
        <p:nvSpPr>
          <p:cNvPr id="10" name="Rectangle 9"/>
          <p:cNvSpPr/>
          <p:nvPr/>
        </p:nvSpPr>
        <p:spPr>
          <a:xfrm>
            <a:off x="2148700" y="4143208"/>
            <a:ext cx="1780984" cy="1384995"/>
          </a:xfrm>
          <a:prstGeom prst="rect">
            <a:avLst/>
          </a:prstGeom>
        </p:spPr>
        <p:txBody>
          <a:bodyPr wrap="square">
            <a:spAutoFit/>
          </a:bodyPr>
          <a:lstStyle/>
          <a:p>
            <a:pPr algn="ctr"/>
            <a:r>
              <a:rPr lang="en-GB" sz="1400" dirty="0">
                <a:solidFill>
                  <a:srgbClr val="FFFFFF"/>
                </a:solidFill>
              </a:rPr>
              <a:t>Already, 30% of  our electricity is generated on our own sites via solar farms, wind turbines and biomethane</a:t>
            </a:r>
          </a:p>
        </p:txBody>
      </p:sp>
      <p:grpSp>
        <p:nvGrpSpPr>
          <p:cNvPr id="25" name="Google Shape;6471;p57"/>
          <p:cNvGrpSpPr/>
          <p:nvPr/>
        </p:nvGrpSpPr>
        <p:grpSpPr>
          <a:xfrm>
            <a:off x="2667428" y="3248533"/>
            <a:ext cx="710221" cy="627022"/>
            <a:chOff x="2100300" y="3804850"/>
            <a:chExt cx="444475" cy="483125"/>
          </a:xfrm>
          <a:solidFill>
            <a:schemeClr val="bg1"/>
          </a:solidFill>
        </p:grpSpPr>
        <p:sp>
          <p:nvSpPr>
            <p:cNvPr id="26" name="Google Shape;6472;p57"/>
            <p:cNvSpPr/>
            <p:nvPr/>
          </p:nvSpPr>
          <p:spPr>
            <a:xfrm>
              <a:off x="2100300" y="3804850"/>
              <a:ext cx="444475" cy="483125"/>
            </a:xfrm>
            <a:custGeom>
              <a:avLst/>
              <a:gdLst/>
              <a:ahLst/>
              <a:cxnLst/>
              <a:rect l="l" t="t" r="r" b="b"/>
              <a:pathLst>
                <a:path w="17779" h="19325" extrusionOk="0">
                  <a:moveTo>
                    <a:pt x="2123" y="4001"/>
                  </a:moveTo>
                  <a:cubicBezTo>
                    <a:pt x="2627" y="4001"/>
                    <a:pt x="2881" y="4611"/>
                    <a:pt x="2524" y="4967"/>
                  </a:cubicBezTo>
                  <a:cubicBezTo>
                    <a:pt x="2408" y="5083"/>
                    <a:pt x="2265" y="5134"/>
                    <a:pt x="2126" y="5134"/>
                  </a:cubicBezTo>
                  <a:cubicBezTo>
                    <a:pt x="1835" y="5134"/>
                    <a:pt x="1558" y="4909"/>
                    <a:pt x="1558" y="4569"/>
                  </a:cubicBezTo>
                  <a:cubicBezTo>
                    <a:pt x="1558" y="4255"/>
                    <a:pt x="1809" y="4001"/>
                    <a:pt x="2123" y="4001"/>
                  </a:cubicBezTo>
                  <a:close/>
                  <a:moveTo>
                    <a:pt x="15710" y="4001"/>
                  </a:moveTo>
                  <a:cubicBezTo>
                    <a:pt x="16215" y="4001"/>
                    <a:pt x="16468" y="4611"/>
                    <a:pt x="16112" y="4967"/>
                  </a:cubicBezTo>
                  <a:cubicBezTo>
                    <a:pt x="15995" y="5083"/>
                    <a:pt x="15853" y="5134"/>
                    <a:pt x="15714" y="5134"/>
                  </a:cubicBezTo>
                  <a:cubicBezTo>
                    <a:pt x="15423" y="5134"/>
                    <a:pt x="15146" y="4909"/>
                    <a:pt x="15146" y="4569"/>
                  </a:cubicBezTo>
                  <a:cubicBezTo>
                    <a:pt x="15146" y="4255"/>
                    <a:pt x="15396" y="4001"/>
                    <a:pt x="15710" y="4001"/>
                  </a:cubicBezTo>
                  <a:close/>
                  <a:moveTo>
                    <a:pt x="8917" y="1132"/>
                  </a:moveTo>
                  <a:cubicBezTo>
                    <a:pt x="9551" y="1132"/>
                    <a:pt x="10251" y="1993"/>
                    <a:pt x="10789" y="3436"/>
                  </a:cubicBezTo>
                  <a:cubicBezTo>
                    <a:pt x="10894" y="3723"/>
                    <a:pt x="10994" y="4028"/>
                    <a:pt x="11084" y="4345"/>
                  </a:cubicBezTo>
                  <a:cubicBezTo>
                    <a:pt x="10345" y="4590"/>
                    <a:pt x="9623" y="4877"/>
                    <a:pt x="8917" y="5203"/>
                  </a:cubicBezTo>
                  <a:cubicBezTo>
                    <a:pt x="8210" y="4877"/>
                    <a:pt x="7488" y="4590"/>
                    <a:pt x="6749" y="4345"/>
                  </a:cubicBezTo>
                  <a:cubicBezTo>
                    <a:pt x="6842" y="4028"/>
                    <a:pt x="6939" y="3723"/>
                    <a:pt x="7044" y="3436"/>
                  </a:cubicBezTo>
                  <a:cubicBezTo>
                    <a:pt x="7582" y="1993"/>
                    <a:pt x="8282" y="1132"/>
                    <a:pt x="8917" y="1132"/>
                  </a:cubicBezTo>
                  <a:close/>
                  <a:moveTo>
                    <a:pt x="6483" y="5453"/>
                  </a:moveTo>
                  <a:cubicBezTo>
                    <a:pt x="6845" y="5577"/>
                    <a:pt x="7217" y="5713"/>
                    <a:pt x="7591" y="5867"/>
                  </a:cubicBezTo>
                  <a:cubicBezTo>
                    <a:pt x="7371" y="5985"/>
                    <a:pt x="7153" y="6105"/>
                    <a:pt x="6936" y="6229"/>
                  </a:cubicBezTo>
                  <a:cubicBezTo>
                    <a:pt x="6715" y="6356"/>
                    <a:pt x="6501" y="6486"/>
                    <a:pt x="6287" y="6619"/>
                  </a:cubicBezTo>
                  <a:cubicBezTo>
                    <a:pt x="6341" y="6217"/>
                    <a:pt x="6407" y="5831"/>
                    <a:pt x="6483" y="5453"/>
                  </a:cubicBezTo>
                  <a:close/>
                  <a:moveTo>
                    <a:pt x="11350" y="5453"/>
                  </a:moveTo>
                  <a:cubicBezTo>
                    <a:pt x="11426" y="5831"/>
                    <a:pt x="11492" y="6217"/>
                    <a:pt x="11546" y="6619"/>
                  </a:cubicBezTo>
                  <a:cubicBezTo>
                    <a:pt x="11335" y="6486"/>
                    <a:pt x="11118" y="6356"/>
                    <a:pt x="10897" y="6229"/>
                  </a:cubicBezTo>
                  <a:cubicBezTo>
                    <a:pt x="10677" y="6102"/>
                    <a:pt x="10459" y="5982"/>
                    <a:pt x="10242" y="5867"/>
                  </a:cubicBezTo>
                  <a:cubicBezTo>
                    <a:pt x="10619" y="5716"/>
                    <a:pt x="10988" y="5574"/>
                    <a:pt x="11350" y="5453"/>
                  </a:cubicBezTo>
                  <a:close/>
                  <a:moveTo>
                    <a:pt x="3799" y="4852"/>
                  </a:moveTo>
                  <a:cubicBezTo>
                    <a:pt x="4336" y="4904"/>
                    <a:pt x="4870" y="4997"/>
                    <a:pt x="5396" y="5133"/>
                  </a:cubicBezTo>
                  <a:cubicBezTo>
                    <a:pt x="5239" y="5894"/>
                    <a:pt x="5124" y="6661"/>
                    <a:pt x="5055" y="7434"/>
                  </a:cubicBezTo>
                  <a:cubicBezTo>
                    <a:pt x="4421" y="7881"/>
                    <a:pt x="3811" y="8361"/>
                    <a:pt x="3231" y="8877"/>
                  </a:cubicBezTo>
                  <a:cubicBezTo>
                    <a:pt x="3004" y="8645"/>
                    <a:pt x="2796" y="8412"/>
                    <a:pt x="2606" y="8180"/>
                  </a:cubicBezTo>
                  <a:cubicBezTo>
                    <a:pt x="1969" y="7404"/>
                    <a:pt x="1579" y="6691"/>
                    <a:pt x="1483" y="6139"/>
                  </a:cubicBezTo>
                  <a:lnTo>
                    <a:pt x="1483" y="6139"/>
                  </a:lnTo>
                  <a:cubicBezTo>
                    <a:pt x="1695" y="6225"/>
                    <a:pt x="1912" y="6266"/>
                    <a:pt x="2125" y="6266"/>
                  </a:cubicBezTo>
                  <a:cubicBezTo>
                    <a:pt x="2922" y="6266"/>
                    <a:pt x="3656" y="5698"/>
                    <a:pt x="3799" y="4852"/>
                  </a:cubicBezTo>
                  <a:close/>
                  <a:moveTo>
                    <a:pt x="14037" y="4852"/>
                  </a:moveTo>
                  <a:cubicBezTo>
                    <a:pt x="14180" y="5698"/>
                    <a:pt x="14914" y="6266"/>
                    <a:pt x="15711" y="6266"/>
                  </a:cubicBezTo>
                  <a:cubicBezTo>
                    <a:pt x="15924" y="6266"/>
                    <a:pt x="16141" y="6225"/>
                    <a:pt x="16353" y="6139"/>
                  </a:cubicBezTo>
                  <a:lnTo>
                    <a:pt x="16353" y="6139"/>
                  </a:lnTo>
                  <a:cubicBezTo>
                    <a:pt x="16254" y="6691"/>
                    <a:pt x="15867" y="7404"/>
                    <a:pt x="15227" y="8180"/>
                  </a:cubicBezTo>
                  <a:cubicBezTo>
                    <a:pt x="15037" y="8412"/>
                    <a:pt x="14829" y="8645"/>
                    <a:pt x="14602" y="8877"/>
                  </a:cubicBezTo>
                  <a:cubicBezTo>
                    <a:pt x="14022" y="8361"/>
                    <a:pt x="13412" y="7881"/>
                    <a:pt x="12778" y="7434"/>
                  </a:cubicBezTo>
                  <a:cubicBezTo>
                    <a:pt x="12709" y="6661"/>
                    <a:pt x="12594" y="5894"/>
                    <a:pt x="12440" y="5133"/>
                  </a:cubicBezTo>
                  <a:cubicBezTo>
                    <a:pt x="12963" y="4997"/>
                    <a:pt x="13497" y="4904"/>
                    <a:pt x="14037" y="4852"/>
                  </a:cubicBezTo>
                  <a:close/>
                  <a:moveTo>
                    <a:pt x="4964" y="8908"/>
                  </a:moveTo>
                  <a:lnTo>
                    <a:pt x="4964" y="8908"/>
                  </a:lnTo>
                  <a:cubicBezTo>
                    <a:pt x="4958" y="9158"/>
                    <a:pt x="4955" y="9409"/>
                    <a:pt x="4955" y="9662"/>
                  </a:cubicBezTo>
                  <a:cubicBezTo>
                    <a:pt x="4952" y="9916"/>
                    <a:pt x="4958" y="10167"/>
                    <a:pt x="4964" y="10417"/>
                  </a:cubicBezTo>
                  <a:cubicBezTo>
                    <a:pt x="4644" y="10170"/>
                    <a:pt x="4339" y="9916"/>
                    <a:pt x="4052" y="9662"/>
                  </a:cubicBezTo>
                  <a:cubicBezTo>
                    <a:pt x="4339" y="9409"/>
                    <a:pt x="4644" y="9155"/>
                    <a:pt x="4964" y="8908"/>
                  </a:cubicBezTo>
                  <a:close/>
                  <a:moveTo>
                    <a:pt x="12869" y="8908"/>
                  </a:moveTo>
                  <a:lnTo>
                    <a:pt x="12869" y="8908"/>
                  </a:lnTo>
                  <a:cubicBezTo>
                    <a:pt x="13189" y="9155"/>
                    <a:pt x="13491" y="9409"/>
                    <a:pt x="13781" y="9662"/>
                  </a:cubicBezTo>
                  <a:cubicBezTo>
                    <a:pt x="13494" y="9916"/>
                    <a:pt x="13189" y="10170"/>
                    <a:pt x="12869" y="10417"/>
                  </a:cubicBezTo>
                  <a:cubicBezTo>
                    <a:pt x="12875" y="10167"/>
                    <a:pt x="12878" y="9916"/>
                    <a:pt x="12881" y="9662"/>
                  </a:cubicBezTo>
                  <a:cubicBezTo>
                    <a:pt x="12881" y="9409"/>
                    <a:pt x="12875" y="9158"/>
                    <a:pt x="12869" y="8908"/>
                  </a:cubicBezTo>
                  <a:close/>
                  <a:moveTo>
                    <a:pt x="8917" y="6459"/>
                  </a:moveTo>
                  <a:cubicBezTo>
                    <a:pt x="9391" y="6688"/>
                    <a:pt x="9865" y="6942"/>
                    <a:pt x="10333" y="7211"/>
                  </a:cubicBezTo>
                  <a:cubicBezTo>
                    <a:pt x="10801" y="7482"/>
                    <a:pt x="11260" y="7766"/>
                    <a:pt x="11694" y="8059"/>
                  </a:cubicBezTo>
                  <a:cubicBezTo>
                    <a:pt x="11728" y="8581"/>
                    <a:pt x="11749" y="9119"/>
                    <a:pt x="11749" y="9662"/>
                  </a:cubicBezTo>
                  <a:cubicBezTo>
                    <a:pt x="11749" y="10206"/>
                    <a:pt x="11728" y="10743"/>
                    <a:pt x="11694" y="11266"/>
                  </a:cubicBezTo>
                  <a:cubicBezTo>
                    <a:pt x="11260" y="11559"/>
                    <a:pt x="10804" y="11839"/>
                    <a:pt x="10333" y="12114"/>
                  </a:cubicBezTo>
                  <a:cubicBezTo>
                    <a:pt x="9862" y="12386"/>
                    <a:pt x="9388" y="12637"/>
                    <a:pt x="8920" y="12869"/>
                  </a:cubicBezTo>
                  <a:cubicBezTo>
                    <a:pt x="8445" y="12640"/>
                    <a:pt x="7971" y="12386"/>
                    <a:pt x="7500" y="12114"/>
                  </a:cubicBezTo>
                  <a:cubicBezTo>
                    <a:pt x="7032" y="11842"/>
                    <a:pt x="6576" y="11559"/>
                    <a:pt x="6139" y="11266"/>
                  </a:cubicBezTo>
                  <a:cubicBezTo>
                    <a:pt x="6105" y="10743"/>
                    <a:pt x="6087" y="10206"/>
                    <a:pt x="6087" y="9662"/>
                  </a:cubicBezTo>
                  <a:cubicBezTo>
                    <a:pt x="6087" y="9119"/>
                    <a:pt x="6105" y="8581"/>
                    <a:pt x="6139" y="8059"/>
                  </a:cubicBezTo>
                  <a:cubicBezTo>
                    <a:pt x="6576" y="7766"/>
                    <a:pt x="7029" y="7485"/>
                    <a:pt x="7500" y="7211"/>
                  </a:cubicBezTo>
                  <a:cubicBezTo>
                    <a:pt x="7971" y="6942"/>
                    <a:pt x="8445" y="6688"/>
                    <a:pt x="8917" y="6459"/>
                  </a:cubicBezTo>
                  <a:close/>
                  <a:moveTo>
                    <a:pt x="11546" y="12706"/>
                  </a:moveTo>
                  <a:lnTo>
                    <a:pt x="11546" y="12706"/>
                  </a:lnTo>
                  <a:cubicBezTo>
                    <a:pt x="11492" y="13108"/>
                    <a:pt x="11426" y="13497"/>
                    <a:pt x="11350" y="13872"/>
                  </a:cubicBezTo>
                  <a:cubicBezTo>
                    <a:pt x="10988" y="13751"/>
                    <a:pt x="10619" y="13612"/>
                    <a:pt x="10242" y="13461"/>
                  </a:cubicBezTo>
                  <a:cubicBezTo>
                    <a:pt x="10462" y="13343"/>
                    <a:pt x="10680" y="13219"/>
                    <a:pt x="10897" y="13096"/>
                  </a:cubicBezTo>
                  <a:cubicBezTo>
                    <a:pt x="11115" y="12969"/>
                    <a:pt x="11332" y="12839"/>
                    <a:pt x="11546" y="12706"/>
                  </a:cubicBezTo>
                  <a:close/>
                  <a:moveTo>
                    <a:pt x="6287" y="12706"/>
                  </a:moveTo>
                  <a:cubicBezTo>
                    <a:pt x="6498" y="12836"/>
                    <a:pt x="6715" y="12966"/>
                    <a:pt x="6936" y="13092"/>
                  </a:cubicBezTo>
                  <a:cubicBezTo>
                    <a:pt x="7153" y="13219"/>
                    <a:pt x="7374" y="13343"/>
                    <a:pt x="7597" y="13461"/>
                  </a:cubicBezTo>
                  <a:lnTo>
                    <a:pt x="7594" y="13461"/>
                  </a:lnTo>
                  <a:cubicBezTo>
                    <a:pt x="7217" y="13615"/>
                    <a:pt x="6848" y="13754"/>
                    <a:pt x="6483" y="13875"/>
                  </a:cubicBezTo>
                  <a:cubicBezTo>
                    <a:pt x="6407" y="13497"/>
                    <a:pt x="6341" y="13108"/>
                    <a:pt x="6287" y="12706"/>
                  </a:cubicBezTo>
                  <a:close/>
                  <a:moveTo>
                    <a:pt x="14602" y="10447"/>
                  </a:moveTo>
                  <a:cubicBezTo>
                    <a:pt x="14829" y="10680"/>
                    <a:pt x="15037" y="10912"/>
                    <a:pt x="15227" y="11145"/>
                  </a:cubicBezTo>
                  <a:cubicBezTo>
                    <a:pt x="15867" y="11921"/>
                    <a:pt x="16254" y="12634"/>
                    <a:pt x="16353" y="13186"/>
                  </a:cubicBezTo>
                  <a:cubicBezTo>
                    <a:pt x="16141" y="13099"/>
                    <a:pt x="15923" y="13059"/>
                    <a:pt x="15710" y="13059"/>
                  </a:cubicBezTo>
                  <a:cubicBezTo>
                    <a:pt x="14912" y="13059"/>
                    <a:pt x="14180" y="13627"/>
                    <a:pt x="14034" y="14472"/>
                  </a:cubicBezTo>
                  <a:cubicBezTo>
                    <a:pt x="13497" y="14421"/>
                    <a:pt x="12963" y="14327"/>
                    <a:pt x="12440" y="14192"/>
                  </a:cubicBezTo>
                  <a:cubicBezTo>
                    <a:pt x="12594" y="13431"/>
                    <a:pt x="12709" y="12664"/>
                    <a:pt x="12778" y="11891"/>
                  </a:cubicBezTo>
                  <a:cubicBezTo>
                    <a:pt x="13412" y="11444"/>
                    <a:pt x="14022" y="10964"/>
                    <a:pt x="14602" y="10447"/>
                  </a:cubicBezTo>
                  <a:close/>
                  <a:moveTo>
                    <a:pt x="3231" y="10447"/>
                  </a:moveTo>
                  <a:cubicBezTo>
                    <a:pt x="3811" y="10964"/>
                    <a:pt x="4421" y="11444"/>
                    <a:pt x="5055" y="11891"/>
                  </a:cubicBezTo>
                  <a:cubicBezTo>
                    <a:pt x="5124" y="12664"/>
                    <a:pt x="5239" y="13434"/>
                    <a:pt x="5393" y="14195"/>
                  </a:cubicBezTo>
                  <a:cubicBezTo>
                    <a:pt x="5079" y="14273"/>
                    <a:pt x="4774" y="14336"/>
                    <a:pt x="4478" y="14388"/>
                  </a:cubicBezTo>
                  <a:cubicBezTo>
                    <a:pt x="4028" y="14462"/>
                    <a:pt x="3616" y="14499"/>
                    <a:pt x="3250" y="14499"/>
                  </a:cubicBezTo>
                  <a:cubicBezTo>
                    <a:pt x="2389" y="14499"/>
                    <a:pt x="1786" y="14296"/>
                    <a:pt x="1561" y="13908"/>
                  </a:cubicBezTo>
                  <a:cubicBezTo>
                    <a:pt x="1244" y="13358"/>
                    <a:pt x="1634" y="12326"/>
                    <a:pt x="2606" y="11145"/>
                  </a:cubicBezTo>
                  <a:cubicBezTo>
                    <a:pt x="2796" y="10912"/>
                    <a:pt x="3007" y="10680"/>
                    <a:pt x="3231" y="10447"/>
                  </a:cubicBezTo>
                  <a:close/>
                  <a:moveTo>
                    <a:pt x="15707" y="14191"/>
                  </a:moveTo>
                  <a:cubicBezTo>
                    <a:pt x="15999" y="14191"/>
                    <a:pt x="16278" y="14416"/>
                    <a:pt x="16278" y="14759"/>
                  </a:cubicBezTo>
                  <a:cubicBezTo>
                    <a:pt x="16278" y="15070"/>
                    <a:pt x="16024" y="15324"/>
                    <a:pt x="15710" y="15324"/>
                  </a:cubicBezTo>
                  <a:cubicBezTo>
                    <a:pt x="15206" y="15324"/>
                    <a:pt x="14952" y="14714"/>
                    <a:pt x="15309" y="14358"/>
                  </a:cubicBezTo>
                  <a:cubicBezTo>
                    <a:pt x="15425" y="14242"/>
                    <a:pt x="15568" y="14191"/>
                    <a:pt x="15707" y="14191"/>
                  </a:cubicBezTo>
                  <a:close/>
                  <a:moveTo>
                    <a:pt x="8917" y="14122"/>
                  </a:moveTo>
                  <a:cubicBezTo>
                    <a:pt x="9623" y="14448"/>
                    <a:pt x="10348" y="14735"/>
                    <a:pt x="11084" y="14980"/>
                  </a:cubicBezTo>
                  <a:cubicBezTo>
                    <a:pt x="10994" y="15297"/>
                    <a:pt x="10894" y="15602"/>
                    <a:pt x="10789" y="15892"/>
                  </a:cubicBezTo>
                  <a:cubicBezTo>
                    <a:pt x="10251" y="17332"/>
                    <a:pt x="9551" y="18192"/>
                    <a:pt x="8917" y="18192"/>
                  </a:cubicBezTo>
                  <a:cubicBezTo>
                    <a:pt x="8282" y="18192"/>
                    <a:pt x="7582" y="17332"/>
                    <a:pt x="7044" y="15892"/>
                  </a:cubicBezTo>
                  <a:cubicBezTo>
                    <a:pt x="6939" y="15602"/>
                    <a:pt x="6839" y="15300"/>
                    <a:pt x="6749" y="14980"/>
                  </a:cubicBezTo>
                  <a:cubicBezTo>
                    <a:pt x="7488" y="14735"/>
                    <a:pt x="8213" y="14448"/>
                    <a:pt x="8917" y="14122"/>
                  </a:cubicBezTo>
                  <a:close/>
                  <a:moveTo>
                    <a:pt x="8917" y="0"/>
                  </a:moveTo>
                  <a:cubicBezTo>
                    <a:pt x="7757" y="0"/>
                    <a:pt x="6715" y="1081"/>
                    <a:pt x="5985" y="3041"/>
                  </a:cubicBezTo>
                  <a:cubicBezTo>
                    <a:pt x="5867" y="3355"/>
                    <a:pt x="5758" y="3687"/>
                    <a:pt x="5662" y="4031"/>
                  </a:cubicBezTo>
                  <a:cubicBezTo>
                    <a:pt x="4919" y="3844"/>
                    <a:pt x="4215" y="3732"/>
                    <a:pt x="3587" y="3702"/>
                  </a:cubicBezTo>
                  <a:cubicBezTo>
                    <a:pt x="3271" y="3173"/>
                    <a:pt x="2709" y="2871"/>
                    <a:pt x="2126" y="2871"/>
                  </a:cubicBezTo>
                  <a:cubicBezTo>
                    <a:pt x="1901" y="2871"/>
                    <a:pt x="1673" y="2916"/>
                    <a:pt x="1455" y="3011"/>
                  </a:cubicBezTo>
                  <a:cubicBezTo>
                    <a:pt x="670" y="3346"/>
                    <a:pt x="260" y="4212"/>
                    <a:pt x="492" y="5034"/>
                  </a:cubicBezTo>
                  <a:cubicBezTo>
                    <a:pt x="54" y="6024"/>
                    <a:pt x="489" y="7389"/>
                    <a:pt x="1733" y="8898"/>
                  </a:cubicBezTo>
                  <a:cubicBezTo>
                    <a:pt x="1942" y="9152"/>
                    <a:pt x="2171" y="9409"/>
                    <a:pt x="2416" y="9662"/>
                  </a:cubicBezTo>
                  <a:cubicBezTo>
                    <a:pt x="2171" y="9916"/>
                    <a:pt x="1942" y="10170"/>
                    <a:pt x="1733" y="10426"/>
                  </a:cubicBezTo>
                  <a:cubicBezTo>
                    <a:pt x="411" y="12033"/>
                    <a:pt x="0" y="13470"/>
                    <a:pt x="583" y="14475"/>
                  </a:cubicBezTo>
                  <a:cubicBezTo>
                    <a:pt x="1021" y="15233"/>
                    <a:pt x="1954" y="15629"/>
                    <a:pt x="3270" y="15629"/>
                  </a:cubicBezTo>
                  <a:cubicBezTo>
                    <a:pt x="3738" y="15626"/>
                    <a:pt x="4203" y="15584"/>
                    <a:pt x="4662" y="15505"/>
                  </a:cubicBezTo>
                  <a:cubicBezTo>
                    <a:pt x="4985" y="15451"/>
                    <a:pt x="5320" y="15378"/>
                    <a:pt x="5662" y="15294"/>
                  </a:cubicBezTo>
                  <a:cubicBezTo>
                    <a:pt x="5761" y="15641"/>
                    <a:pt x="5867" y="15970"/>
                    <a:pt x="5985" y="16284"/>
                  </a:cubicBezTo>
                  <a:cubicBezTo>
                    <a:pt x="6715" y="18244"/>
                    <a:pt x="7757" y="19325"/>
                    <a:pt x="8917" y="19325"/>
                  </a:cubicBezTo>
                  <a:cubicBezTo>
                    <a:pt x="10076" y="19325"/>
                    <a:pt x="11118" y="18244"/>
                    <a:pt x="11848" y="16284"/>
                  </a:cubicBezTo>
                  <a:cubicBezTo>
                    <a:pt x="11966" y="15970"/>
                    <a:pt x="12075" y="15638"/>
                    <a:pt x="12171" y="15294"/>
                  </a:cubicBezTo>
                  <a:cubicBezTo>
                    <a:pt x="12917" y="15481"/>
                    <a:pt x="13618" y="15593"/>
                    <a:pt x="14246" y="15623"/>
                  </a:cubicBezTo>
                  <a:cubicBezTo>
                    <a:pt x="14562" y="16152"/>
                    <a:pt x="15123" y="16453"/>
                    <a:pt x="15705" y="16453"/>
                  </a:cubicBezTo>
                  <a:cubicBezTo>
                    <a:pt x="15930" y="16453"/>
                    <a:pt x="16159" y="16408"/>
                    <a:pt x="16378" y="16314"/>
                  </a:cubicBezTo>
                  <a:cubicBezTo>
                    <a:pt x="17163" y="15979"/>
                    <a:pt x="17573" y="15112"/>
                    <a:pt x="17341" y="14291"/>
                  </a:cubicBezTo>
                  <a:cubicBezTo>
                    <a:pt x="17779" y="13301"/>
                    <a:pt x="17344" y="11936"/>
                    <a:pt x="16100" y="10426"/>
                  </a:cubicBezTo>
                  <a:cubicBezTo>
                    <a:pt x="15891" y="10170"/>
                    <a:pt x="15662" y="9916"/>
                    <a:pt x="15417" y="9662"/>
                  </a:cubicBezTo>
                  <a:cubicBezTo>
                    <a:pt x="15662" y="9409"/>
                    <a:pt x="15891" y="9152"/>
                    <a:pt x="16100" y="8898"/>
                  </a:cubicBezTo>
                  <a:cubicBezTo>
                    <a:pt x="17347" y="7389"/>
                    <a:pt x="17779" y="6024"/>
                    <a:pt x="17341" y="5034"/>
                  </a:cubicBezTo>
                  <a:cubicBezTo>
                    <a:pt x="17573" y="4212"/>
                    <a:pt x="17163" y="3346"/>
                    <a:pt x="16378" y="3011"/>
                  </a:cubicBezTo>
                  <a:cubicBezTo>
                    <a:pt x="16159" y="2916"/>
                    <a:pt x="15930" y="2871"/>
                    <a:pt x="15705" y="2871"/>
                  </a:cubicBezTo>
                  <a:cubicBezTo>
                    <a:pt x="15123" y="2871"/>
                    <a:pt x="14562" y="3173"/>
                    <a:pt x="14246" y="3702"/>
                  </a:cubicBezTo>
                  <a:cubicBezTo>
                    <a:pt x="13615" y="3732"/>
                    <a:pt x="12914" y="3844"/>
                    <a:pt x="12171" y="4031"/>
                  </a:cubicBezTo>
                  <a:cubicBezTo>
                    <a:pt x="12075" y="3684"/>
                    <a:pt x="11966" y="3355"/>
                    <a:pt x="11848" y="3041"/>
                  </a:cubicBezTo>
                  <a:cubicBezTo>
                    <a:pt x="11118" y="1081"/>
                    <a:pt x="10076" y="0"/>
                    <a:pt x="8917" y="0"/>
                  </a:cubicBez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sp>
          <p:nvSpPr>
            <p:cNvPr id="27" name="Google Shape;6473;p57"/>
            <p:cNvSpPr/>
            <p:nvPr/>
          </p:nvSpPr>
          <p:spPr>
            <a:xfrm>
              <a:off x="2280775" y="4003900"/>
              <a:ext cx="88275" cy="85025"/>
            </a:xfrm>
            <a:custGeom>
              <a:avLst/>
              <a:gdLst/>
              <a:ahLst/>
              <a:cxnLst/>
              <a:rect l="l" t="t" r="r" b="b"/>
              <a:pathLst>
                <a:path w="3531" h="3401" extrusionOk="0">
                  <a:moveTo>
                    <a:pt x="1698" y="1136"/>
                  </a:moveTo>
                  <a:cubicBezTo>
                    <a:pt x="2202" y="1136"/>
                    <a:pt x="2455" y="1743"/>
                    <a:pt x="2099" y="2102"/>
                  </a:cubicBezTo>
                  <a:cubicBezTo>
                    <a:pt x="1983" y="2217"/>
                    <a:pt x="1841" y="2268"/>
                    <a:pt x="1703" y="2268"/>
                  </a:cubicBezTo>
                  <a:cubicBezTo>
                    <a:pt x="1411" y="2268"/>
                    <a:pt x="1133" y="2042"/>
                    <a:pt x="1133" y="1700"/>
                  </a:cubicBezTo>
                  <a:cubicBezTo>
                    <a:pt x="1133" y="1386"/>
                    <a:pt x="1383" y="1136"/>
                    <a:pt x="1698" y="1136"/>
                  </a:cubicBezTo>
                  <a:close/>
                  <a:moveTo>
                    <a:pt x="1698" y="1"/>
                  </a:moveTo>
                  <a:cubicBezTo>
                    <a:pt x="1479" y="1"/>
                    <a:pt x="1258" y="43"/>
                    <a:pt x="1048" y="130"/>
                  </a:cubicBezTo>
                  <a:cubicBezTo>
                    <a:pt x="414" y="393"/>
                    <a:pt x="1" y="1012"/>
                    <a:pt x="1" y="1700"/>
                  </a:cubicBezTo>
                  <a:cubicBezTo>
                    <a:pt x="1" y="2639"/>
                    <a:pt x="758" y="3397"/>
                    <a:pt x="1698" y="3400"/>
                  </a:cubicBezTo>
                  <a:cubicBezTo>
                    <a:pt x="2386" y="3400"/>
                    <a:pt x="3005" y="2984"/>
                    <a:pt x="3268" y="2350"/>
                  </a:cubicBezTo>
                  <a:cubicBezTo>
                    <a:pt x="3530" y="1715"/>
                    <a:pt x="3385" y="985"/>
                    <a:pt x="2899" y="499"/>
                  </a:cubicBezTo>
                  <a:cubicBezTo>
                    <a:pt x="2574" y="173"/>
                    <a:pt x="2140" y="1"/>
                    <a:pt x="1698" y="1"/>
                  </a:cubicBez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grpSp>
      <p:sp>
        <p:nvSpPr>
          <p:cNvPr id="28" name="Rectangle 27"/>
          <p:cNvSpPr/>
          <p:nvPr/>
        </p:nvSpPr>
        <p:spPr>
          <a:xfrm>
            <a:off x="4061428" y="4161229"/>
            <a:ext cx="1700681" cy="1384995"/>
          </a:xfrm>
          <a:prstGeom prst="rect">
            <a:avLst/>
          </a:prstGeom>
        </p:spPr>
        <p:txBody>
          <a:bodyPr wrap="square">
            <a:spAutoFit/>
          </a:bodyPr>
          <a:lstStyle/>
          <a:p>
            <a:pPr algn="ctr"/>
            <a:r>
              <a:rPr lang="en-GB" sz="1400" dirty="0">
                <a:solidFill>
                  <a:srgbClr val="FFFFFF"/>
                </a:solidFill>
              </a:rPr>
              <a:t>We have made a commitment to plant one million trees and create 550 hectares of woodland </a:t>
            </a:r>
          </a:p>
        </p:txBody>
      </p:sp>
      <p:sp>
        <p:nvSpPr>
          <p:cNvPr id="29" name="Google Shape;9289;p63"/>
          <p:cNvSpPr/>
          <p:nvPr/>
        </p:nvSpPr>
        <p:spPr>
          <a:xfrm>
            <a:off x="4583113" y="3215494"/>
            <a:ext cx="690322" cy="683182"/>
          </a:xfrm>
          <a:custGeom>
            <a:avLst/>
            <a:gdLst/>
            <a:ahLst/>
            <a:cxnLst/>
            <a:rect l="l" t="t" r="r" b="b"/>
            <a:pathLst>
              <a:path w="12161" h="12130" extrusionOk="0">
                <a:moveTo>
                  <a:pt x="3245" y="0"/>
                </a:moveTo>
                <a:cubicBezTo>
                  <a:pt x="3245" y="0"/>
                  <a:pt x="2174" y="820"/>
                  <a:pt x="2174" y="1765"/>
                </a:cubicBezTo>
                <a:cubicBezTo>
                  <a:pt x="2174" y="2363"/>
                  <a:pt x="2552" y="2930"/>
                  <a:pt x="2867" y="3245"/>
                </a:cubicBezTo>
                <a:lnTo>
                  <a:pt x="2867" y="4254"/>
                </a:lnTo>
                <a:cubicBezTo>
                  <a:pt x="2867" y="3466"/>
                  <a:pt x="2237" y="2836"/>
                  <a:pt x="1449" y="2836"/>
                </a:cubicBezTo>
                <a:lnTo>
                  <a:pt x="756" y="2836"/>
                </a:lnTo>
                <a:lnTo>
                  <a:pt x="756" y="3560"/>
                </a:lnTo>
                <a:cubicBezTo>
                  <a:pt x="756" y="4348"/>
                  <a:pt x="1386" y="4978"/>
                  <a:pt x="2174" y="4978"/>
                </a:cubicBezTo>
                <a:lnTo>
                  <a:pt x="2867" y="4978"/>
                </a:lnTo>
                <a:lnTo>
                  <a:pt x="2867" y="6742"/>
                </a:lnTo>
                <a:cubicBezTo>
                  <a:pt x="2867" y="5955"/>
                  <a:pt x="2237" y="5325"/>
                  <a:pt x="1449" y="5325"/>
                </a:cubicBezTo>
                <a:lnTo>
                  <a:pt x="756" y="5325"/>
                </a:lnTo>
                <a:lnTo>
                  <a:pt x="756" y="6018"/>
                </a:lnTo>
                <a:cubicBezTo>
                  <a:pt x="756" y="6805"/>
                  <a:pt x="1386" y="7467"/>
                  <a:pt x="2174" y="7467"/>
                </a:cubicBezTo>
                <a:lnTo>
                  <a:pt x="2867" y="7467"/>
                </a:lnTo>
                <a:lnTo>
                  <a:pt x="2867" y="9263"/>
                </a:lnTo>
                <a:cubicBezTo>
                  <a:pt x="2867" y="8475"/>
                  <a:pt x="2237" y="7845"/>
                  <a:pt x="1449" y="7845"/>
                </a:cubicBezTo>
                <a:lnTo>
                  <a:pt x="756" y="7845"/>
                </a:lnTo>
                <a:lnTo>
                  <a:pt x="756" y="8570"/>
                </a:lnTo>
                <a:cubicBezTo>
                  <a:pt x="756" y="9357"/>
                  <a:pt x="1386" y="9987"/>
                  <a:pt x="2174" y="9987"/>
                </a:cubicBezTo>
                <a:lnTo>
                  <a:pt x="2867" y="9987"/>
                </a:lnTo>
                <a:lnTo>
                  <a:pt x="2867" y="11437"/>
                </a:lnTo>
                <a:lnTo>
                  <a:pt x="347" y="11437"/>
                </a:lnTo>
                <a:cubicBezTo>
                  <a:pt x="158" y="11437"/>
                  <a:pt x="0" y="11594"/>
                  <a:pt x="0" y="11783"/>
                </a:cubicBezTo>
                <a:cubicBezTo>
                  <a:pt x="0" y="11972"/>
                  <a:pt x="158" y="12130"/>
                  <a:pt x="347" y="12130"/>
                </a:cubicBezTo>
                <a:lnTo>
                  <a:pt x="11814" y="12130"/>
                </a:lnTo>
                <a:cubicBezTo>
                  <a:pt x="12004" y="12130"/>
                  <a:pt x="12161" y="11972"/>
                  <a:pt x="12161" y="11783"/>
                </a:cubicBezTo>
                <a:cubicBezTo>
                  <a:pt x="12161" y="11594"/>
                  <a:pt x="12004" y="11437"/>
                  <a:pt x="11814" y="11437"/>
                </a:cubicBezTo>
                <a:lnTo>
                  <a:pt x="9294" y="11437"/>
                </a:lnTo>
                <a:lnTo>
                  <a:pt x="9294" y="9987"/>
                </a:lnTo>
                <a:lnTo>
                  <a:pt x="10019" y="9987"/>
                </a:lnTo>
                <a:cubicBezTo>
                  <a:pt x="10806" y="9987"/>
                  <a:pt x="11436" y="9357"/>
                  <a:pt x="11436" y="8570"/>
                </a:cubicBezTo>
                <a:lnTo>
                  <a:pt x="11436" y="7845"/>
                </a:lnTo>
                <a:lnTo>
                  <a:pt x="10712" y="7845"/>
                </a:lnTo>
                <a:cubicBezTo>
                  <a:pt x="9924" y="7845"/>
                  <a:pt x="9294" y="8475"/>
                  <a:pt x="9294" y="9263"/>
                </a:cubicBezTo>
                <a:lnTo>
                  <a:pt x="9294" y="7467"/>
                </a:lnTo>
                <a:lnTo>
                  <a:pt x="10019" y="7467"/>
                </a:lnTo>
                <a:cubicBezTo>
                  <a:pt x="10806" y="7467"/>
                  <a:pt x="11436" y="6805"/>
                  <a:pt x="11436" y="6018"/>
                </a:cubicBezTo>
                <a:lnTo>
                  <a:pt x="11436" y="5325"/>
                </a:lnTo>
                <a:lnTo>
                  <a:pt x="10712" y="5325"/>
                </a:lnTo>
                <a:cubicBezTo>
                  <a:pt x="9924" y="5325"/>
                  <a:pt x="9294" y="5955"/>
                  <a:pt x="9294" y="6742"/>
                </a:cubicBezTo>
                <a:lnTo>
                  <a:pt x="9294" y="4978"/>
                </a:lnTo>
                <a:lnTo>
                  <a:pt x="10019" y="4978"/>
                </a:lnTo>
                <a:cubicBezTo>
                  <a:pt x="10806" y="4978"/>
                  <a:pt x="11436" y="4348"/>
                  <a:pt x="11436" y="3560"/>
                </a:cubicBezTo>
                <a:lnTo>
                  <a:pt x="11436" y="2836"/>
                </a:lnTo>
                <a:lnTo>
                  <a:pt x="10712" y="2836"/>
                </a:lnTo>
                <a:cubicBezTo>
                  <a:pt x="9924" y="2836"/>
                  <a:pt x="9294" y="3466"/>
                  <a:pt x="9294" y="4254"/>
                </a:cubicBezTo>
                <a:lnTo>
                  <a:pt x="9294" y="3245"/>
                </a:lnTo>
                <a:cubicBezTo>
                  <a:pt x="9609" y="2930"/>
                  <a:pt x="10019" y="2363"/>
                  <a:pt x="10019" y="1765"/>
                </a:cubicBezTo>
                <a:cubicBezTo>
                  <a:pt x="10019" y="788"/>
                  <a:pt x="8948" y="0"/>
                  <a:pt x="8948" y="0"/>
                </a:cubicBezTo>
                <a:cubicBezTo>
                  <a:pt x="8948" y="0"/>
                  <a:pt x="7876" y="820"/>
                  <a:pt x="7876" y="1765"/>
                </a:cubicBezTo>
                <a:cubicBezTo>
                  <a:pt x="7876" y="2363"/>
                  <a:pt x="8286" y="2930"/>
                  <a:pt x="8601" y="3245"/>
                </a:cubicBezTo>
                <a:lnTo>
                  <a:pt x="8601" y="4254"/>
                </a:lnTo>
                <a:cubicBezTo>
                  <a:pt x="8601" y="3466"/>
                  <a:pt x="7971" y="2836"/>
                  <a:pt x="7183" y="2836"/>
                </a:cubicBezTo>
                <a:lnTo>
                  <a:pt x="6459" y="2836"/>
                </a:lnTo>
                <a:lnTo>
                  <a:pt x="6459" y="3560"/>
                </a:lnTo>
                <a:cubicBezTo>
                  <a:pt x="6459" y="4348"/>
                  <a:pt x="7089" y="4978"/>
                  <a:pt x="7876" y="4978"/>
                </a:cubicBezTo>
                <a:lnTo>
                  <a:pt x="8601" y="4978"/>
                </a:lnTo>
                <a:lnTo>
                  <a:pt x="8601" y="6742"/>
                </a:lnTo>
                <a:cubicBezTo>
                  <a:pt x="8601" y="5955"/>
                  <a:pt x="7971" y="5325"/>
                  <a:pt x="7183" y="5325"/>
                </a:cubicBezTo>
                <a:lnTo>
                  <a:pt x="6459" y="5325"/>
                </a:lnTo>
                <a:lnTo>
                  <a:pt x="6459" y="6018"/>
                </a:lnTo>
                <a:cubicBezTo>
                  <a:pt x="6459" y="6805"/>
                  <a:pt x="7089" y="7467"/>
                  <a:pt x="7876" y="7467"/>
                </a:cubicBezTo>
                <a:lnTo>
                  <a:pt x="8601" y="7467"/>
                </a:lnTo>
                <a:lnTo>
                  <a:pt x="8601" y="9263"/>
                </a:lnTo>
                <a:cubicBezTo>
                  <a:pt x="8601" y="8475"/>
                  <a:pt x="7971" y="7845"/>
                  <a:pt x="7183" y="7845"/>
                </a:cubicBezTo>
                <a:lnTo>
                  <a:pt x="6459" y="7845"/>
                </a:lnTo>
                <a:lnTo>
                  <a:pt x="6459" y="8570"/>
                </a:lnTo>
                <a:cubicBezTo>
                  <a:pt x="6459" y="9357"/>
                  <a:pt x="7089" y="9987"/>
                  <a:pt x="7876" y="9987"/>
                </a:cubicBezTo>
                <a:lnTo>
                  <a:pt x="8601" y="9987"/>
                </a:lnTo>
                <a:lnTo>
                  <a:pt x="8601" y="11437"/>
                </a:lnTo>
                <a:lnTo>
                  <a:pt x="3592" y="11437"/>
                </a:lnTo>
                <a:lnTo>
                  <a:pt x="3592" y="9987"/>
                </a:lnTo>
                <a:lnTo>
                  <a:pt x="4285" y="9987"/>
                </a:lnTo>
                <a:cubicBezTo>
                  <a:pt x="5072" y="9987"/>
                  <a:pt x="5703" y="9357"/>
                  <a:pt x="5703" y="8570"/>
                </a:cubicBezTo>
                <a:lnTo>
                  <a:pt x="5703" y="7845"/>
                </a:lnTo>
                <a:lnTo>
                  <a:pt x="5009" y="7845"/>
                </a:lnTo>
                <a:cubicBezTo>
                  <a:pt x="4222" y="7845"/>
                  <a:pt x="3592" y="8475"/>
                  <a:pt x="3592" y="9263"/>
                </a:cubicBezTo>
                <a:lnTo>
                  <a:pt x="3592" y="7467"/>
                </a:lnTo>
                <a:lnTo>
                  <a:pt x="4285" y="7467"/>
                </a:lnTo>
                <a:cubicBezTo>
                  <a:pt x="5072" y="7467"/>
                  <a:pt x="5703" y="6805"/>
                  <a:pt x="5703" y="6018"/>
                </a:cubicBezTo>
                <a:lnTo>
                  <a:pt x="5703" y="5325"/>
                </a:lnTo>
                <a:lnTo>
                  <a:pt x="5009" y="5325"/>
                </a:lnTo>
                <a:cubicBezTo>
                  <a:pt x="4222" y="5325"/>
                  <a:pt x="3592" y="5955"/>
                  <a:pt x="3592" y="6742"/>
                </a:cubicBezTo>
                <a:lnTo>
                  <a:pt x="3592" y="4978"/>
                </a:lnTo>
                <a:lnTo>
                  <a:pt x="4285" y="4978"/>
                </a:lnTo>
                <a:cubicBezTo>
                  <a:pt x="5072" y="4978"/>
                  <a:pt x="5703" y="4348"/>
                  <a:pt x="5703" y="3560"/>
                </a:cubicBezTo>
                <a:lnTo>
                  <a:pt x="5703" y="2836"/>
                </a:lnTo>
                <a:lnTo>
                  <a:pt x="5009" y="2836"/>
                </a:lnTo>
                <a:cubicBezTo>
                  <a:pt x="4222" y="2836"/>
                  <a:pt x="3592" y="3466"/>
                  <a:pt x="3592" y="4254"/>
                </a:cubicBezTo>
                <a:lnTo>
                  <a:pt x="3592" y="3245"/>
                </a:lnTo>
                <a:cubicBezTo>
                  <a:pt x="3907" y="2930"/>
                  <a:pt x="4285" y="2363"/>
                  <a:pt x="4285" y="1765"/>
                </a:cubicBezTo>
                <a:cubicBezTo>
                  <a:pt x="4285" y="788"/>
                  <a:pt x="3245" y="0"/>
                  <a:pt x="3245" y="0"/>
                </a:cubicBezTo>
                <a:close/>
              </a:path>
            </a:pathLst>
          </a:custGeom>
          <a:solidFill>
            <a:schemeClr val="bg1"/>
          </a:solidFill>
          <a:ln>
            <a:noFill/>
          </a:ln>
        </p:spPr>
        <p:txBody>
          <a:bodyPr spcFirstLastPara="1" wrap="square" lIns="91425" tIns="91425" rIns="91425" bIns="91425" anchor="ctr" anchorCtr="0">
            <a:noAutofit/>
          </a:bodyPr>
          <a:lstStyle/>
          <a:p>
            <a:endParaRPr>
              <a:solidFill>
                <a:srgbClr val="000000"/>
              </a:solidFill>
            </a:endParaRPr>
          </a:p>
        </p:txBody>
      </p:sp>
      <p:grpSp>
        <p:nvGrpSpPr>
          <p:cNvPr id="30" name="Google Shape;6177;p57"/>
          <p:cNvGrpSpPr/>
          <p:nvPr/>
        </p:nvGrpSpPr>
        <p:grpSpPr>
          <a:xfrm>
            <a:off x="6377822" y="3239360"/>
            <a:ext cx="819160" cy="676481"/>
            <a:chOff x="1492675" y="4420975"/>
            <a:chExt cx="481825" cy="438525"/>
          </a:xfrm>
          <a:solidFill>
            <a:schemeClr val="bg1"/>
          </a:solidFill>
        </p:grpSpPr>
        <p:sp>
          <p:nvSpPr>
            <p:cNvPr id="31" name="Google Shape;6178;p57"/>
            <p:cNvSpPr/>
            <p:nvPr/>
          </p:nvSpPr>
          <p:spPr>
            <a:xfrm>
              <a:off x="1841375" y="4649825"/>
              <a:ext cx="43325" cy="43300"/>
            </a:xfrm>
            <a:custGeom>
              <a:avLst/>
              <a:gdLst/>
              <a:ahLst/>
              <a:cxnLst/>
              <a:rect l="l" t="t" r="r" b="b"/>
              <a:pathLst>
                <a:path w="1733" h="1732" extrusionOk="0">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sp>
          <p:nvSpPr>
            <p:cNvPr id="32" name="Google Shape;6179;p57"/>
            <p:cNvSpPr/>
            <p:nvPr/>
          </p:nvSpPr>
          <p:spPr>
            <a:xfrm>
              <a:off x="1582425" y="4649825"/>
              <a:ext cx="43300" cy="43300"/>
            </a:xfrm>
            <a:custGeom>
              <a:avLst/>
              <a:gdLst/>
              <a:ahLst/>
              <a:cxnLst/>
              <a:rect l="l" t="t" r="r" b="b"/>
              <a:pathLst>
                <a:path w="1732" h="1732" extrusionOk="0">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sp>
          <p:nvSpPr>
            <p:cNvPr id="33" name="Google Shape;6180;p57"/>
            <p:cNvSpPr/>
            <p:nvPr/>
          </p:nvSpPr>
          <p:spPr>
            <a:xfrm>
              <a:off x="1492675" y="4420975"/>
              <a:ext cx="481825" cy="356475"/>
            </a:xfrm>
            <a:custGeom>
              <a:avLst/>
              <a:gdLst/>
              <a:ahLst/>
              <a:cxnLst/>
              <a:rect l="l" t="t" r="r" b="b"/>
              <a:pathLst>
                <a:path w="19273" h="14259" extrusionOk="0">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sp>
          <p:nvSpPr>
            <p:cNvPr id="34" name="Google Shape;6181;p57"/>
            <p:cNvSpPr/>
            <p:nvPr/>
          </p:nvSpPr>
          <p:spPr>
            <a:xfrm>
              <a:off x="154687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sp>
          <p:nvSpPr>
            <p:cNvPr id="35" name="Google Shape;6182;p57"/>
            <p:cNvSpPr/>
            <p:nvPr/>
          </p:nvSpPr>
          <p:spPr>
            <a:xfrm>
              <a:off x="180132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grpSp>
      <p:sp>
        <p:nvSpPr>
          <p:cNvPr id="36" name="Rectangle 35"/>
          <p:cNvSpPr/>
          <p:nvPr/>
        </p:nvSpPr>
        <p:spPr>
          <a:xfrm>
            <a:off x="5970521" y="4190439"/>
            <a:ext cx="1633762" cy="1384995"/>
          </a:xfrm>
          <a:prstGeom prst="rect">
            <a:avLst/>
          </a:prstGeom>
        </p:spPr>
        <p:txBody>
          <a:bodyPr wrap="square">
            <a:spAutoFit/>
          </a:bodyPr>
          <a:lstStyle/>
          <a:p>
            <a:pPr algn="ctr"/>
            <a:r>
              <a:rPr lang="en-GB" sz="1400" dirty="0">
                <a:solidFill>
                  <a:srgbClr val="FFFFFF"/>
                </a:solidFill>
              </a:rPr>
              <a:t>We have made a commitment that all our vehicles will be electric or alternative fuel by 2028</a:t>
            </a:r>
          </a:p>
        </p:txBody>
      </p:sp>
    </p:spTree>
    <p:custDataLst>
      <p:tags r:id="rId1"/>
    </p:custDataLst>
    <p:extLst>
      <p:ext uri="{BB962C8B-B14F-4D97-AF65-F5344CB8AC3E}">
        <p14:creationId xmlns:p14="http://schemas.microsoft.com/office/powerpoint/2010/main" val="832482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24E43"/>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687919" y="1382822"/>
            <a:ext cx="10337768" cy="2604627"/>
          </a:xfrm>
        </p:spPr>
        <p:txBody>
          <a:bodyPr/>
          <a:lstStyle/>
          <a:p>
            <a:r>
              <a:rPr lang="en-GB" dirty="0"/>
              <a:t>Apprenticeship </a:t>
            </a:r>
            <a:br>
              <a:rPr lang="en-GB" dirty="0"/>
            </a:br>
            <a:r>
              <a:rPr lang="en-GB" dirty="0"/>
              <a:t>roles available</a:t>
            </a:r>
          </a:p>
        </p:txBody>
      </p:sp>
      <p:sp>
        <p:nvSpPr>
          <p:cNvPr id="4" name="Text Placeholder 3"/>
          <p:cNvSpPr>
            <a:spLocks noGrp="1"/>
          </p:cNvSpPr>
          <p:nvPr>
            <p:ph type="subTitle" idx="1"/>
          </p:nvPr>
        </p:nvSpPr>
        <p:spPr>
          <a:xfrm>
            <a:off x="687919" y="4194675"/>
            <a:ext cx="9992783" cy="1368370"/>
          </a:xfrm>
        </p:spPr>
        <p:txBody>
          <a:bodyPr/>
          <a:lstStyle/>
          <a:p>
            <a:r>
              <a:rPr lang="en-GB" dirty="0"/>
              <a:t>Find out more about our September 2022 opportunities</a:t>
            </a:r>
          </a:p>
        </p:txBody>
      </p:sp>
      <p:grpSp>
        <p:nvGrpSpPr>
          <p:cNvPr id="6" name="Google Shape;8299;p61"/>
          <p:cNvGrpSpPr/>
          <p:nvPr/>
        </p:nvGrpSpPr>
        <p:grpSpPr>
          <a:xfrm>
            <a:off x="8080513" y="1590848"/>
            <a:ext cx="1931383" cy="1782823"/>
            <a:chOff x="-37385100" y="3898325"/>
            <a:chExt cx="321350" cy="318225"/>
          </a:xfrm>
          <a:solidFill>
            <a:srgbClr val="C3E088"/>
          </a:solidFill>
        </p:grpSpPr>
        <p:sp>
          <p:nvSpPr>
            <p:cNvPr id="7" name="Google Shape;8300;p61"/>
            <p:cNvSpPr/>
            <p:nvPr/>
          </p:nvSpPr>
          <p:spPr>
            <a:xfrm>
              <a:off x="-37190575" y="4093650"/>
              <a:ext cx="126825" cy="122900"/>
            </a:xfrm>
            <a:custGeom>
              <a:avLst/>
              <a:gdLst/>
              <a:ahLst/>
              <a:cxnLst/>
              <a:rect l="l" t="t" r="r" b="b"/>
              <a:pathLst>
                <a:path w="5073" h="4916" extrusionOk="0">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301;p61"/>
            <p:cNvSpPr/>
            <p:nvPr/>
          </p:nvSpPr>
          <p:spPr>
            <a:xfrm>
              <a:off x="-37385100" y="3898325"/>
              <a:ext cx="248125" cy="248950"/>
            </a:xfrm>
            <a:custGeom>
              <a:avLst/>
              <a:gdLst/>
              <a:ahLst/>
              <a:cxnLst/>
              <a:rect l="l" t="t" r="r" b="b"/>
              <a:pathLst>
                <a:path w="9925" h="9958" extrusionOk="0">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8"/>
          <p:cNvSpPr/>
          <p:nvPr/>
        </p:nvSpPr>
        <p:spPr>
          <a:xfrm>
            <a:off x="1" y="5893905"/>
            <a:ext cx="12192000" cy="964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0" name="Picture 9">
            <a:hlinkClick r:id="" action="ppaction://hlinkshowjump?jump=nextslid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11" name="Picture 10">
            <a:hlinkClick r:id="" action="ppaction://hlinkshowjump?jump=previous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3" name="Straight Connector 12"/>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413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334" y="222222"/>
            <a:ext cx="8551332" cy="439981"/>
          </a:xfrm>
        </p:spPr>
        <p:txBody>
          <a:bodyPr/>
          <a:lstStyle/>
          <a:p>
            <a:pPr algn="ctr"/>
            <a:r>
              <a:rPr lang="en-GB" sz="3200" dirty="0">
                <a:solidFill>
                  <a:srgbClr val="024E43"/>
                </a:solidFill>
              </a:rPr>
              <a:t>Apprentice Data Analyst (Modelling)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862944" y="1258544"/>
            <a:ext cx="3043878" cy="1836729"/>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Produce plans and schedules using geographic information systems (GIS) to support the modelling team</a:t>
            </a:r>
          </a:p>
        </p:txBody>
      </p:sp>
      <p:sp>
        <p:nvSpPr>
          <p:cNvPr id="19" name="Rounded Rectangle 18"/>
          <p:cNvSpPr/>
          <p:nvPr/>
        </p:nvSpPr>
        <p:spPr>
          <a:xfrm>
            <a:off x="8292528" y="1248155"/>
            <a:ext cx="3043878" cy="1836729"/>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after the network model library database to ensure the status and location of all models are recorded and managed</a:t>
            </a:r>
          </a:p>
        </p:txBody>
      </p:sp>
      <p:sp>
        <p:nvSpPr>
          <p:cNvPr id="20" name="Rounded Rectangle 19"/>
          <p:cNvSpPr/>
          <p:nvPr/>
        </p:nvSpPr>
        <p:spPr>
          <a:xfrm>
            <a:off x="4873335" y="3527857"/>
            <a:ext cx="3043878" cy="1836729"/>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Build network models using GIS and modelling tools</a:t>
            </a:r>
          </a:p>
        </p:txBody>
      </p:sp>
      <p:sp>
        <p:nvSpPr>
          <p:cNvPr id="21" name="Rounded Rectangle 20"/>
          <p:cNvSpPr/>
          <p:nvPr/>
        </p:nvSpPr>
        <p:spPr>
          <a:xfrm>
            <a:off x="8334091" y="3507075"/>
            <a:ext cx="3043878" cy="1836729"/>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Learn how to manipulate and link different data sets as required</a:t>
            </a:r>
          </a:p>
        </p:txBody>
      </p:sp>
      <p:grpSp>
        <p:nvGrpSpPr>
          <p:cNvPr id="15" name="Group 14"/>
          <p:cNvGrpSpPr/>
          <p:nvPr/>
        </p:nvGrpSpPr>
        <p:grpSpPr>
          <a:xfrm>
            <a:off x="408421" y="988380"/>
            <a:ext cx="3781735" cy="4706862"/>
            <a:chOff x="8314510" y="2833272"/>
            <a:chExt cx="3731741" cy="2894242"/>
          </a:xfrm>
          <a:solidFill>
            <a:srgbClr val="6C8F25"/>
          </a:solidFill>
        </p:grpSpPr>
        <p:sp>
          <p:nvSpPr>
            <p:cNvPr id="10" name="Rounded Rectangle 9"/>
            <p:cNvSpPr/>
            <p:nvPr/>
          </p:nvSpPr>
          <p:spPr>
            <a:xfrm>
              <a:off x="8314510" y="2833272"/>
              <a:ext cx="3731741" cy="28942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10145319" y="3245340"/>
              <a:ext cx="1702426" cy="6672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How did you find the recruitment process? </a:t>
              </a:r>
            </a:p>
          </p:txBody>
        </p:sp>
        <p:sp>
          <p:nvSpPr>
            <p:cNvPr id="13" name="TextBox 12"/>
            <p:cNvSpPr txBox="1"/>
            <p:nvPr/>
          </p:nvSpPr>
          <p:spPr>
            <a:xfrm>
              <a:off x="8487903" y="4280393"/>
              <a:ext cx="3558348" cy="851631"/>
            </a:xfrm>
            <a:prstGeom prst="rect">
              <a:avLst/>
            </a:prstGeom>
            <a:grpFill/>
          </p:spPr>
          <p:txBody>
            <a:bodyPr wrap="square" rtlCol="0">
              <a:spAutoFit/>
            </a:bodyPr>
            <a:lstStyle/>
            <a:p>
              <a:pPr>
                <a:lnSpc>
                  <a:spcPct val="150000"/>
                </a:lnSpc>
              </a:pPr>
              <a:r>
                <a:rPr lang="en-GB" sz="1400" dirty="0">
                  <a:solidFill>
                    <a:schemeClr val="bg1"/>
                  </a:solidFill>
                </a:rPr>
                <a:t>“Being dyslexic I thought that the process would be very difficult and I would have issues but it turned out the opposite. I found it easy to apply and progress through the stages.”</a:t>
              </a:r>
            </a:p>
          </p:txBody>
        </p:sp>
        <p:sp>
          <p:nvSpPr>
            <p:cNvPr id="14" name="TextBox 13"/>
            <p:cNvSpPr txBox="1"/>
            <p:nvPr/>
          </p:nvSpPr>
          <p:spPr>
            <a:xfrm>
              <a:off x="9531876" y="5357513"/>
              <a:ext cx="2329722" cy="276999"/>
            </a:xfrm>
            <a:prstGeom prst="rect">
              <a:avLst/>
            </a:prstGeom>
            <a:grpFill/>
          </p:spPr>
          <p:txBody>
            <a:bodyPr wrap="square" rtlCol="0">
              <a:spAutoFit/>
            </a:bodyPr>
            <a:lstStyle/>
            <a:p>
              <a:r>
                <a:rPr lang="en-GB" sz="1200" dirty="0">
                  <a:solidFill>
                    <a:schemeClr val="bg1"/>
                  </a:solidFill>
                </a:rPr>
                <a:t>- Rose, Data Analyst in Modelling</a:t>
              </a: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t="17658"/>
            <a:stretch/>
          </p:blipFill>
          <p:spPr>
            <a:xfrm>
              <a:off x="8415011" y="2905306"/>
              <a:ext cx="1691745" cy="1250095"/>
            </a:xfrm>
            <a:prstGeom prst="ellipse">
              <a:avLst/>
            </a:prstGeom>
            <a:grpFill/>
            <a:ln w="63500" cap="rnd">
              <a:noFill/>
            </a:ln>
            <a:effectLst/>
          </p:spPr>
        </p:pic>
      </p:grpSp>
      <p:grpSp>
        <p:nvGrpSpPr>
          <p:cNvPr id="25" name="Group 24"/>
          <p:cNvGrpSpPr/>
          <p:nvPr/>
        </p:nvGrpSpPr>
        <p:grpSpPr>
          <a:xfrm>
            <a:off x="3231221" y="6199226"/>
            <a:ext cx="5729558" cy="492210"/>
            <a:chOff x="3730956" y="6199226"/>
            <a:chExt cx="5729558" cy="492210"/>
          </a:xfrm>
        </p:grpSpPr>
        <p:sp>
          <p:nvSpPr>
            <p:cNvPr id="26" name="Rounded Rectangle 25">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2155282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378" y="84803"/>
            <a:ext cx="10695245" cy="439981"/>
          </a:xfrm>
        </p:spPr>
        <p:txBody>
          <a:bodyPr/>
          <a:lstStyle/>
          <a:p>
            <a:pPr algn="ctr"/>
            <a:r>
              <a:rPr lang="en-GB" sz="3200" dirty="0">
                <a:solidFill>
                  <a:srgbClr val="00A1DF"/>
                </a:solidFill>
              </a:rPr>
              <a:t>Apprentice Field Service Engineer </a:t>
            </a:r>
            <a:br>
              <a:rPr lang="en-GB" sz="3200" dirty="0">
                <a:solidFill>
                  <a:srgbClr val="00A1DF"/>
                </a:solidFill>
              </a:rPr>
            </a:br>
            <a:r>
              <a:rPr lang="en-GB" sz="3200" dirty="0">
                <a:solidFill>
                  <a:srgbClr val="00A1DF"/>
                </a:solidFill>
              </a:rPr>
              <a:t>Mechanical (Water &amp; Wastewater)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7624293" y="1161406"/>
            <a:ext cx="4460334" cy="4402267"/>
            <a:chOff x="7512227" y="3117803"/>
            <a:chExt cx="3731741" cy="2894242"/>
          </a:xfrm>
          <a:solidFill>
            <a:srgbClr val="29CBFF"/>
          </a:solidFill>
        </p:grpSpPr>
        <p:grpSp>
          <p:nvGrpSpPr>
            <p:cNvPr id="10" name="Group 9"/>
            <p:cNvGrpSpPr/>
            <p:nvPr/>
          </p:nvGrpSpPr>
          <p:grpSpPr>
            <a:xfrm>
              <a:off x="7512227" y="3117803"/>
              <a:ext cx="3731741" cy="2894242"/>
              <a:chOff x="8314510" y="2833272"/>
              <a:chExt cx="3731741" cy="2894242"/>
            </a:xfrm>
            <a:grpFill/>
          </p:grpSpPr>
          <p:sp>
            <p:nvSpPr>
              <p:cNvPr id="12" name="Rounded Rectangle 11"/>
              <p:cNvSpPr/>
              <p:nvPr/>
            </p:nvSpPr>
            <p:spPr>
              <a:xfrm>
                <a:off x="8314510" y="2833272"/>
                <a:ext cx="3731741" cy="2894242"/>
              </a:xfrm>
              <a:prstGeom prst="roundRect">
                <a:avLst/>
              </a:prstGeom>
              <a:solidFill>
                <a:srgbClr val="29C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9876847" y="3183445"/>
                <a:ext cx="2040021" cy="6672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What advice would you give to some body applying for the apprenticeship scheme?</a:t>
                </a:r>
              </a:p>
            </p:txBody>
          </p:sp>
          <p:sp>
            <p:nvSpPr>
              <p:cNvPr id="15" name="TextBox 14"/>
              <p:cNvSpPr txBox="1"/>
              <p:nvPr/>
            </p:nvSpPr>
            <p:spPr>
              <a:xfrm>
                <a:off x="8539305" y="4276950"/>
                <a:ext cx="3377563" cy="910556"/>
              </a:xfrm>
              <a:prstGeom prst="rect">
                <a:avLst/>
              </a:prstGeom>
              <a:grpFill/>
            </p:spPr>
            <p:txBody>
              <a:bodyPr wrap="square" rtlCol="0">
                <a:spAutoFit/>
              </a:bodyPr>
              <a:lstStyle/>
              <a:p>
                <a:pPr>
                  <a:lnSpc>
                    <a:spcPct val="150000"/>
                  </a:lnSpc>
                </a:pPr>
                <a:r>
                  <a:rPr lang="en-GB" sz="1400" dirty="0">
                    <a:solidFill>
                      <a:schemeClr val="bg1"/>
                    </a:solidFill>
                  </a:rPr>
                  <a:t>“Do some research on the company and research your chosen discipline. Knowing background information on the job you’re applying for will always impress the interviewer.” </a:t>
                </a:r>
              </a:p>
            </p:txBody>
          </p:sp>
          <p:sp>
            <p:nvSpPr>
              <p:cNvPr id="16" name="TextBox 15"/>
              <p:cNvSpPr txBox="1"/>
              <p:nvPr/>
            </p:nvSpPr>
            <p:spPr>
              <a:xfrm>
                <a:off x="9467826" y="5385378"/>
                <a:ext cx="2425622" cy="182111"/>
              </a:xfrm>
              <a:prstGeom prst="rect">
                <a:avLst/>
              </a:prstGeom>
              <a:grpFill/>
            </p:spPr>
            <p:txBody>
              <a:bodyPr wrap="square" rtlCol="0">
                <a:spAutoFit/>
              </a:bodyPr>
              <a:lstStyle/>
              <a:p>
                <a:r>
                  <a:rPr lang="en-GB" sz="1200" dirty="0">
                    <a:solidFill>
                      <a:schemeClr val="bg1"/>
                    </a:solidFill>
                  </a:rPr>
                  <a:t>- George, Apprentice FSE (Mechanical)</a:t>
                </a:r>
              </a:p>
            </p:txBody>
          </p:sp>
        </p:grpSp>
        <p:pic>
          <p:nvPicPr>
            <p:cNvPr id="17" name="Picture 16"/>
            <p:cNvPicPr>
              <a:picLocks noChangeAspect="1"/>
            </p:cNvPicPr>
            <p:nvPr/>
          </p:nvPicPr>
          <p:blipFill>
            <a:blip r:embed="rId7"/>
            <a:stretch>
              <a:fillRect/>
            </a:stretch>
          </p:blipFill>
          <p:spPr>
            <a:xfrm>
              <a:off x="7609509" y="3272248"/>
              <a:ext cx="1530619" cy="1255961"/>
            </a:xfrm>
            <a:prstGeom prst="ellipse">
              <a:avLst/>
            </a:prstGeom>
            <a:grpFill/>
            <a:ln w="63500" cap="rnd">
              <a:noFill/>
            </a:ln>
            <a:effectLst/>
          </p:spPr>
        </p:pic>
      </p:grpSp>
      <p:sp>
        <p:nvSpPr>
          <p:cNvPr id="18" name="Rounded Rectangle 17"/>
          <p:cNvSpPr/>
          <p:nvPr/>
        </p:nvSpPr>
        <p:spPr>
          <a:xfrm>
            <a:off x="595017" y="1412825"/>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Assist with the production of accruals, monthly accounting and other requirements in line with regulatory guidelines</a:t>
            </a:r>
          </a:p>
        </p:txBody>
      </p:sp>
      <p:sp>
        <p:nvSpPr>
          <p:cNvPr id="19" name="Rounded Rectangle 18"/>
          <p:cNvSpPr/>
          <p:nvPr/>
        </p:nvSpPr>
        <p:spPr>
          <a:xfrm>
            <a:off x="3955774" y="1412825"/>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as part of the financial analyst team to support the lead management accountant and business areas</a:t>
            </a:r>
          </a:p>
        </p:txBody>
      </p:sp>
      <p:sp>
        <p:nvSpPr>
          <p:cNvPr id="20" name="Rounded Rectangle 19"/>
          <p:cNvSpPr/>
          <p:nvPr/>
        </p:nvSpPr>
        <p:spPr>
          <a:xfrm>
            <a:off x="3934992" y="3509854"/>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Liaise with HR to ensure alignment to the resource plan and reconciliation of headcount and will need to meet strict month end deadlines</a:t>
            </a:r>
          </a:p>
        </p:txBody>
      </p:sp>
      <p:sp>
        <p:nvSpPr>
          <p:cNvPr id="21" name="Rounded Rectangle 20"/>
          <p:cNvSpPr/>
          <p:nvPr/>
        </p:nvSpPr>
        <p:spPr>
          <a:xfrm>
            <a:off x="574235" y="3520246"/>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Own and control relevant financial models used to assist business performance </a:t>
            </a:r>
          </a:p>
        </p:txBody>
      </p:sp>
      <p:grpSp>
        <p:nvGrpSpPr>
          <p:cNvPr id="25" name="Group 24"/>
          <p:cNvGrpSpPr/>
          <p:nvPr/>
        </p:nvGrpSpPr>
        <p:grpSpPr>
          <a:xfrm>
            <a:off x="3231221" y="6199226"/>
            <a:ext cx="5729558" cy="492210"/>
            <a:chOff x="3730956" y="6199226"/>
            <a:chExt cx="5729558" cy="492210"/>
          </a:xfrm>
        </p:grpSpPr>
        <p:sp>
          <p:nvSpPr>
            <p:cNvPr id="26" name="Rounded Rectangle 25">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1018308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194" y="240667"/>
            <a:ext cx="9067720" cy="439981"/>
          </a:xfrm>
        </p:spPr>
        <p:txBody>
          <a:bodyPr/>
          <a:lstStyle/>
          <a:p>
            <a:pPr algn="ctr"/>
            <a:r>
              <a:rPr lang="en-GB" sz="3600" dirty="0">
                <a:solidFill>
                  <a:srgbClr val="EE7700"/>
                </a:solidFill>
              </a:rPr>
              <a:t>Apprentice Fleet Technician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086551" y="1258545"/>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Ensure that our vans and trucks are maintained and are in road legal condition at all times</a:t>
            </a:r>
          </a:p>
        </p:txBody>
      </p:sp>
      <p:sp>
        <p:nvSpPr>
          <p:cNvPr id="12" name="Rounded Rectangle 11"/>
          <p:cNvSpPr/>
          <p:nvPr/>
        </p:nvSpPr>
        <p:spPr>
          <a:xfrm>
            <a:off x="4613562" y="1248153"/>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Service and repair mechanical faults on our vehicles as well as fault diagnosis using the latest computer software packages</a:t>
            </a:r>
          </a:p>
        </p:txBody>
      </p:sp>
      <p:sp>
        <p:nvSpPr>
          <p:cNvPr id="13" name="Rounded Rectangle 12"/>
          <p:cNvSpPr/>
          <p:nvPr/>
        </p:nvSpPr>
        <p:spPr>
          <a:xfrm>
            <a:off x="8136663" y="1268936"/>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Follow our rigorous health and safety standards, keeping yourself and others safe</a:t>
            </a:r>
          </a:p>
        </p:txBody>
      </p:sp>
      <p:sp>
        <p:nvSpPr>
          <p:cNvPr id="14" name="Rounded Rectangle 13"/>
          <p:cNvSpPr/>
          <p:nvPr/>
        </p:nvSpPr>
        <p:spPr>
          <a:xfrm>
            <a:off x="1652153" y="3392775"/>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as part of a dedicated team focused on ensuring that our vehicles and plants are maintained efficiently</a:t>
            </a:r>
          </a:p>
        </p:txBody>
      </p:sp>
      <p:sp>
        <p:nvSpPr>
          <p:cNvPr id="15" name="Rounded Rectangle 14"/>
          <p:cNvSpPr/>
          <p:nvPr/>
        </p:nvSpPr>
        <p:spPr>
          <a:xfrm>
            <a:off x="7482036" y="3351211"/>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Carry out routine maintenance, making sure our vehicles are always running in tip top condition</a:t>
            </a:r>
          </a:p>
        </p:txBody>
      </p:sp>
      <p:grpSp>
        <p:nvGrpSpPr>
          <p:cNvPr id="16" name="Google Shape;6177;p57"/>
          <p:cNvGrpSpPr/>
          <p:nvPr/>
        </p:nvGrpSpPr>
        <p:grpSpPr>
          <a:xfrm>
            <a:off x="5123308" y="3359204"/>
            <a:ext cx="1994617" cy="1966212"/>
            <a:chOff x="1492675" y="4420975"/>
            <a:chExt cx="481825" cy="438525"/>
          </a:xfrm>
          <a:solidFill>
            <a:srgbClr val="F7A800"/>
          </a:solidFill>
        </p:grpSpPr>
        <p:sp>
          <p:nvSpPr>
            <p:cNvPr id="17" name="Google Shape;6178;p57"/>
            <p:cNvSpPr/>
            <p:nvPr/>
          </p:nvSpPr>
          <p:spPr>
            <a:xfrm>
              <a:off x="1841375" y="4649825"/>
              <a:ext cx="43325" cy="43300"/>
            </a:xfrm>
            <a:custGeom>
              <a:avLst/>
              <a:gdLst/>
              <a:ahLst/>
              <a:cxnLst/>
              <a:rect l="l" t="t" r="r" b="b"/>
              <a:pathLst>
                <a:path w="1733" h="1732" extrusionOk="0">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18" name="Google Shape;6179;p57"/>
            <p:cNvSpPr/>
            <p:nvPr/>
          </p:nvSpPr>
          <p:spPr>
            <a:xfrm>
              <a:off x="1582425" y="4649825"/>
              <a:ext cx="43300" cy="43300"/>
            </a:xfrm>
            <a:custGeom>
              <a:avLst/>
              <a:gdLst/>
              <a:ahLst/>
              <a:cxnLst/>
              <a:rect l="l" t="t" r="r" b="b"/>
              <a:pathLst>
                <a:path w="1732" h="1732" extrusionOk="0">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19" name="Google Shape;6180;p57"/>
            <p:cNvSpPr/>
            <p:nvPr/>
          </p:nvSpPr>
          <p:spPr>
            <a:xfrm>
              <a:off x="1492675" y="4420975"/>
              <a:ext cx="481825" cy="356475"/>
            </a:xfrm>
            <a:custGeom>
              <a:avLst/>
              <a:gdLst/>
              <a:ahLst/>
              <a:cxnLst/>
              <a:rect l="l" t="t" r="r" b="b"/>
              <a:pathLst>
                <a:path w="19273" h="14259" extrusionOk="0">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20" name="Google Shape;6181;p57"/>
            <p:cNvSpPr/>
            <p:nvPr/>
          </p:nvSpPr>
          <p:spPr>
            <a:xfrm>
              <a:off x="154687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21" name="Google Shape;6182;p57"/>
            <p:cNvSpPr/>
            <p:nvPr/>
          </p:nvSpPr>
          <p:spPr>
            <a:xfrm>
              <a:off x="180132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25" name="Group 24"/>
          <p:cNvGrpSpPr/>
          <p:nvPr/>
        </p:nvGrpSpPr>
        <p:grpSpPr>
          <a:xfrm>
            <a:off x="3231221" y="6199226"/>
            <a:ext cx="5729558" cy="492210"/>
            <a:chOff x="3730956" y="6199226"/>
            <a:chExt cx="5729558" cy="492210"/>
          </a:xfrm>
        </p:grpSpPr>
        <p:sp>
          <p:nvSpPr>
            <p:cNvPr id="26" name="Rounded Rectangle 25">
              <a:hlinkClick r:id="rId7"/>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1518910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334" y="271840"/>
            <a:ext cx="8551332" cy="439981"/>
          </a:xfrm>
        </p:spPr>
        <p:txBody>
          <a:bodyPr/>
          <a:lstStyle/>
          <a:p>
            <a:pPr algn="ctr"/>
            <a:r>
              <a:rPr lang="en-GB" sz="3600" dirty="0">
                <a:solidFill>
                  <a:srgbClr val="024E43"/>
                </a:solidFill>
              </a:rPr>
              <a:t>Apprentice Laboratory Scientist</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520043" y="1268935"/>
            <a:ext cx="7289883" cy="982621"/>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Learn key scientific skills and how to ensure that the water that comes out of the tap is of the highest quality</a:t>
            </a:r>
          </a:p>
        </p:txBody>
      </p:sp>
      <p:sp>
        <p:nvSpPr>
          <p:cNvPr id="13" name="Rounded Rectangle 12"/>
          <p:cNvSpPr/>
          <p:nvPr/>
        </p:nvSpPr>
        <p:spPr>
          <a:xfrm>
            <a:off x="4644733" y="4827324"/>
            <a:ext cx="7289883" cy="947415"/>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During your five year apprenticeship, you’ll get to grips with lots of different systems and activities that take place in our science department including … </a:t>
            </a:r>
          </a:p>
        </p:txBody>
      </p:sp>
      <p:grpSp>
        <p:nvGrpSpPr>
          <p:cNvPr id="17" name="Group 16"/>
          <p:cNvGrpSpPr/>
          <p:nvPr/>
        </p:nvGrpSpPr>
        <p:grpSpPr>
          <a:xfrm>
            <a:off x="227124" y="1135366"/>
            <a:ext cx="4074710" cy="4689696"/>
            <a:chOff x="8314510" y="2833272"/>
            <a:chExt cx="3915022" cy="2894242"/>
          </a:xfrm>
          <a:solidFill>
            <a:srgbClr val="008542"/>
          </a:solidFill>
        </p:grpSpPr>
        <p:sp>
          <p:nvSpPr>
            <p:cNvPr id="19" name="Rounded Rectangle 18"/>
            <p:cNvSpPr/>
            <p:nvPr/>
          </p:nvSpPr>
          <p:spPr>
            <a:xfrm>
              <a:off x="8314510" y="2833272"/>
              <a:ext cx="3915022" cy="28942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10210722" y="3020374"/>
              <a:ext cx="1635421" cy="1123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What is your favourite thing about your current role?</a:t>
              </a:r>
            </a:p>
          </p:txBody>
        </p:sp>
        <p:sp>
          <p:nvSpPr>
            <p:cNvPr id="21" name="TextBox 20"/>
            <p:cNvSpPr txBox="1"/>
            <p:nvPr/>
          </p:nvSpPr>
          <p:spPr>
            <a:xfrm>
              <a:off x="8344851" y="4154599"/>
              <a:ext cx="3874697" cy="1386996"/>
            </a:xfrm>
            <a:prstGeom prst="roundRect">
              <a:avLst/>
            </a:prstGeom>
            <a:grpFill/>
          </p:spPr>
          <p:txBody>
            <a:bodyPr wrap="square" rtlCol="0">
              <a:spAutoFit/>
            </a:bodyPr>
            <a:lstStyle/>
            <a:p>
              <a:pPr>
                <a:lnSpc>
                  <a:spcPct val="150000"/>
                </a:lnSpc>
              </a:pPr>
              <a:r>
                <a:rPr lang="en-GB" sz="1400" dirty="0">
                  <a:solidFill>
                    <a:schemeClr val="bg1"/>
                  </a:solidFill>
                </a:rPr>
                <a:t>“Everything I’m learning day to day is directly applied. That’s something that frustrated me so much during school, that I’d learn things that I’d have no idea how or when to actually use, but in my current role I can make use of everything I’ve learnt right away.”</a:t>
              </a:r>
            </a:p>
          </p:txBody>
        </p:sp>
        <p:sp>
          <p:nvSpPr>
            <p:cNvPr id="22" name="TextBox 21"/>
            <p:cNvSpPr txBox="1"/>
            <p:nvPr/>
          </p:nvSpPr>
          <p:spPr>
            <a:xfrm>
              <a:off x="9780490" y="5457675"/>
              <a:ext cx="2449042" cy="189136"/>
            </a:xfrm>
            <a:prstGeom prst="roundRect">
              <a:avLst/>
            </a:prstGeom>
            <a:noFill/>
          </p:spPr>
          <p:txBody>
            <a:bodyPr wrap="square" rtlCol="0">
              <a:spAutoFit/>
            </a:bodyPr>
            <a:lstStyle/>
            <a:p>
              <a:r>
                <a:rPr lang="en-GB" sz="1200" dirty="0">
                  <a:solidFill>
                    <a:schemeClr val="bg1"/>
                  </a:solidFill>
                </a:rPr>
                <a:t>- Evan, Apprentice Scientist</a:t>
              </a:r>
            </a:p>
          </p:txBody>
        </p:sp>
      </p:grpSp>
      <p:pic>
        <p:nvPicPr>
          <p:cNvPr id="23" name="Picture 22"/>
          <p:cNvPicPr/>
          <p:nvPr/>
        </p:nvPicPr>
        <p:blipFill rotWithShape="1">
          <a:blip r:embed="rId7">
            <a:extLst>
              <a:ext uri="{28A0092B-C50C-407E-A947-70E740481C1C}">
                <a14:useLocalDpi xmlns:a14="http://schemas.microsoft.com/office/drawing/2010/main" val="0"/>
              </a:ext>
            </a:extLst>
          </a:blip>
          <a:srcRect l="13462" t="9609" r="20930" b="23366"/>
          <a:stretch/>
        </p:blipFill>
        <p:spPr>
          <a:xfrm>
            <a:off x="443806" y="1456583"/>
            <a:ext cx="1634959" cy="1744770"/>
          </a:xfrm>
          <a:prstGeom prst="ellipse">
            <a:avLst/>
          </a:prstGeom>
          <a:ln w="63500" cap="rnd">
            <a:noFill/>
          </a:ln>
          <a:effectLst/>
        </p:spPr>
      </p:pic>
      <p:sp>
        <p:nvSpPr>
          <p:cNvPr id="24" name="Rounded Rectangle 23"/>
          <p:cNvSpPr/>
          <p:nvPr/>
        </p:nvSpPr>
        <p:spPr>
          <a:xfrm>
            <a:off x="4727860" y="2707249"/>
            <a:ext cx="3336072" cy="716958"/>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Ion Chromatography</a:t>
            </a:r>
            <a:endParaRPr lang="en-GB" dirty="0"/>
          </a:p>
        </p:txBody>
      </p:sp>
      <p:sp>
        <p:nvSpPr>
          <p:cNvPr id="25" name="Rounded Rectangle 24"/>
          <p:cNvSpPr/>
          <p:nvPr/>
        </p:nvSpPr>
        <p:spPr>
          <a:xfrm>
            <a:off x="8349162" y="2694837"/>
            <a:ext cx="3336072" cy="712534"/>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Colorimetry</a:t>
            </a:r>
            <a:endParaRPr lang="en-GB" dirty="0"/>
          </a:p>
        </p:txBody>
      </p:sp>
      <p:sp>
        <p:nvSpPr>
          <p:cNvPr id="26" name="Rounded Rectangle 25"/>
          <p:cNvSpPr/>
          <p:nvPr/>
        </p:nvSpPr>
        <p:spPr>
          <a:xfrm>
            <a:off x="6465775" y="3857513"/>
            <a:ext cx="3336072" cy="716958"/>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Spectrometry</a:t>
            </a:r>
          </a:p>
        </p:txBody>
      </p:sp>
      <p:grpSp>
        <p:nvGrpSpPr>
          <p:cNvPr id="30" name="Group 29"/>
          <p:cNvGrpSpPr/>
          <p:nvPr/>
        </p:nvGrpSpPr>
        <p:grpSpPr>
          <a:xfrm>
            <a:off x="3231221" y="6199226"/>
            <a:ext cx="5729558" cy="492210"/>
            <a:chOff x="3730956" y="6199226"/>
            <a:chExt cx="5729558" cy="492210"/>
          </a:xfrm>
        </p:grpSpPr>
        <p:sp>
          <p:nvSpPr>
            <p:cNvPr id="31" name="Rounded Rectangle 30">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2004904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394" y="149403"/>
            <a:ext cx="8551332" cy="439981"/>
          </a:xfrm>
        </p:spPr>
        <p:txBody>
          <a:bodyPr/>
          <a:lstStyle/>
          <a:p>
            <a:pPr algn="ctr"/>
            <a:r>
              <a:rPr lang="en-GB" sz="3600" dirty="0">
                <a:solidFill>
                  <a:srgbClr val="00A1DF"/>
                </a:solidFill>
              </a:rPr>
              <a:t>Apprentice Process Controller </a:t>
            </a:r>
            <a:br>
              <a:rPr lang="en-GB" sz="3600" dirty="0">
                <a:solidFill>
                  <a:srgbClr val="00A1DF"/>
                </a:solidFill>
              </a:rPr>
            </a:br>
            <a:r>
              <a:rPr lang="en-GB" sz="3600" dirty="0">
                <a:solidFill>
                  <a:srgbClr val="00A1DF"/>
                </a:solidFill>
              </a:rPr>
              <a:t>(Water &amp; Wastewater)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01621" y="1221694"/>
            <a:ext cx="4837969" cy="4734734"/>
            <a:chOff x="7933160" y="1158630"/>
            <a:chExt cx="4077048" cy="4711515"/>
          </a:xfrm>
          <a:solidFill>
            <a:srgbClr val="29CBFF"/>
          </a:solidFill>
        </p:grpSpPr>
        <p:grpSp>
          <p:nvGrpSpPr>
            <p:cNvPr id="10" name="Group 9"/>
            <p:cNvGrpSpPr/>
            <p:nvPr/>
          </p:nvGrpSpPr>
          <p:grpSpPr>
            <a:xfrm>
              <a:off x="7933160" y="1158630"/>
              <a:ext cx="4077048" cy="4711515"/>
              <a:chOff x="8084326" y="2925408"/>
              <a:chExt cx="4077048" cy="2785125"/>
            </a:xfrm>
            <a:grpFill/>
          </p:grpSpPr>
          <p:sp>
            <p:nvSpPr>
              <p:cNvPr id="12" name="Rounded Rectangle 11"/>
              <p:cNvSpPr/>
              <p:nvPr/>
            </p:nvSpPr>
            <p:spPr>
              <a:xfrm>
                <a:off x="8084326" y="2925408"/>
                <a:ext cx="4077048" cy="27851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10072598" y="3108012"/>
                <a:ext cx="1819075" cy="48727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What is your favourite thing about your current role?</a:t>
                </a:r>
              </a:p>
            </p:txBody>
          </p:sp>
          <p:sp>
            <p:nvSpPr>
              <p:cNvPr id="15" name="TextBox 14"/>
              <p:cNvSpPr txBox="1"/>
              <p:nvPr/>
            </p:nvSpPr>
            <p:spPr>
              <a:xfrm>
                <a:off x="8175442" y="3853347"/>
                <a:ext cx="3872097" cy="1520771"/>
              </a:xfrm>
              <a:prstGeom prst="rect">
                <a:avLst/>
              </a:prstGeom>
              <a:grpFill/>
            </p:spPr>
            <p:txBody>
              <a:bodyPr wrap="square" rtlCol="0">
                <a:spAutoFit/>
              </a:bodyPr>
              <a:lstStyle/>
              <a:p>
                <a:pPr>
                  <a:lnSpc>
                    <a:spcPct val="150000"/>
                  </a:lnSpc>
                </a:pPr>
                <a:r>
                  <a:rPr lang="en-GB" sz="1200" dirty="0">
                    <a:solidFill>
                      <a:schemeClr val="bg1"/>
                    </a:solidFill>
                  </a:rPr>
                  <a:t>“I enjoy the Process Controller role as no two days are the same. I have previously worked on production lines and in workshops. Eventually the work became very repetitive carrying out the same mundane tasks daily. Whereas as Process Controller I am involved with different tasks and different people daily.</a:t>
                </a:r>
              </a:p>
              <a:p>
                <a:pPr>
                  <a:lnSpc>
                    <a:spcPct val="150000"/>
                  </a:lnSpc>
                </a:pPr>
                <a:r>
                  <a:rPr lang="en-GB" sz="1200" dirty="0">
                    <a:solidFill>
                      <a:schemeClr val="bg1"/>
                    </a:solidFill>
                  </a:rPr>
                  <a:t>All of my colleagues have made me feel very welcome, I feel part of a team which are very supportive and are willing to help me out wherever or whatever I need. No job or question I ask them is too big for them which I am very appreciative of.”</a:t>
                </a:r>
              </a:p>
            </p:txBody>
          </p:sp>
          <p:sp>
            <p:nvSpPr>
              <p:cNvPr id="16" name="TextBox 15"/>
              <p:cNvSpPr txBox="1"/>
              <p:nvPr/>
            </p:nvSpPr>
            <p:spPr>
              <a:xfrm>
                <a:off x="8744868" y="5438344"/>
                <a:ext cx="2921599" cy="163743"/>
              </a:xfrm>
              <a:prstGeom prst="rect">
                <a:avLst/>
              </a:prstGeom>
              <a:grpFill/>
            </p:spPr>
            <p:txBody>
              <a:bodyPr wrap="square" rtlCol="0">
                <a:spAutoFit/>
              </a:bodyPr>
              <a:lstStyle/>
              <a:p>
                <a:r>
                  <a:rPr lang="en-GB" sz="1200" dirty="0">
                    <a:solidFill>
                      <a:schemeClr val="bg1"/>
                    </a:solidFill>
                  </a:rPr>
                  <a:t>- Shahbaz, Apprentice Process Controller</a:t>
                </a:r>
              </a:p>
            </p:txBody>
          </p:sp>
        </p:grpSp>
        <p:pic>
          <p:nvPicPr>
            <p:cNvPr id="1026" name="E00701F8-0166-4625-89A5-8327D517DEBE" descr="image00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92" t="27363" r="36834" b="45852"/>
            <a:stretch/>
          </p:blipFill>
          <p:spPr bwMode="auto">
            <a:xfrm>
              <a:off x="8216931" y="1225636"/>
              <a:ext cx="1590666" cy="1609697"/>
            </a:xfrm>
            <a:prstGeom prst="ellipse">
              <a:avLst/>
            </a:prstGeom>
            <a:grpFill/>
            <a:ln w="9525">
              <a:noFill/>
              <a:miter lim="800000"/>
              <a:headEnd/>
              <a:tailEnd/>
            </a:ln>
            <a:effectLst/>
          </p:spPr>
        </p:pic>
      </p:grpSp>
      <p:sp>
        <p:nvSpPr>
          <p:cNvPr id="17" name="Rounded Rectangle 16"/>
          <p:cNvSpPr/>
          <p:nvPr/>
        </p:nvSpPr>
        <p:spPr>
          <a:xfrm>
            <a:off x="5415649" y="1530059"/>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as a team to ensure our wastewater treatment works run smoothly and comply with strict health and safety and compliance regulations</a:t>
            </a:r>
          </a:p>
        </p:txBody>
      </p:sp>
      <p:sp>
        <p:nvSpPr>
          <p:cNvPr id="18" name="Rounded Rectangle 17"/>
          <p:cNvSpPr/>
          <p:nvPr/>
        </p:nvSpPr>
        <p:spPr>
          <a:xfrm>
            <a:off x="8703670" y="1519668"/>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Follow our site procedures and standards to ensure that all of the processes that we use are working to their full potential</a:t>
            </a:r>
          </a:p>
        </p:txBody>
      </p:sp>
      <p:sp>
        <p:nvSpPr>
          <p:cNvPr id="19" name="Rounded Rectangle 18"/>
          <p:cNvSpPr/>
          <p:nvPr/>
        </p:nvSpPr>
        <p:spPr>
          <a:xfrm>
            <a:off x="8745234" y="3595915"/>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Learn how to operate our systems and the equipment we use to treat our wastewater</a:t>
            </a:r>
          </a:p>
        </p:txBody>
      </p:sp>
      <p:sp>
        <p:nvSpPr>
          <p:cNvPr id="20" name="Rounded Rectangle 19"/>
          <p:cNvSpPr/>
          <p:nvPr/>
        </p:nvSpPr>
        <p:spPr>
          <a:xfrm>
            <a:off x="5436431" y="3606307"/>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 involved in fault investigation and problem solving</a:t>
            </a:r>
          </a:p>
        </p:txBody>
      </p:sp>
      <p:grpSp>
        <p:nvGrpSpPr>
          <p:cNvPr id="24" name="Group 23"/>
          <p:cNvGrpSpPr/>
          <p:nvPr/>
        </p:nvGrpSpPr>
        <p:grpSpPr>
          <a:xfrm>
            <a:off x="3231221" y="6199226"/>
            <a:ext cx="5729558" cy="492210"/>
            <a:chOff x="3730956" y="6199226"/>
            <a:chExt cx="5729558" cy="492210"/>
          </a:xfrm>
        </p:grpSpPr>
        <p:sp>
          <p:nvSpPr>
            <p:cNvPr id="25" name="Rounded Rectangle 24">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1079411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45" y="30383"/>
            <a:ext cx="1855571" cy="982361"/>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t="8404" b="6826"/>
          <a:stretch/>
        </p:blipFill>
        <p:spPr>
          <a:xfrm>
            <a:off x="10715946" y="1"/>
            <a:ext cx="1211135" cy="1024303"/>
          </a:xfrm>
          <a:prstGeom prst="rect">
            <a:avLst/>
          </a:prstGeom>
        </p:spPr>
      </p:pic>
      <p:graphicFrame>
        <p:nvGraphicFramePr>
          <p:cNvPr id="11" name="Table 11">
            <a:extLst>
              <a:ext uri="{FF2B5EF4-FFF2-40B4-BE49-F238E27FC236}">
                <a16:creationId xmlns:a16="http://schemas.microsoft.com/office/drawing/2014/main" id="{6203BA18-C72A-4FF8-B2F8-F95E5935EB1E}"/>
              </a:ext>
            </a:extLst>
          </p:cNvPr>
          <p:cNvGraphicFramePr>
            <a:graphicFrameLocks noGrp="1"/>
          </p:cNvGraphicFramePr>
          <p:nvPr/>
        </p:nvGraphicFramePr>
        <p:xfrm>
          <a:off x="865934" y="955226"/>
          <a:ext cx="11144928" cy="5827211"/>
        </p:xfrm>
        <a:graphic>
          <a:graphicData uri="http://schemas.openxmlformats.org/drawingml/2006/table">
            <a:tbl>
              <a:tblPr firstRow="1" bandRow="1">
                <a:tableStyleId>{5940675A-B579-460E-94D1-54222C63F5DA}</a:tableStyleId>
              </a:tblPr>
              <a:tblGrid>
                <a:gridCol w="3714976">
                  <a:extLst>
                    <a:ext uri="{9D8B030D-6E8A-4147-A177-3AD203B41FA5}">
                      <a16:colId xmlns:a16="http://schemas.microsoft.com/office/drawing/2014/main" val="1559262771"/>
                    </a:ext>
                  </a:extLst>
                </a:gridCol>
                <a:gridCol w="3714976">
                  <a:extLst>
                    <a:ext uri="{9D8B030D-6E8A-4147-A177-3AD203B41FA5}">
                      <a16:colId xmlns:a16="http://schemas.microsoft.com/office/drawing/2014/main" val="2059469809"/>
                    </a:ext>
                  </a:extLst>
                </a:gridCol>
                <a:gridCol w="3714976">
                  <a:extLst>
                    <a:ext uri="{9D8B030D-6E8A-4147-A177-3AD203B41FA5}">
                      <a16:colId xmlns:a16="http://schemas.microsoft.com/office/drawing/2014/main" val="2740450857"/>
                    </a:ext>
                  </a:extLst>
                </a:gridCol>
              </a:tblGrid>
              <a:tr h="2748731">
                <a:tc>
                  <a:txBody>
                    <a:bodyPr/>
                    <a:lstStyle/>
                    <a:p>
                      <a:pPr algn="ctr">
                        <a:lnSpc>
                          <a:spcPct val="107000"/>
                        </a:lnSpc>
                        <a:spcAft>
                          <a:spcPts val="800"/>
                        </a:spcAft>
                      </a:pPr>
                      <a:endParaRPr lang="en-GB" sz="1400" b="1" u="sng"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GB" sz="1600" b="1" u="sng" dirty="0">
                          <a:effectLst/>
                          <a:latin typeface="+mn-lt"/>
                          <a:ea typeface="Calibri" panose="020F0502020204030204" pitchFamily="34" charset="0"/>
                          <a:cs typeface="Times New Roman" panose="02020603050405020304" pitchFamily="18" charset="0"/>
                        </a:rPr>
                        <a:t>Monday 7</a:t>
                      </a:r>
                      <a:r>
                        <a:rPr lang="en-GB" sz="1600" b="1" u="sng" baseline="30000" dirty="0">
                          <a:effectLst/>
                          <a:latin typeface="+mn-lt"/>
                          <a:ea typeface="Calibri" panose="020F0502020204030204" pitchFamily="34" charset="0"/>
                          <a:cs typeface="Times New Roman" panose="02020603050405020304" pitchFamily="18" charset="0"/>
                        </a:rPr>
                        <a:t>th</a:t>
                      </a:r>
                      <a:r>
                        <a:rPr lang="en-GB" sz="1600" b="1" u="sng" dirty="0">
                          <a:effectLst/>
                          <a:latin typeface="+mn-lt"/>
                          <a:ea typeface="Calibri" panose="020F0502020204030204" pitchFamily="34" charset="0"/>
                          <a:cs typeface="Times New Roman" panose="02020603050405020304" pitchFamily="18" charset="0"/>
                        </a:rPr>
                        <a:t> February @ 10am</a:t>
                      </a:r>
                    </a:p>
                    <a:p>
                      <a:pPr algn="ctr">
                        <a:lnSpc>
                          <a:spcPct val="107000"/>
                        </a:lnSpc>
                        <a:spcAft>
                          <a:spcPts val="800"/>
                        </a:spcAft>
                      </a:pPr>
                      <a:r>
                        <a:rPr lang="en-GB" sz="1600" b="1" u="sng" dirty="0">
                          <a:effectLst/>
                          <a:latin typeface="+mn-lt"/>
                          <a:ea typeface="Calibri" panose="020F0502020204030204" pitchFamily="34" charset="0"/>
                          <a:cs typeface="Times New Roman" panose="02020603050405020304" pitchFamily="18" charset="0"/>
                        </a:rPr>
                        <a:t>ASK - What is an apprenticeship</a:t>
                      </a:r>
                      <a:r>
                        <a:rPr lang="en-GB" sz="1600" b="1" u="sng" dirty="0">
                          <a:effectLst/>
                          <a:latin typeface="Comic Sans MS" panose="030F0702030302020204" pitchFamily="66" charset="0"/>
                          <a:ea typeface="Calibri" panose="020F0502020204030204" pitchFamily="34" charset="0"/>
                          <a:cs typeface="Times New Roman" panose="02020603050405020304" pitchFamily="18" charset="0"/>
                        </a:rPr>
                        <a:t>?</a:t>
                      </a: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EFC"/>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u="sng" dirty="0">
                        <a:effectLst/>
                        <a:latin typeface="+mn-lt"/>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600" b="1" u="sng" dirty="0">
                          <a:effectLst/>
                          <a:latin typeface="+mn-lt"/>
                          <a:ea typeface="Calibri" panose="020F0502020204030204" pitchFamily="34" charset="0"/>
                          <a:cs typeface="Times New Roman" panose="02020603050405020304" pitchFamily="18" charset="0"/>
                        </a:rPr>
                        <a:t>Tuesday 8</a:t>
                      </a:r>
                      <a:r>
                        <a:rPr lang="en-GB" sz="1600" b="1" u="sng" baseline="30000" dirty="0">
                          <a:effectLst/>
                          <a:latin typeface="+mn-lt"/>
                          <a:ea typeface="Calibri" panose="020F0502020204030204" pitchFamily="34" charset="0"/>
                          <a:cs typeface="Times New Roman" panose="02020603050405020304" pitchFamily="18" charset="0"/>
                        </a:rPr>
                        <a:t>th</a:t>
                      </a:r>
                      <a:r>
                        <a:rPr lang="en-GB" sz="1600" b="1" u="sng" dirty="0">
                          <a:effectLst/>
                          <a:latin typeface="+mn-lt"/>
                          <a:ea typeface="Calibri" panose="020F0502020204030204" pitchFamily="34" charset="0"/>
                          <a:cs typeface="Times New Roman" panose="02020603050405020304" pitchFamily="18" charset="0"/>
                        </a:rPr>
                        <a:t> February @10am</a:t>
                      </a:r>
                    </a:p>
                    <a:p>
                      <a:pPr algn="ctr">
                        <a:lnSpc>
                          <a:spcPct val="100000"/>
                        </a:lnSpc>
                        <a:spcAft>
                          <a:spcPts val="0"/>
                        </a:spcAft>
                      </a:pPr>
                      <a:r>
                        <a:rPr lang="en-GB" sz="1600" b="1" i="0" u="sng" dirty="0">
                          <a:effectLst/>
                          <a:latin typeface="+mn-lt"/>
                          <a:ea typeface="Calibri" panose="020F0502020204030204" pitchFamily="34" charset="0"/>
                          <a:cs typeface="Times New Roman" panose="02020603050405020304" pitchFamily="18" charset="0"/>
                        </a:rPr>
                        <a:t>Housing Sector</a:t>
                      </a: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800"/>
                        </a:spcAft>
                      </a:pPr>
                      <a:endParaRPr lang="en-GB" sz="1600" b="1" u="sng"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GB" sz="1600" b="1" u="sng" dirty="0">
                          <a:effectLst/>
                          <a:latin typeface="+mn-lt"/>
                          <a:ea typeface="Calibri" panose="020F0502020204030204" pitchFamily="34" charset="0"/>
                          <a:cs typeface="Times New Roman" panose="02020603050405020304" pitchFamily="18" charset="0"/>
                        </a:rPr>
                        <a:t>Wednesday 9</a:t>
                      </a:r>
                      <a:r>
                        <a:rPr lang="en-GB" sz="1600" b="1" u="sng" baseline="30000" dirty="0">
                          <a:effectLst/>
                          <a:latin typeface="+mn-lt"/>
                          <a:ea typeface="Calibri" panose="020F0502020204030204" pitchFamily="34" charset="0"/>
                          <a:cs typeface="Times New Roman" panose="02020603050405020304" pitchFamily="18" charset="0"/>
                        </a:rPr>
                        <a:t>th</a:t>
                      </a:r>
                      <a:r>
                        <a:rPr lang="en-GB" sz="1600" b="1" u="sng" dirty="0">
                          <a:effectLst/>
                          <a:latin typeface="+mn-lt"/>
                          <a:ea typeface="Calibri" panose="020F0502020204030204" pitchFamily="34" charset="0"/>
                          <a:cs typeface="Times New Roman" panose="02020603050405020304" pitchFamily="18" charset="0"/>
                        </a:rPr>
                        <a:t> February @ 10am</a:t>
                      </a:r>
                    </a:p>
                    <a:p>
                      <a:pPr algn="ctr">
                        <a:lnSpc>
                          <a:spcPct val="107000"/>
                        </a:lnSpc>
                        <a:spcAft>
                          <a:spcPts val="0"/>
                        </a:spcAft>
                      </a:pPr>
                      <a:r>
                        <a:rPr lang="en-GB" sz="1600" b="1" i="0" u="sng" kern="1200" dirty="0">
                          <a:solidFill>
                            <a:schemeClr val="tx1"/>
                          </a:solidFill>
                          <a:effectLst/>
                          <a:latin typeface="+mn-lt"/>
                          <a:ea typeface="+mn-ea"/>
                          <a:cs typeface="+mn-cs"/>
                        </a:rPr>
                        <a:t>Engineering/ Rail Sector</a:t>
                      </a:r>
                      <a:endParaRPr lang="en-GB" sz="14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6AB"/>
                    </a:solidFill>
                  </a:tcPr>
                </a:tc>
                <a:extLst>
                  <a:ext uri="{0D108BD9-81ED-4DB2-BD59-A6C34878D82A}">
                    <a16:rowId xmlns:a16="http://schemas.microsoft.com/office/drawing/2014/main" val="4126115014"/>
                  </a:ext>
                </a:extLst>
              </a:tr>
              <a:tr h="2942503">
                <a:tc>
                  <a:txBody>
                    <a:bodyPr/>
                    <a:lstStyle/>
                    <a:p>
                      <a:pPr algn="ctr"/>
                      <a:endParaRPr lang="en-GB" sz="1400" b="1" u="sng" dirty="0">
                        <a:effectLst/>
                        <a:latin typeface="+mn-lt"/>
                      </a:endParaRPr>
                    </a:p>
                    <a:p>
                      <a:pPr algn="ctr">
                        <a:lnSpc>
                          <a:spcPct val="150000"/>
                        </a:lnSpc>
                      </a:pPr>
                      <a:r>
                        <a:rPr lang="en-GB" sz="1600" b="1" u="sng" dirty="0">
                          <a:effectLst/>
                          <a:latin typeface="+mn-lt"/>
                        </a:rPr>
                        <a:t>Thursday 10</a:t>
                      </a:r>
                      <a:r>
                        <a:rPr lang="en-GB" sz="1600" b="1" u="sng" baseline="30000" dirty="0">
                          <a:effectLst/>
                          <a:latin typeface="+mn-lt"/>
                        </a:rPr>
                        <a:t>th</a:t>
                      </a:r>
                      <a:r>
                        <a:rPr lang="en-GB" sz="1600" b="1" u="sng" dirty="0">
                          <a:effectLst/>
                          <a:latin typeface="+mn-lt"/>
                        </a:rPr>
                        <a:t> February @ 10am</a:t>
                      </a:r>
                    </a:p>
                    <a:p>
                      <a:pPr algn="ctr" defTabSz="0">
                        <a:lnSpc>
                          <a:spcPct val="150000"/>
                        </a:lnSpc>
                      </a:pPr>
                      <a:r>
                        <a:rPr lang="en-GB" sz="1600" b="1" u="sng" dirty="0">
                          <a:effectLst/>
                          <a:latin typeface="+mn-lt"/>
                        </a:rPr>
                        <a:t>Green Skills</a:t>
                      </a:r>
                    </a:p>
                    <a:p>
                      <a:endParaRPr lang="en-GB" sz="1400" dirty="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en-GB" sz="1400" b="1" u="sng" dirty="0">
                        <a:effectLst/>
                        <a:latin typeface="+mn-lt"/>
                      </a:endParaRPr>
                    </a:p>
                    <a:p>
                      <a:pPr algn="ctr" defTabSz="0">
                        <a:lnSpc>
                          <a:spcPct val="150000"/>
                        </a:lnSpc>
                      </a:pPr>
                      <a:r>
                        <a:rPr lang="en-GB" sz="1600" b="1" u="sng" dirty="0">
                          <a:effectLst/>
                          <a:latin typeface="+mn-lt"/>
                        </a:rPr>
                        <a:t>Friday 11</a:t>
                      </a:r>
                      <a:r>
                        <a:rPr lang="en-GB" sz="1600" b="1" u="sng" baseline="30000" dirty="0">
                          <a:effectLst/>
                          <a:latin typeface="+mn-lt"/>
                        </a:rPr>
                        <a:t>th</a:t>
                      </a:r>
                      <a:r>
                        <a:rPr lang="en-GB" sz="1600" b="1" u="sng" dirty="0">
                          <a:effectLst/>
                          <a:latin typeface="+mn-lt"/>
                        </a:rPr>
                        <a:t> February @10am</a:t>
                      </a:r>
                    </a:p>
                    <a:p>
                      <a:pPr marL="0" indent="0" algn="ctr">
                        <a:lnSpc>
                          <a:spcPct val="100000"/>
                        </a:lnSpc>
                      </a:pPr>
                      <a:endParaRPr lang="en-GB" sz="1600" b="1" i="0" u="sng" kern="1200" dirty="0">
                        <a:solidFill>
                          <a:schemeClr val="tx1"/>
                        </a:solidFill>
                        <a:effectLst/>
                        <a:latin typeface="+mn-lt"/>
                        <a:ea typeface="+mn-ea"/>
                        <a:cs typeface="+mn-cs"/>
                      </a:endParaRPr>
                    </a:p>
                    <a:p>
                      <a:pPr marL="0" indent="0" algn="ctr">
                        <a:lnSpc>
                          <a:spcPct val="100000"/>
                        </a:lnSpc>
                      </a:pPr>
                      <a:r>
                        <a:rPr lang="en-GB" sz="1400" b="1" i="0" u="sng" kern="1200" dirty="0">
                          <a:solidFill>
                            <a:schemeClr val="tx1"/>
                          </a:solidFill>
                          <a:effectLst/>
                          <a:latin typeface="+mn-lt"/>
                          <a:ea typeface="+mn-ea"/>
                          <a:cs typeface="+mn-cs"/>
                        </a:rPr>
                        <a:t>Construction/ STEM Sector – Including Women into engineering construction </a:t>
                      </a:r>
                    </a:p>
                    <a:p>
                      <a:pPr algn="ctr"/>
                      <a:endParaRPr lang="en-GB" sz="1400" i="1" dirty="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GB" sz="1200" b="1" u="sng" dirty="0">
                          <a:effectLst/>
                          <a:latin typeface="+mn-lt"/>
                        </a:rPr>
                        <a:t>Times: </a:t>
                      </a:r>
                    </a:p>
                    <a:p>
                      <a:r>
                        <a:rPr lang="en-GB" sz="1200" dirty="0">
                          <a:effectLst/>
                          <a:latin typeface="+mn-lt"/>
                        </a:rPr>
                        <a:t>All sessions are between 45 mins to 60 mins: 10:00am-11:00am.  Join the session at any time - we appreciate that lesson times vary.  </a:t>
                      </a:r>
                    </a:p>
                    <a:p>
                      <a:endParaRPr lang="en-GB" sz="1200" dirty="0">
                        <a:effectLst/>
                        <a:latin typeface="+mn-lt"/>
                      </a:endParaRPr>
                    </a:p>
                    <a:p>
                      <a:r>
                        <a:rPr lang="en-GB" sz="1200" b="1" u="sng" dirty="0">
                          <a:effectLst/>
                          <a:latin typeface="+mn-lt"/>
                        </a:rPr>
                        <a:t>Teacher notes:</a:t>
                      </a:r>
                    </a:p>
                    <a:p>
                      <a:r>
                        <a:rPr lang="en-GB" sz="1200" dirty="0">
                          <a:effectLst/>
                          <a:latin typeface="+mn-lt"/>
                        </a:rPr>
                        <a:t>Although this is focused on Years 11 and 13, all year groups are welcome to join us and listen to apprentices from Liverpool City Region share their experiences. </a:t>
                      </a:r>
                    </a:p>
                    <a:p>
                      <a:endParaRPr lang="en-GB" sz="1200" dirty="0">
                        <a:effectLst/>
                        <a:latin typeface="+mn-lt"/>
                      </a:endParaRPr>
                    </a:p>
                    <a:p>
                      <a:r>
                        <a:rPr lang="en-GB" sz="1600" b="1" u="sng" dirty="0">
                          <a:effectLst/>
                          <a:latin typeface="+mn-lt"/>
                        </a:rPr>
                        <a:t>Click this </a:t>
                      </a:r>
                      <a:r>
                        <a:rPr lang="en-GB" sz="1600" b="1" u="sng" dirty="0">
                          <a:effectLst/>
                          <a:latin typeface="+mn-lt"/>
                          <a:hlinkClick r:id="rId6"/>
                        </a:rPr>
                        <a:t>Zoom link </a:t>
                      </a:r>
                      <a:r>
                        <a:rPr lang="en-GB" sz="1600" b="1" u="sng" dirty="0">
                          <a:effectLst/>
                          <a:latin typeface="+mn-lt"/>
                        </a:rPr>
                        <a:t>to join all sessions</a:t>
                      </a:r>
                      <a:endParaRPr lang="en-GB" sz="1600" dirty="0">
                        <a:effectLst/>
                        <a:latin typeface="+mn-lt"/>
                      </a:endParaRPr>
                    </a:p>
                    <a:p>
                      <a:endParaRPr lang="en-GB" sz="1200" b="1" u="sng" dirty="0">
                        <a:effectLst/>
                        <a:latin typeface="+mn-lt"/>
                      </a:endParaRPr>
                    </a:p>
                    <a:p>
                      <a:r>
                        <a:rPr lang="en-US" sz="1200" b="1" u="sng" dirty="0">
                          <a:effectLst/>
                          <a:latin typeface="+mn-lt"/>
                        </a:rPr>
                        <a:t>Meeting</a:t>
                      </a:r>
                      <a:r>
                        <a:rPr lang="en-US" sz="1200" b="1" dirty="0">
                          <a:effectLst/>
                          <a:latin typeface="+mn-lt"/>
                        </a:rPr>
                        <a:t> ID: </a:t>
                      </a:r>
                      <a:r>
                        <a:rPr lang="en-US" sz="1200" dirty="0">
                          <a:effectLst/>
                          <a:latin typeface="+mn-lt"/>
                        </a:rPr>
                        <a:t>895 4186 1077 </a:t>
                      </a:r>
                    </a:p>
                    <a:p>
                      <a:endParaRPr lang="en-US" sz="1200" dirty="0">
                        <a:effectLst/>
                        <a:latin typeface="+mn-lt"/>
                      </a:endParaRPr>
                    </a:p>
                    <a:p>
                      <a:r>
                        <a:rPr lang="en-US" sz="1200" b="1" u="sng" dirty="0">
                          <a:effectLst/>
                          <a:latin typeface="+mn-lt"/>
                        </a:rPr>
                        <a:t>Passcode</a:t>
                      </a:r>
                      <a:r>
                        <a:rPr lang="en-US" sz="1200" dirty="0">
                          <a:effectLst/>
                          <a:latin typeface="+mn-lt"/>
                        </a:rPr>
                        <a:t>: 473082 </a:t>
                      </a:r>
                    </a:p>
                    <a:p>
                      <a:endParaRPr lang="en-GB" sz="1200" dirty="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FEF4"/>
                    </a:solidFill>
                  </a:tcPr>
                </a:tc>
                <a:extLst>
                  <a:ext uri="{0D108BD9-81ED-4DB2-BD59-A6C34878D82A}">
                    <a16:rowId xmlns:a16="http://schemas.microsoft.com/office/drawing/2014/main" val="861353958"/>
                  </a:ext>
                </a:extLst>
              </a:tr>
            </a:tbl>
          </a:graphicData>
        </a:graphic>
      </p:graphicFrame>
      <p:sp>
        <p:nvSpPr>
          <p:cNvPr id="13" name="TextBox 12">
            <a:extLst>
              <a:ext uri="{FF2B5EF4-FFF2-40B4-BE49-F238E27FC236}">
                <a16:creationId xmlns:a16="http://schemas.microsoft.com/office/drawing/2014/main" id="{C3803637-5A4B-4192-88C2-B944149B7F8C}"/>
              </a:ext>
            </a:extLst>
          </p:cNvPr>
          <p:cNvSpPr txBox="1"/>
          <p:nvPr/>
        </p:nvSpPr>
        <p:spPr>
          <a:xfrm>
            <a:off x="2373179" y="99328"/>
            <a:ext cx="7880429" cy="830997"/>
          </a:xfrm>
          <a:prstGeom prst="rect">
            <a:avLst/>
          </a:prstGeom>
          <a:noFill/>
        </p:spPr>
        <p:txBody>
          <a:bodyPr wrap="square">
            <a:spAutoFit/>
          </a:bodyPr>
          <a:lstStyle/>
          <a:p>
            <a:pPr algn="ctr"/>
            <a:r>
              <a:rPr lang="en-GB" sz="2400" b="1" u="sng" dirty="0">
                <a:solidFill>
                  <a:srgbClr val="00A8A8"/>
                </a:solidFill>
              </a:rPr>
              <a:t>National Apprenticeship Week 2022</a:t>
            </a:r>
          </a:p>
          <a:p>
            <a:pPr algn="ctr"/>
            <a:r>
              <a:rPr lang="en-GB" sz="2400" b="1" u="sng" dirty="0">
                <a:solidFill>
                  <a:srgbClr val="00A8A8"/>
                </a:solidFill>
              </a:rPr>
              <a:t>7</a:t>
            </a:r>
            <a:r>
              <a:rPr lang="en-GB" sz="2400" b="1" u="sng" baseline="30000" dirty="0">
                <a:solidFill>
                  <a:srgbClr val="00A8A8"/>
                </a:solidFill>
              </a:rPr>
              <a:t>th</a:t>
            </a:r>
            <a:r>
              <a:rPr lang="en-GB" sz="2400" b="1" u="sng" dirty="0">
                <a:solidFill>
                  <a:srgbClr val="00A8A8"/>
                </a:solidFill>
              </a:rPr>
              <a:t> – 11</a:t>
            </a:r>
            <a:r>
              <a:rPr lang="en-GB" sz="2400" b="1" u="sng" baseline="30000" dirty="0">
                <a:solidFill>
                  <a:srgbClr val="00A8A8"/>
                </a:solidFill>
              </a:rPr>
              <a:t>th</a:t>
            </a:r>
            <a:r>
              <a:rPr lang="en-GB" sz="2400" b="1" u="sng" dirty="0">
                <a:solidFill>
                  <a:srgbClr val="00A8A8"/>
                </a:solidFill>
              </a:rPr>
              <a:t> February with Cornerstone Employers</a:t>
            </a:r>
            <a:endParaRPr lang="en-GB" sz="2400" u="sng" dirty="0">
              <a:solidFill>
                <a:srgbClr val="00A8A8"/>
              </a:solidFill>
            </a:endParaRPr>
          </a:p>
        </p:txBody>
      </p:sp>
      <p:pic>
        <p:nvPicPr>
          <p:cNvPr id="15" name="Picture 14">
            <a:extLst>
              <a:ext uri="{FF2B5EF4-FFF2-40B4-BE49-F238E27FC236}">
                <a16:creationId xmlns:a16="http://schemas.microsoft.com/office/drawing/2014/main" id="{7B521815-530B-43FA-8256-D698E36DF5C6}"/>
              </a:ext>
            </a:extLst>
          </p:cNvPr>
          <p:cNvPicPr>
            <a:picLocks noChangeAspect="1"/>
          </p:cNvPicPr>
          <p:nvPr/>
        </p:nvPicPr>
        <p:blipFill>
          <a:blip r:embed="rId7"/>
          <a:stretch>
            <a:fillRect/>
          </a:stretch>
        </p:blipFill>
        <p:spPr>
          <a:xfrm>
            <a:off x="1852074" y="5948580"/>
            <a:ext cx="1799052" cy="467428"/>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3B24A8F-9136-4727-AE31-8A279E7AD8E0}"/>
              </a:ext>
            </a:extLst>
          </p:cNvPr>
          <p:cNvPicPr>
            <a:picLocks noChangeAspect="1"/>
          </p:cNvPicPr>
          <p:nvPr/>
        </p:nvPicPr>
        <p:blipFill>
          <a:blip r:embed="rId8"/>
          <a:stretch>
            <a:fillRect/>
          </a:stretch>
        </p:blipFill>
        <p:spPr>
          <a:xfrm>
            <a:off x="2514555" y="3009102"/>
            <a:ext cx="1923229" cy="596201"/>
          </a:xfrm>
          <a:prstGeom prst="rect">
            <a:avLst/>
          </a:prstGeom>
        </p:spPr>
      </p:pic>
      <p:pic>
        <p:nvPicPr>
          <p:cNvPr id="32" name="Picture 31" descr="A picture containing arrow&#10;&#10;Description automatically generated">
            <a:extLst>
              <a:ext uri="{FF2B5EF4-FFF2-40B4-BE49-F238E27FC236}">
                <a16:creationId xmlns:a16="http://schemas.microsoft.com/office/drawing/2014/main" id="{363309FA-77DC-4DB5-84EF-EAE60F4659F1}"/>
              </a:ext>
            </a:extLst>
          </p:cNvPr>
          <p:cNvPicPr>
            <a:picLocks noChangeAspect="1"/>
          </p:cNvPicPr>
          <p:nvPr/>
        </p:nvPicPr>
        <p:blipFill rotWithShape="1">
          <a:blip r:embed="rId9"/>
          <a:srcRect t="20529" b="17025"/>
          <a:stretch/>
        </p:blipFill>
        <p:spPr>
          <a:xfrm>
            <a:off x="6809150" y="2361048"/>
            <a:ext cx="1301558" cy="844035"/>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412275DD-D833-4160-AEC5-CBEC82AC7A37}"/>
              </a:ext>
            </a:extLst>
          </p:cNvPr>
          <p:cNvPicPr>
            <a:picLocks noChangeAspect="1"/>
          </p:cNvPicPr>
          <p:nvPr/>
        </p:nvPicPr>
        <p:blipFill rotWithShape="1">
          <a:blip r:embed="rId10"/>
          <a:srcRect r="12952"/>
          <a:stretch/>
        </p:blipFill>
        <p:spPr>
          <a:xfrm>
            <a:off x="5768916" y="5392099"/>
            <a:ext cx="1305467" cy="1014144"/>
          </a:xfrm>
          <a:prstGeom prst="rect">
            <a:avLst/>
          </a:prstGeom>
          <a:ln>
            <a:noFill/>
          </a:ln>
          <a:effectLst>
            <a:softEdge rad="112500"/>
          </a:effectLst>
        </p:spPr>
      </p:pic>
      <p:pic>
        <p:nvPicPr>
          <p:cNvPr id="58" name="Picture 57" descr="Logo&#10;&#10;Description automatically generated">
            <a:extLst>
              <a:ext uri="{FF2B5EF4-FFF2-40B4-BE49-F238E27FC236}">
                <a16:creationId xmlns:a16="http://schemas.microsoft.com/office/drawing/2014/main" id="{F385667A-699B-420F-825E-F94706F907CD}"/>
              </a:ext>
            </a:extLst>
          </p:cNvPr>
          <p:cNvPicPr>
            <a:picLocks noChangeAspect="1"/>
          </p:cNvPicPr>
          <p:nvPr/>
        </p:nvPicPr>
        <p:blipFill>
          <a:blip r:embed="rId11"/>
          <a:stretch>
            <a:fillRect/>
          </a:stretch>
        </p:blipFill>
        <p:spPr>
          <a:xfrm>
            <a:off x="4584985" y="5481269"/>
            <a:ext cx="1119094" cy="843009"/>
          </a:xfrm>
          <a:prstGeom prst="rect">
            <a:avLst/>
          </a:prstGeom>
        </p:spPr>
      </p:pic>
      <p:pic>
        <p:nvPicPr>
          <p:cNvPr id="60" name="Picture 59" descr="Logo&#10;&#10;Description automatically generated">
            <a:extLst>
              <a:ext uri="{FF2B5EF4-FFF2-40B4-BE49-F238E27FC236}">
                <a16:creationId xmlns:a16="http://schemas.microsoft.com/office/drawing/2014/main" id="{26B5B8D6-77B2-4B8E-A5AA-CE1712A0679E}"/>
              </a:ext>
            </a:extLst>
          </p:cNvPr>
          <p:cNvPicPr>
            <a:picLocks noChangeAspect="1"/>
          </p:cNvPicPr>
          <p:nvPr/>
        </p:nvPicPr>
        <p:blipFill>
          <a:blip r:embed="rId12"/>
          <a:stretch>
            <a:fillRect/>
          </a:stretch>
        </p:blipFill>
        <p:spPr>
          <a:xfrm>
            <a:off x="9152319" y="2514014"/>
            <a:ext cx="1982051" cy="1321367"/>
          </a:xfrm>
          <a:prstGeom prst="rect">
            <a:avLst/>
          </a:prstGeom>
        </p:spPr>
      </p:pic>
      <p:pic>
        <p:nvPicPr>
          <p:cNvPr id="61" name="Picture 60">
            <a:extLst>
              <a:ext uri="{FF2B5EF4-FFF2-40B4-BE49-F238E27FC236}">
                <a16:creationId xmlns:a16="http://schemas.microsoft.com/office/drawing/2014/main" id="{E6DA9668-3442-47F3-8341-2657AACF9A37}"/>
              </a:ext>
            </a:extLst>
          </p:cNvPr>
          <p:cNvPicPr>
            <a:picLocks noChangeAspect="1"/>
          </p:cNvPicPr>
          <p:nvPr/>
        </p:nvPicPr>
        <p:blipFill>
          <a:blip r:embed="rId13"/>
          <a:stretch>
            <a:fillRect/>
          </a:stretch>
        </p:blipFill>
        <p:spPr>
          <a:xfrm>
            <a:off x="6919762" y="5509810"/>
            <a:ext cx="1359297" cy="906198"/>
          </a:xfrm>
          <a:prstGeom prst="rect">
            <a:avLst/>
          </a:prstGeom>
        </p:spPr>
      </p:pic>
      <p:pic>
        <p:nvPicPr>
          <p:cNvPr id="62" name="Picture 61">
            <a:extLst>
              <a:ext uri="{FF2B5EF4-FFF2-40B4-BE49-F238E27FC236}">
                <a16:creationId xmlns:a16="http://schemas.microsoft.com/office/drawing/2014/main" id="{83375F4E-B2C4-49BC-B6D9-8CD9A4A228C2}"/>
              </a:ext>
            </a:extLst>
          </p:cNvPr>
          <p:cNvPicPr>
            <a:picLocks noChangeAspect="1"/>
          </p:cNvPicPr>
          <p:nvPr/>
        </p:nvPicPr>
        <p:blipFill>
          <a:blip r:embed="rId13"/>
          <a:stretch>
            <a:fillRect/>
          </a:stretch>
        </p:blipFill>
        <p:spPr>
          <a:xfrm>
            <a:off x="1615809" y="4549262"/>
            <a:ext cx="2077494" cy="138499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77113C2-B7DB-492B-B4D2-89B39D09A89F}"/>
              </a:ext>
            </a:extLst>
          </p:cNvPr>
          <p:cNvPicPr>
            <a:picLocks noChangeAspect="1"/>
          </p:cNvPicPr>
          <p:nvPr/>
        </p:nvPicPr>
        <p:blipFill>
          <a:blip r:embed="rId14"/>
          <a:stretch>
            <a:fillRect/>
          </a:stretch>
        </p:blipFill>
        <p:spPr>
          <a:xfrm>
            <a:off x="1007954" y="2697452"/>
            <a:ext cx="1452095" cy="904097"/>
          </a:xfrm>
          <a:prstGeom prst="rect">
            <a:avLst/>
          </a:prstGeom>
        </p:spPr>
      </p:pic>
      <p:pic>
        <p:nvPicPr>
          <p:cNvPr id="18" name="Picture 17">
            <a:extLst>
              <a:ext uri="{FF2B5EF4-FFF2-40B4-BE49-F238E27FC236}">
                <a16:creationId xmlns:a16="http://schemas.microsoft.com/office/drawing/2014/main" id="{ADF6D198-100D-470D-85E7-9BC8C12F2ACE}"/>
              </a:ext>
            </a:extLst>
          </p:cNvPr>
          <p:cNvPicPr>
            <a:picLocks noChangeAspect="1"/>
          </p:cNvPicPr>
          <p:nvPr/>
        </p:nvPicPr>
        <p:blipFill>
          <a:blip r:embed="rId15"/>
          <a:stretch>
            <a:fillRect/>
          </a:stretch>
        </p:blipFill>
        <p:spPr>
          <a:xfrm>
            <a:off x="1697190" y="2057440"/>
            <a:ext cx="1977376" cy="790950"/>
          </a:xfrm>
          <a:prstGeom prst="rect">
            <a:avLst/>
          </a:prstGeom>
          <a:ln>
            <a:noFill/>
          </a:ln>
          <a:effectLst>
            <a:softEdge rad="112500"/>
          </a:effectLst>
        </p:spPr>
      </p:pic>
      <p:pic>
        <p:nvPicPr>
          <p:cNvPr id="7" name="Picture 6" descr="A black and white sign&#10;&#10;Description automatically generated with low confidence">
            <a:extLst>
              <a:ext uri="{FF2B5EF4-FFF2-40B4-BE49-F238E27FC236}">
                <a16:creationId xmlns:a16="http://schemas.microsoft.com/office/drawing/2014/main" id="{13266E16-FBE1-41E7-8DFF-D2FE3327021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19833" y="2438560"/>
            <a:ext cx="1908363" cy="736137"/>
          </a:xfrm>
          <a:prstGeom prst="rect">
            <a:avLst/>
          </a:prstGeom>
        </p:spPr>
      </p:pic>
      <p:pic>
        <p:nvPicPr>
          <p:cNvPr id="2" name="Picture 1">
            <a:extLst>
              <a:ext uri="{FF2B5EF4-FFF2-40B4-BE49-F238E27FC236}">
                <a16:creationId xmlns:a16="http://schemas.microsoft.com/office/drawing/2014/main" id="{9D313722-F70A-4919-8658-AA0D87FACD71}"/>
              </a:ext>
            </a:extLst>
          </p:cNvPr>
          <p:cNvPicPr>
            <a:picLocks noChangeAspect="1"/>
          </p:cNvPicPr>
          <p:nvPr/>
        </p:nvPicPr>
        <p:blipFill rotWithShape="1">
          <a:blip r:embed="rId17"/>
          <a:srcRect t="23818" b="24193"/>
          <a:stretch/>
        </p:blipFill>
        <p:spPr>
          <a:xfrm>
            <a:off x="9081657" y="2029587"/>
            <a:ext cx="2163635" cy="748531"/>
          </a:xfrm>
          <a:prstGeom prst="rect">
            <a:avLst/>
          </a:prstGeom>
          <a:ln>
            <a:noFill/>
          </a:ln>
          <a:effectLst>
            <a:softEdge rad="112500"/>
          </a:effectLst>
        </p:spPr>
      </p:pic>
    </p:spTree>
    <p:extLst>
      <p:ext uri="{BB962C8B-B14F-4D97-AF65-F5344CB8AC3E}">
        <p14:creationId xmlns:p14="http://schemas.microsoft.com/office/powerpoint/2010/main" val="2052908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3" y="419910"/>
            <a:ext cx="10695244" cy="439981"/>
          </a:xfrm>
        </p:spPr>
        <p:txBody>
          <a:bodyPr/>
          <a:lstStyle/>
          <a:p>
            <a:pPr algn="ctr"/>
            <a:r>
              <a:rPr lang="en-GB" sz="3600" dirty="0">
                <a:solidFill>
                  <a:srgbClr val="77226C"/>
                </a:solidFill>
              </a:rPr>
              <a:t>Apprentice Production Engineer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448669" y="3566950"/>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Play a key role in designing, planning and implementing new processes and procedures</a:t>
            </a:r>
          </a:p>
        </p:txBody>
      </p:sp>
      <p:sp>
        <p:nvSpPr>
          <p:cNvPr id="12" name="Rounded Rectangle 11"/>
          <p:cNvSpPr/>
          <p:nvPr/>
        </p:nvSpPr>
        <p:spPr>
          <a:xfrm>
            <a:off x="1182429" y="1489817"/>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Learn how to make our Bioresource treatment processes run smoothly</a:t>
            </a:r>
          </a:p>
        </p:txBody>
      </p:sp>
      <p:sp>
        <p:nvSpPr>
          <p:cNvPr id="13" name="Rounded Rectangle 12"/>
          <p:cNvSpPr/>
          <p:nvPr/>
        </p:nvSpPr>
        <p:spPr>
          <a:xfrm>
            <a:off x="4574359" y="1520989"/>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Learn how to operate our systems and equipment to maximise the energy potential from the Bio solids</a:t>
            </a:r>
          </a:p>
        </p:txBody>
      </p:sp>
      <p:sp>
        <p:nvSpPr>
          <p:cNvPr id="14" name="Rounded Rectangle 13"/>
          <p:cNvSpPr/>
          <p:nvPr/>
        </p:nvSpPr>
        <p:spPr>
          <a:xfrm>
            <a:off x="8128633" y="1510599"/>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Be involved across the full asset life cycle from commissioning new innovative technologies to decommissioning existing assets</a:t>
            </a:r>
          </a:p>
        </p:txBody>
      </p:sp>
      <p:sp>
        <p:nvSpPr>
          <p:cNvPr id="15" name="Rounded Rectangle 14"/>
          <p:cNvSpPr/>
          <p:nvPr/>
        </p:nvSpPr>
        <p:spPr>
          <a:xfrm>
            <a:off x="7753977" y="3569900"/>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 proactive in identifying and supporting engineering solutions to challenging problems, be able to identify areas for business improvement and propose innovative ideas</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3137" y="3622888"/>
            <a:ext cx="2620080" cy="1746720"/>
          </a:xfrm>
          <a:prstGeom prst="roundRect">
            <a:avLst>
              <a:gd name="adj" fmla="val 8594"/>
            </a:avLst>
          </a:prstGeom>
          <a:solidFill>
            <a:srgbClr val="FFFFFF">
              <a:shade val="85000"/>
            </a:srgbClr>
          </a:solidFill>
          <a:ln>
            <a:noFill/>
          </a:ln>
          <a:effectLst/>
        </p:spPr>
      </p:pic>
      <p:grpSp>
        <p:nvGrpSpPr>
          <p:cNvPr id="20" name="Group 19"/>
          <p:cNvGrpSpPr/>
          <p:nvPr/>
        </p:nvGrpSpPr>
        <p:grpSpPr>
          <a:xfrm>
            <a:off x="3231221" y="6199226"/>
            <a:ext cx="5729558" cy="492210"/>
            <a:chOff x="3730956" y="6199226"/>
            <a:chExt cx="5729558" cy="492210"/>
          </a:xfrm>
        </p:grpSpPr>
        <p:sp>
          <p:nvSpPr>
            <p:cNvPr id="21" name="Rounded Rectangle 20">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305582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340" y="228723"/>
            <a:ext cx="10601322" cy="439981"/>
          </a:xfrm>
        </p:spPr>
        <p:txBody>
          <a:bodyPr/>
          <a:lstStyle/>
          <a:p>
            <a:pPr algn="ctr"/>
            <a:r>
              <a:rPr lang="en-GB" sz="3600" dirty="0">
                <a:solidFill>
                  <a:srgbClr val="EE7700"/>
                </a:solidFill>
              </a:rPr>
              <a:t>Apprentice Tanker Driver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327473" y="3926943"/>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Driving both rigid and articulated bulk sided tipper trucks, collecting sludge cake from various UU sites then delivering and stockpiling at agricultural outlets</a:t>
            </a:r>
          </a:p>
        </p:txBody>
      </p:sp>
      <p:sp>
        <p:nvSpPr>
          <p:cNvPr id="12" name="Rounded Rectangle 11"/>
          <p:cNvSpPr/>
          <p:nvPr/>
        </p:nvSpPr>
        <p:spPr>
          <a:xfrm>
            <a:off x="1327473" y="1894361"/>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Loading and unloading bulk tipper trucks using silo loading systems and or loading shovels</a:t>
            </a:r>
          </a:p>
        </p:txBody>
      </p:sp>
      <p:sp>
        <p:nvSpPr>
          <p:cNvPr id="13" name="Rounded Rectangle 12"/>
          <p:cNvSpPr/>
          <p:nvPr/>
        </p:nvSpPr>
        <p:spPr>
          <a:xfrm>
            <a:off x="4574062" y="1123990"/>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Transporting treated or untreated liquid sludge via road tanker or tipper between United Utilities sites</a:t>
            </a:r>
          </a:p>
        </p:txBody>
      </p:sp>
      <p:sp>
        <p:nvSpPr>
          <p:cNvPr id="14" name="Rounded Rectangle 13"/>
          <p:cNvSpPr/>
          <p:nvPr/>
        </p:nvSpPr>
        <p:spPr>
          <a:xfrm>
            <a:off x="7820651" y="1894360"/>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Providing an efficient, cost effective and quality service for internal and external customers</a:t>
            </a:r>
          </a:p>
        </p:txBody>
      </p:sp>
      <p:sp>
        <p:nvSpPr>
          <p:cNvPr id="15" name="Rounded Rectangle 14"/>
          <p:cNvSpPr/>
          <p:nvPr/>
        </p:nvSpPr>
        <p:spPr>
          <a:xfrm>
            <a:off x="7753977" y="3926943"/>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Ensuring you're compliant with all relevant legal requirements i.e. making sure you do your daily vehicle checks, and report any problems with the vehicle</a:t>
            </a:r>
          </a:p>
        </p:txBody>
      </p:sp>
      <p:grpSp>
        <p:nvGrpSpPr>
          <p:cNvPr id="22" name="Group 21"/>
          <p:cNvGrpSpPr/>
          <p:nvPr/>
        </p:nvGrpSpPr>
        <p:grpSpPr>
          <a:xfrm>
            <a:off x="3231221" y="6199226"/>
            <a:ext cx="5729558" cy="492210"/>
            <a:chOff x="3730956" y="6199226"/>
            <a:chExt cx="5729558" cy="492210"/>
          </a:xfrm>
        </p:grpSpPr>
        <p:sp>
          <p:nvSpPr>
            <p:cNvPr id="23" name="Rounded Rectangle 22">
              <a:hlinkClick r:id="rId7"/>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pic>
        <p:nvPicPr>
          <p:cNvPr id="1026" name="Picture 2" descr="United Utilities - Latest New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9962" y="3219674"/>
            <a:ext cx="2829261" cy="1886175"/>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3227625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560102" y="458010"/>
            <a:ext cx="5071797" cy="439981"/>
          </a:xfrm>
        </p:spPr>
        <p:txBody>
          <a:bodyPr/>
          <a:lstStyle/>
          <a:p>
            <a:r>
              <a:rPr lang="en-GB" sz="3600" dirty="0">
                <a:solidFill>
                  <a:srgbClr val="77226C"/>
                </a:solidFill>
              </a:rPr>
              <a:t>Apprentice Data Scientist</a:t>
            </a:r>
          </a:p>
        </p:txBody>
      </p:sp>
      <p:sp>
        <p:nvSpPr>
          <p:cNvPr id="10" name="Rectangle 9">
            <a:hlinkClick r:id="rId3"/>
          </p:cNvPr>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12" name="Picture 11">
            <a:hlinkClick r:id="" action="ppaction://hlinkshowjump?jump=previous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4" name="Straight Connector 13"/>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231221" y="6199226"/>
            <a:ext cx="5729558" cy="492210"/>
            <a:chOff x="3730956" y="6199226"/>
            <a:chExt cx="5729558" cy="492210"/>
          </a:xfrm>
        </p:grpSpPr>
        <p:sp>
          <p:nvSpPr>
            <p:cNvPr id="24" name="Rounded Rectangle 23"/>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
        <p:nvSpPr>
          <p:cNvPr id="16" name="Rounded Rectangle 15"/>
          <p:cNvSpPr/>
          <p:nvPr/>
        </p:nvSpPr>
        <p:spPr>
          <a:xfrm>
            <a:off x="1433841" y="3943604"/>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Develop a technical understanding and knowledge of key infrastructure and analytics tools</a:t>
            </a:r>
          </a:p>
        </p:txBody>
      </p:sp>
      <p:sp>
        <p:nvSpPr>
          <p:cNvPr id="17" name="Rounded Rectangle 16"/>
          <p:cNvSpPr/>
          <p:nvPr/>
        </p:nvSpPr>
        <p:spPr>
          <a:xfrm>
            <a:off x="1174576" y="1658264"/>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with business teams to identify requirements and understand where analytic insight can add value</a:t>
            </a:r>
          </a:p>
        </p:txBody>
      </p:sp>
      <p:sp>
        <p:nvSpPr>
          <p:cNvPr id="18" name="Rounded Rectangle 17"/>
          <p:cNvSpPr/>
          <p:nvPr/>
        </p:nvSpPr>
        <p:spPr>
          <a:xfrm>
            <a:off x="4574061" y="1226171"/>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Create insight from data, predicting future trends by connecting data sources and manipulating different data types</a:t>
            </a:r>
          </a:p>
        </p:txBody>
      </p:sp>
      <p:sp>
        <p:nvSpPr>
          <p:cNvPr id="22" name="Rounded Rectangle 21"/>
          <p:cNvSpPr/>
          <p:nvPr/>
        </p:nvSpPr>
        <p:spPr>
          <a:xfrm>
            <a:off x="7973546" y="1658264"/>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Develop analytic insight based on functional designs and user requirements</a:t>
            </a:r>
          </a:p>
        </p:txBody>
      </p:sp>
      <p:sp>
        <p:nvSpPr>
          <p:cNvPr id="26" name="Rounded Rectangle 25"/>
          <p:cNvSpPr/>
          <p:nvPr/>
        </p:nvSpPr>
        <p:spPr>
          <a:xfrm>
            <a:off x="7714281" y="3943604"/>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Communicate findings via data visualisation to a range of technical and non-technical audiences</a:t>
            </a:r>
          </a:p>
        </p:txBody>
      </p:sp>
      <p:grpSp>
        <p:nvGrpSpPr>
          <p:cNvPr id="27" name="Google Shape;6894;p58"/>
          <p:cNvGrpSpPr/>
          <p:nvPr/>
        </p:nvGrpSpPr>
        <p:grpSpPr>
          <a:xfrm>
            <a:off x="5142234" y="3845038"/>
            <a:ext cx="1907532" cy="1583199"/>
            <a:chOff x="-62151950" y="4111775"/>
            <a:chExt cx="318225" cy="316650"/>
          </a:xfrm>
          <a:solidFill>
            <a:srgbClr val="D1009D"/>
          </a:solidFill>
        </p:grpSpPr>
        <p:sp>
          <p:nvSpPr>
            <p:cNvPr id="28" name="Google Shape;6895;p58"/>
            <p:cNvSpPr/>
            <p:nvPr/>
          </p:nvSpPr>
          <p:spPr>
            <a:xfrm>
              <a:off x="-62151950" y="4407925"/>
              <a:ext cx="318225" cy="20500"/>
            </a:xfrm>
            <a:custGeom>
              <a:avLst/>
              <a:gdLst/>
              <a:ahLst/>
              <a:cxnLst/>
              <a:rect l="l" t="t" r="r" b="b"/>
              <a:pathLst>
                <a:path w="12729" h="820" extrusionOk="0">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896;p58"/>
            <p:cNvSpPr/>
            <p:nvPr/>
          </p:nvSpPr>
          <p:spPr>
            <a:xfrm>
              <a:off x="-62151950" y="4283475"/>
              <a:ext cx="84300" cy="104000"/>
            </a:xfrm>
            <a:custGeom>
              <a:avLst/>
              <a:gdLst/>
              <a:ahLst/>
              <a:cxnLst/>
              <a:rect l="l" t="t" r="r" b="b"/>
              <a:pathLst>
                <a:path w="3372" h="4160" extrusionOk="0">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897;p58"/>
            <p:cNvSpPr/>
            <p:nvPr/>
          </p:nvSpPr>
          <p:spPr>
            <a:xfrm>
              <a:off x="-62033800" y="4111775"/>
              <a:ext cx="82725" cy="275700"/>
            </a:xfrm>
            <a:custGeom>
              <a:avLst/>
              <a:gdLst/>
              <a:ahLst/>
              <a:cxnLst/>
              <a:rect l="l" t="t" r="r" b="b"/>
              <a:pathLst>
                <a:path w="3309" h="11028" extrusionOk="0">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898;p58"/>
            <p:cNvSpPr/>
            <p:nvPr/>
          </p:nvSpPr>
          <p:spPr>
            <a:xfrm>
              <a:off x="-61916450" y="4200775"/>
              <a:ext cx="82725" cy="186700"/>
            </a:xfrm>
            <a:custGeom>
              <a:avLst/>
              <a:gdLst/>
              <a:ahLst/>
              <a:cxnLst/>
              <a:rect l="l" t="t" r="r" b="b"/>
              <a:pathLst>
                <a:path w="3309" h="7468" extrusionOk="0">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111358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560102" y="458010"/>
            <a:ext cx="5071797" cy="439981"/>
          </a:xfrm>
        </p:spPr>
        <p:txBody>
          <a:bodyPr/>
          <a:lstStyle/>
          <a:p>
            <a:r>
              <a:rPr lang="en-GB" sz="3600" dirty="0">
                <a:solidFill>
                  <a:srgbClr val="D7006D"/>
                </a:solidFill>
              </a:rPr>
              <a:t>Apprentice Data Analyst</a:t>
            </a:r>
          </a:p>
        </p:txBody>
      </p:sp>
      <p:sp>
        <p:nvSpPr>
          <p:cNvPr id="10" name="Rectangle 9"/>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12" name="Picture 11">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4" name="Straight Connector 13"/>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231221" y="6199226"/>
            <a:ext cx="5729558" cy="492210"/>
            <a:chOff x="3730956" y="6199226"/>
            <a:chExt cx="5729558" cy="492210"/>
          </a:xfrm>
        </p:grpSpPr>
        <p:sp>
          <p:nvSpPr>
            <p:cNvPr id="24" name="Rounded Rectangle 23">
              <a:hlinkClick r:id="rId7"/>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
        <p:nvSpPr>
          <p:cNvPr id="16" name="Rounded Rectangle 15"/>
          <p:cNvSpPr/>
          <p:nvPr/>
        </p:nvSpPr>
        <p:spPr>
          <a:xfrm>
            <a:off x="1254205" y="3392584"/>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Interpret and apply data and information security standards, policies and procedures to data management activities</a:t>
            </a:r>
          </a:p>
        </p:txBody>
      </p:sp>
      <p:sp>
        <p:nvSpPr>
          <p:cNvPr id="17" name="Rounded Rectangle 16"/>
          <p:cNvSpPr/>
          <p:nvPr/>
        </p:nvSpPr>
        <p:spPr>
          <a:xfrm>
            <a:off x="734754" y="1315363"/>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as part of a dedicated team focused</a:t>
            </a:r>
          </a:p>
        </p:txBody>
      </p:sp>
      <p:sp>
        <p:nvSpPr>
          <p:cNvPr id="18" name="Rounded Rectangle 17"/>
          <p:cNvSpPr/>
          <p:nvPr/>
        </p:nvSpPr>
        <p:spPr>
          <a:xfrm>
            <a:off x="4574061" y="3943604"/>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Identify, collect and migrate data to/from a range of internal and external systems</a:t>
            </a:r>
          </a:p>
        </p:txBody>
      </p:sp>
      <p:sp>
        <p:nvSpPr>
          <p:cNvPr id="22" name="Rounded Rectangle 21"/>
          <p:cNvSpPr/>
          <p:nvPr/>
        </p:nvSpPr>
        <p:spPr>
          <a:xfrm>
            <a:off x="8413367" y="1359702"/>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Manipulate and link different data sets as required</a:t>
            </a:r>
          </a:p>
        </p:txBody>
      </p:sp>
      <p:sp>
        <p:nvSpPr>
          <p:cNvPr id="26" name="Rounded Rectangle 25"/>
          <p:cNvSpPr/>
          <p:nvPr/>
        </p:nvSpPr>
        <p:spPr>
          <a:xfrm>
            <a:off x="7893917" y="3392584"/>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Collect and compile data from different sources</a:t>
            </a:r>
          </a:p>
        </p:txBody>
      </p:sp>
      <p:pic>
        <p:nvPicPr>
          <p:cNvPr id="2" name="Picture 1"/>
          <p:cNvPicPr>
            <a:picLocks noChangeAspect="1"/>
          </p:cNvPicPr>
          <p:nvPr/>
        </p:nvPicPr>
        <p:blipFill rotWithShape="1">
          <a:blip r:embed="rId9"/>
          <a:srcRect t="12108" b="11292"/>
          <a:stretch/>
        </p:blipFill>
        <p:spPr>
          <a:xfrm>
            <a:off x="4574061" y="1451682"/>
            <a:ext cx="3140949" cy="1804443"/>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3509299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899" y="207894"/>
            <a:ext cx="8551332" cy="439981"/>
          </a:xfrm>
        </p:spPr>
        <p:txBody>
          <a:bodyPr/>
          <a:lstStyle/>
          <a:p>
            <a:pPr algn="ctr"/>
            <a:r>
              <a:rPr lang="en-GB" sz="3600" dirty="0"/>
              <a:t>The Application Process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254228" y="1041992"/>
            <a:ext cx="6741995" cy="4327450"/>
            <a:chOff x="290117" y="1795232"/>
            <a:chExt cx="4978399" cy="2804079"/>
          </a:xfrm>
        </p:grpSpPr>
        <p:sp>
          <p:nvSpPr>
            <p:cNvPr id="3" name="Rectangle 2"/>
            <p:cNvSpPr/>
            <p:nvPr/>
          </p:nvSpPr>
          <p:spPr>
            <a:xfrm>
              <a:off x="290119" y="1795232"/>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1. Application Submission and Review </a:t>
              </a:r>
            </a:p>
          </p:txBody>
        </p:sp>
        <p:sp>
          <p:nvSpPr>
            <p:cNvPr id="14" name="Rectangle 13"/>
            <p:cNvSpPr/>
            <p:nvPr/>
          </p:nvSpPr>
          <p:spPr>
            <a:xfrm>
              <a:off x="290118" y="2359697"/>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2. Online Situational Judgement Test</a:t>
              </a:r>
            </a:p>
          </p:txBody>
        </p:sp>
        <p:sp>
          <p:nvSpPr>
            <p:cNvPr id="15" name="Rectangle 14"/>
            <p:cNvSpPr/>
            <p:nvPr/>
          </p:nvSpPr>
          <p:spPr>
            <a:xfrm>
              <a:off x="290118" y="2935747"/>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3. Video Interview </a:t>
              </a:r>
            </a:p>
          </p:txBody>
        </p:sp>
        <p:sp>
          <p:nvSpPr>
            <p:cNvPr id="16" name="Rectangle 15"/>
            <p:cNvSpPr/>
            <p:nvPr/>
          </p:nvSpPr>
          <p:spPr>
            <a:xfrm>
              <a:off x="290118" y="3503429"/>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4. Online Aptitude Test</a:t>
              </a:r>
            </a:p>
          </p:txBody>
        </p:sp>
        <p:sp>
          <p:nvSpPr>
            <p:cNvPr id="17" name="Rectangle 16"/>
            <p:cNvSpPr/>
            <p:nvPr/>
          </p:nvSpPr>
          <p:spPr>
            <a:xfrm>
              <a:off x="290117" y="4075625"/>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5. Virtual Assessment Centre </a:t>
              </a:r>
            </a:p>
          </p:txBody>
        </p:sp>
      </p:grpSp>
      <p:grpSp>
        <p:nvGrpSpPr>
          <p:cNvPr id="13" name="Group 12"/>
          <p:cNvGrpSpPr/>
          <p:nvPr/>
        </p:nvGrpSpPr>
        <p:grpSpPr>
          <a:xfrm>
            <a:off x="7352025" y="1951178"/>
            <a:ext cx="4472598" cy="2920561"/>
            <a:chOff x="7337712" y="1431421"/>
            <a:chExt cx="4496994" cy="2920561"/>
          </a:xfrm>
        </p:grpSpPr>
        <p:sp>
          <p:nvSpPr>
            <p:cNvPr id="10" name="Text Placeholder 3"/>
            <p:cNvSpPr txBox="1">
              <a:spLocks/>
            </p:cNvSpPr>
            <p:nvPr/>
          </p:nvSpPr>
          <p:spPr>
            <a:xfrm>
              <a:off x="7337712" y="3841654"/>
              <a:ext cx="4496994" cy="510328"/>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600" kern="1200" baseline="0">
                  <a:solidFill>
                    <a:schemeClr val="tx1"/>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1500" b="1" i="1" dirty="0"/>
                <a:t>Want to know how our current apprentices’ found their application process? Check out the above video to learn more!</a:t>
              </a:r>
            </a:p>
            <a:p>
              <a:pPr algn="ctr"/>
              <a:endParaRPr lang="en-GB" sz="1500" b="1" i="1" dirty="0"/>
            </a:p>
            <a:p>
              <a:pPr algn="ctr"/>
              <a:endParaRPr lang="en-GB" sz="1500" b="1" i="1" dirty="0"/>
            </a:p>
          </p:txBody>
        </p:sp>
        <p:pic>
          <p:nvPicPr>
            <p:cNvPr id="5" name="Picture 4">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7796" y="1431421"/>
              <a:ext cx="4476827" cy="2308364"/>
            </a:xfrm>
            <a:prstGeom prst="roundRect">
              <a:avLst>
                <a:gd name="adj" fmla="val 8594"/>
              </a:avLst>
            </a:prstGeom>
            <a:solidFill>
              <a:srgbClr val="FFFFFF">
                <a:shade val="85000"/>
              </a:srgbClr>
            </a:solidFill>
            <a:ln>
              <a:noFill/>
            </a:ln>
            <a:effectLst/>
          </p:spPr>
        </p:pic>
      </p:grpSp>
      <p:sp>
        <p:nvSpPr>
          <p:cNvPr id="4" name="TextBox 3"/>
          <p:cNvSpPr txBox="1"/>
          <p:nvPr/>
        </p:nvSpPr>
        <p:spPr>
          <a:xfrm>
            <a:off x="158492" y="5445434"/>
            <a:ext cx="6911162" cy="323165"/>
          </a:xfrm>
          <a:prstGeom prst="rect">
            <a:avLst/>
          </a:prstGeom>
          <a:noFill/>
        </p:spPr>
        <p:txBody>
          <a:bodyPr wrap="square" rtlCol="0">
            <a:spAutoFit/>
          </a:bodyPr>
          <a:lstStyle/>
          <a:p>
            <a:r>
              <a:rPr lang="en-GB" sz="1500" b="1" i="1" dirty="0">
                <a:latin typeface="Calibri" panose="020F0502020204030204" pitchFamily="34" charset="0"/>
              </a:rPr>
              <a:t>To see our application process in more detail, head to our </a:t>
            </a:r>
            <a:r>
              <a:rPr lang="en-GB" sz="1500" b="1" i="1" dirty="0">
                <a:latin typeface="Calibri" panose="020F0502020204030204" pitchFamily="34" charset="0"/>
                <a:hlinkClick r:id="rId9"/>
              </a:rPr>
              <a:t>website</a:t>
            </a:r>
            <a:endParaRPr lang="en-GB" sz="1500" b="1" i="1" dirty="0">
              <a:latin typeface="Calibri" panose="020F0502020204030204" pitchFamily="34" charset="0"/>
            </a:endParaRPr>
          </a:p>
        </p:txBody>
      </p:sp>
    </p:spTree>
    <p:custDataLst>
      <p:tags r:id="rId1"/>
    </p:custDataLst>
    <p:extLst>
      <p:ext uri="{BB962C8B-B14F-4D97-AF65-F5344CB8AC3E}">
        <p14:creationId xmlns:p14="http://schemas.microsoft.com/office/powerpoint/2010/main" val="4124757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45" y="30383"/>
            <a:ext cx="1855571" cy="982361"/>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t="8404" b="6826"/>
          <a:stretch/>
        </p:blipFill>
        <p:spPr>
          <a:xfrm>
            <a:off x="10715946" y="1"/>
            <a:ext cx="1211135" cy="1024303"/>
          </a:xfrm>
          <a:prstGeom prst="rect">
            <a:avLst/>
          </a:prstGeom>
        </p:spPr>
      </p:pic>
      <p:graphicFrame>
        <p:nvGraphicFramePr>
          <p:cNvPr id="11" name="Table 11">
            <a:extLst>
              <a:ext uri="{FF2B5EF4-FFF2-40B4-BE49-F238E27FC236}">
                <a16:creationId xmlns:a16="http://schemas.microsoft.com/office/drawing/2014/main" id="{6203BA18-C72A-4FF8-B2F8-F95E5935EB1E}"/>
              </a:ext>
            </a:extLst>
          </p:cNvPr>
          <p:cNvGraphicFramePr>
            <a:graphicFrameLocks noGrp="1"/>
          </p:cNvGraphicFramePr>
          <p:nvPr/>
        </p:nvGraphicFramePr>
        <p:xfrm>
          <a:off x="865934" y="955226"/>
          <a:ext cx="11144928" cy="5691234"/>
        </p:xfrm>
        <a:graphic>
          <a:graphicData uri="http://schemas.openxmlformats.org/drawingml/2006/table">
            <a:tbl>
              <a:tblPr firstRow="1" bandRow="1">
                <a:tableStyleId>{5940675A-B579-460E-94D1-54222C63F5DA}</a:tableStyleId>
              </a:tblPr>
              <a:tblGrid>
                <a:gridCol w="3714976">
                  <a:extLst>
                    <a:ext uri="{9D8B030D-6E8A-4147-A177-3AD203B41FA5}">
                      <a16:colId xmlns:a16="http://schemas.microsoft.com/office/drawing/2014/main" val="1559262771"/>
                    </a:ext>
                  </a:extLst>
                </a:gridCol>
                <a:gridCol w="3714976">
                  <a:extLst>
                    <a:ext uri="{9D8B030D-6E8A-4147-A177-3AD203B41FA5}">
                      <a16:colId xmlns:a16="http://schemas.microsoft.com/office/drawing/2014/main" val="2059469809"/>
                    </a:ext>
                  </a:extLst>
                </a:gridCol>
                <a:gridCol w="3714976">
                  <a:extLst>
                    <a:ext uri="{9D8B030D-6E8A-4147-A177-3AD203B41FA5}">
                      <a16:colId xmlns:a16="http://schemas.microsoft.com/office/drawing/2014/main" val="2740450857"/>
                    </a:ext>
                  </a:extLst>
                </a:gridCol>
              </a:tblGrid>
              <a:tr h="2748731">
                <a:tc>
                  <a:txBody>
                    <a:bodyPr/>
                    <a:lstStyle/>
                    <a:p>
                      <a:pPr algn="ctr">
                        <a:lnSpc>
                          <a:spcPct val="0"/>
                        </a:lnSpc>
                        <a:spcAft>
                          <a:spcPts val="800"/>
                        </a:spcAft>
                      </a:pPr>
                      <a:endParaRPr lang="en-US" sz="1600" b="1" dirty="0">
                        <a:effectLst/>
                        <a:latin typeface="+mn-lt"/>
                        <a:ea typeface="Calibri" panose="020F0502020204030204" pitchFamily="34" charset="0"/>
                        <a:cs typeface="Times New Roman" panose="02020603050405020304" pitchFamily="18" charset="0"/>
                        <a:hlinkClick r:id="rId6"/>
                      </a:endParaRPr>
                    </a:p>
                    <a:p>
                      <a:pPr algn="ctr">
                        <a:lnSpc>
                          <a:spcPct val="107000"/>
                        </a:lnSpc>
                        <a:spcAft>
                          <a:spcPts val="800"/>
                        </a:spcAft>
                      </a:pPr>
                      <a:r>
                        <a:rPr lang="en-US" sz="1400" b="1" dirty="0">
                          <a:effectLst/>
                          <a:latin typeface="+mn-lt"/>
                          <a:ea typeface="Calibri" panose="020F0502020204030204" pitchFamily="34" charset="0"/>
                          <a:cs typeface="Times New Roman" panose="02020603050405020304" pitchFamily="18" charset="0"/>
                          <a:hlinkClick r:id="rId6"/>
                        </a:rPr>
                        <a:t>What’s the difference between T Levels, Traineeships and Apprenticeships? - Click here</a:t>
                      </a:r>
                      <a:endParaRPr lang="en-US" sz="1400" b="1" dirty="0">
                        <a:effectLst/>
                        <a:latin typeface="+mn-lt"/>
                        <a:ea typeface="Calibri" panose="020F0502020204030204" pitchFamily="34" charset="0"/>
                        <a:cs typeface="Times New Roman" panose="02020603050405020304" pitchFamily="18" charset="0"/>
                      </a:endParaRPr>
                    </a:p>
                    <a:p>
                      <a:pPr algn="ctr">
                        <a:lnSpc>
                          <a:spcPct val="0"/>
                        </a:lnSpc>
                        <a:spcAft>
                          <a:spcPts val="800"/>
                        </a:spcAft>
                      </a:pPr>
                      <a:r>
                        <a:rPr lang="en-GB" sz="1400" b="1" dirty="0">
                          <a:effectLst/>
                          <a:latin typeface="+mn-lt"/>
                          <a:ea typeface="Calibri" panose="020F0502020204030204" pitchFamily="34" charset="0"/>
                          <a:cs typeface="Times New Roman" panose="02020603050405020304" pitchFamily="18" charset="0"/>
                        </a:rPr>
                        <a:t> </a:t>
                      </a:r>
                    </a:p>
                    <a:p>
                      <a:pPr algn="ctr">
                        <a:lnSpc>
                          <a:spcPct val="107000"/>
                        </a:lnSpc>
                        <a:spcAft>
                          <a:spcPts val="800"/>
                        </a:spcAft>
                      </a:pPr>
                      <a:r>
                        <a:rPr lang="en-US" sz="1400" b="1" dirty="0">
                          <a:effectLst/>
                          <a:latin typeface="+mn-lt"/>
                          <a:ea typeface="Calibri" panose="020F0502020204030204" pitchFamily="34" charset="0"/>
                          <a:cs typeface="Times New Roman" panose="02020603050405020304" pitchFamily="18" charset="0"/>
                          <a:hlinkClick r:id="rId7"/>
                        </a:rPr>
                        <a:t>The Learning Foundry - Click here</a:t>
                      </a:r>
                      <a:r>
                        <a:rPr lang="en-US" sz="1400" b="1" dirty="0">
                          <a:effectLst/>
                          <a:latin typeface="+mn-lt"/>
                          <a:ea typeface="Calibri" panose="020F0502020204030204" pitchFamily="34" charset="0"/>
                          <a:cs typeface="Times New Roman" panose="02020603050405020304" pitchFamily="18" charset="0"/>
                        </a:rPr>
                        <a:t> </a:t>
                      </a:r>
                    </a:p>
                    <a:p>
                      <a:pPr algn="ctr">
                        <a:lnSpc>
                          <a:spcPct val="107000"/>
                        </a:lnSpc>
                        <a:spcAft>
                          <a:spcPts val="800"/>
                        </a:spcAft>
                      </a:pPr>
                      <a:r>
                        <a:rPr lang="en-US" sz="900" b="1" i="1" dirty="0">
                          <a:effectLst/>
                          <a:latin typeface="+mn-lt"/>
                          <a:ea typeface="Calibri" panose="020F0502020204030204" pitchFamily="34" charset="0"/>
                          <a:cs typeface="Times New Roman" panose="02020603050405020304" pitchFamily="18" charset="0"/>
                          <a:hlinkClick r:id="rId8"/>
                        </a:rPr>
                        <a:t>Jamie-Leigh’s journey from school to trainee to apprentice - Click here</a:t>
                      </a:r>
                      <a:r>
                        <a:rPr lang="en-GB" sz="900" b="1" i="1" dirty="0">
                          <a:effectLst/>
                          <a:latin typeface="+mn-lt"/>
                          <a:ea typeface="Calibri" panose="020F0502020204030204" pitchFamily="34" charset="0"/>
                          <a:cs typeface="Times New Roman" panose="02020603050405020304" pitchFamily="18" charset="0"/>
                        </a:rPr>
                        <a:t> </a:t>
                      </a:r>
                    </a:p>
                    <a:p>
                      <a:pPr algn="ctr">
                        <a:lnSpc>
                          <a:spcPct val="107000"/>
                        </a:lnSpc>
                        <a:spcAft>
                          <a:spcPts val="800"/>
                        </a:spcAft>
                      </a:pPr>
                      <a:r>
                        <a:rPr lang="en-US" sz="900" b="1" i="1" dirty="0">
                          <a:effectLst/>
                          <a:latin typeface="+mn-lt"/>
                          <a:ea typeface="Calibri" panose="020F0502020204030204" pitchFamily="34" charset="0"/>
                          <a:cs typeface="Times New Roman" panose="02020603050405020304" pitchFamily="18" charset="0"/>
                          <a:hlinkClick r:id="rId9"/>
                        </a:rPr>
                        <a:t>Rory’s story as a trainee - Click here</a:t>
                      </a:r>
                      <a:endParaRPr lang="en-US" sz="900" b="1" i="1"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US" sz="900" b="1" i="1" dirty="0">
                          <a:effectLst/>
                          <a:latin typeface="+mn-lt"/>
                          <a:ea typeface="Calibri" panose="020F0502020204030204" pitchFamily="34" charset="0"/>
                          <a:cs typeface="Times New Roman" panose="02020603050405020304" pitchFamily="18" charset="0"/>
                          <a:hlinkClick r:id="rId10"/>
                        </a:rPr>
                        <a:t>We Are The Learning Foundry: not like school or college - Click here</a:t>
                      </a:r>
                      <a:r>
                        <a:rPr lang="en-GB" sz="900" b="1" i="1"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EFC"/>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u="sng"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US" sz="1400" b="1">
                          <a:hlinkClick r:id="rId11"/>
                        </a:rPr>
                        <a:t>The </a:t>
                      </a:r>
                      <a:r>
                        <a:rPr lang="en-US" sz="1400" b="1" dirty="0" err="1">
                          <a:hlinkClick r:id="rId11"/>
                        </a:rPr>
                        <a:t>Regenda</a:t>
                      </a:r>
                      <a:r>
                        <a:rPr lang="en-US" sz="1400" b="1" dirty="0">
                          <a:hlinkClick r:id="rId11"/>
                        </a:rPr>
                        <a:t> Group - Education, Training and Careers - Click here</a:t>
                      </a:r>
                      <a:r>
                        <a:rPr lang="en-US" sz="1400" b="1" dirty="0"/>
                        <a:t> </a:t>
                      </a:r>
                    </a:p>
                    <a:p>
                      <a:pPr algn="ctr">
                        <a:lnSpc>
                          <a:spcPct val="107000"/>
                        </a:lnSpc>
                        <a:spcAft>
                          <a:spcPts val="800"/>
                        </a:spcAft>
                      </a:pPr>
                      <a:endParaRPr lang="en-GB" sz="1400" b="1"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US" sz="1400" b="1" dirty="0">
                          <a:effectLst/>
                          <a:latin typeface="+mn-lt"/>
                          <a:ea typeface="Calibri" panose="020F0502020204030204" pitchFamily="34" charset="0"/>
                          <a:cs typeface="Times New Roman" panose="02020603050405020304" pitchFamily="18" charset="0"/>
                          <a:hlinkClick r:id="rId12"/>
                        </a:rPr>
                        <a:t>The </a:t>
                      </a:r>
                      <a:r>
                        <a:rPr lang="en-US" sz="1400" b="1" dirty="0" err="1">
                          <a:effectLst/>
                          <a:latin typeface="+mn-lt"/>
                          <a:ea typeface="Calibri" panose="020F0502020204030204" pitchFamily="34" charset="0"/>
                          <a:cs typeface="Times New Roman" panose="02020603050405020304" pitchFamily="18" charset="0"/>
                          <a:hlinkClick r:id="rId12"/>
                        </a:rPr>
                        <a:t>Sovini</a:t>
                      </a:r>
                      <a:r>
                        <a:rPr lang="en-US" sz="1400" b="1" dirty="0">
                          <a:effectLst/>
                          <a:latin typeface="+mn-lt"/>
                          <a:ea typeface="Calibri" panose="020F0502020204030204" pitchFamily="34" charset="0"/>
                          <a:cs typeface="Times New Roman" panose="02020603050405020304" pitchFamily="18" charset="0"/>
                          <a:hlinkClick r:id="rId12"/>
                        </a:rPr>
                        <a:t> Group Careers - Click here</a:t>
                      </a:r>
                      <a:r>
                        <a:rPr lang="en-GB" sz="1400" b="1" dirty="0">
                          <a:effectLst/>
                          <a:latin typeface="+mn-lt"/>
                          <a:ea typeface="Calibri" panose="020F0502020204030204" pitchFamily="34" charset="0"/>
                          <a:cs typeface="Times New Roman" panose="02020603050405020304" pitchFamily="18" charset="0"/>
                        </a:rPr>
                        <a:t> </a:t>
                      </a: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800"/>
                        </a:spcAft>
                      </a:pPr>
                      <a:endParaRPr lang="en-GB" sz="1400" b="1" u="sng" dirty="0">
                        <a:effectLst/>
                        <a:latin typeface="+mn-lt"/>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1400" b="1" i="0" u="sng" kern="1200" dirty="0">
                          <a:solidFill>
                            <a:schemeClr val="tx1"/>
                          </a:solidFill>
                          <a:effectLst/>
                          <a:latin typeface="+mn-lt"/>
                          <a:ea typeface="+mn-ea"/>
                          <a:cs typeface="+mn-cs"/>
                          <a:hlinkClick r:id="rId13"/>
                        </a:rPr>
                        <a:t>United Utilities Apprenticeships - Click here</a:t>
                      </a:r>
                      <a:r>
                        <a:rPr lang="en-GB" sz="1400" b="1" i="0" u="sng" kern="1200" dirty="0">
                          <a:solidFill>
                            <a:schemeClr val="tx1"/>
                          </a:solidFill>
                          <a:effectLst/>
                          <a:latin typeface="+mn-lt"/>
                          <a:ea typeface="+mn-ea"/>
                          <a:cs typeface="+mn-cs"/>
                        </a:rPr>
                        <a:t> </a:t>
                      </a:r>
                    </a:p>
                    <a:p>
                      <a:pPr algn="ctr">
                        <a:lnSpc>
                          <a:spcPct val="0"/>
                        </a:lnSpc>
                        <a:spcAft>
                          <a:spcPts val="800"/>
                        </a:spcAft>
                      </a:pPr>
                      <a:endParaRPr lang="en-GB" sz="1400" b="1" dirty="0">
                        <a:effectLst/>
                        <a:latin typeface="+mn-lt"/>
                        <a:ea typeface="Calibri" panose="020F0502020204030204" pitchFamily="34" charset="0"/>
                        <a:cs typeface="Times New Roman" panose="02020603050405020304" pitchFamily="18" charset="0"/>
                        <a:hlinkClick r:id="rId14"/>
                      </a:endParaRPr>
                    </a:p>
                    <a:p>
                      <a:pPr algn="ctr">
                        <a:lnSpc>
                          <a:spcPct val="107000"/>
                        </a:lnSpc>
                        <a:spcAft>
                          <a:spcPts val="800"/>
                        </a:spcAft>
                      </a:pPr>
                      <a:endParaRPr lang="en-GB" sz="1400" b="1" dirty="0">
                        <a:effectLst/>
                        <a:latin typeface="+mn-lt"/>
                        <a:ea typeface="Calibri" panose="020F0502020204030204" pitchFamily="34" charset="0"/>
                        <a:cs typeface="Times New Roman" panose="02020603050405020304" pitchFamily="18" charset="0"/>
                        <a:hlinkClick r:id="rId14"/>
                      </a:endParaRPr>
                    </a:p>
                    <a:p>
                      <a:pPr algn="ctr">
                        <a:lnSpc>
                          <a:spcPct val="107000"/>
                        </a:lnSpc>
                        <a:spcAft>
                          <a:spcPts val="800"/>
                        </a:spcAft>
                      </a:pPr>
                      <a:r>
                        <a:rPr lang="en-GB" sz="1400" b="1" dirty="0">
                          <a:effectLst/>
                          <a:latin typeface="+mn-lt"/>
                          <a:ea typeface="Calibri" panose="020F0502020204030204" pitchFamily="34" charset="0"/>
                          <a:cs typeface="Times New Roman" panose="02020603050405020304" pitchFamily="18" charset="0"/>
                          <a:hlinkClick r:id="rId14"/>
                        </a:rPr>
                        <a:t>Alstom Careers - Click here</a:t>
                      </a:r>
                      <a:r>
                        <a:rPr lang="en-GB" sz="1400" b="1"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6AB"/>
                    </a:solidFill>
                  </a:tcPr>
                </a:tc>
                <a:extLst>
                  <a:ext uri="{0D108BD9-81ED-4DB2-BD59-A6C34878D82A}">
                    <a16:rowId xmlns:a16="http://schemas.microsoft.com/office/drawing/2014/main" val="4126115014"/>
                  </a:ext>
                </a:extLst>
              </a:tr>
              <a:tr h="2942503">
                <a:tc>
                  <a:txBody>
                    <a:bodyPr/>
                    <a:lstStyle/>
                    <a:p>
                      <a:pPr algn="ctr"/>
                      <a:endParaRPr lang="en-GB" sz="1400" b="1" u="sng" dirty="0">
                        <a:effectLst/>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i="0" u="sng" kern="1200" dirty="0">
                        <a:solidFill>
                          <a:schemeClr val="tx1"/>
                        </a:solidFill>
                        <a:effectLst/>
                        <a:latin typeface="+mn-lt"/>
                        <a:ea typeface="+mn-ea"/>
                        <a:cs typeface="+mn-cs"/>
                        <a:hlinkClick r:id="rId13"/>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i="0" u="sng" kern="1200" dirty="0">
                        <a:solidFill>
                          <a:schemeClr val="tx1"/>
                        </a:solidFill>
                        <a:effectLst/>
                        <a:latin typeface="+mn-lt"/>
                        <a:ea typeface="+mn-ea"/>
                        <a:cs typeface="+mn-cs"/>
                        <a:hlinkClick r:id="rId13"/>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sng" kern="1200" dirty="0">
                          <a:solidFill>
                            <a:schemeClr val="tx1"/>
                          </a:solidFill>
                          <a:effectLst/>
                          <a:latin typeface="+mn-lt"/>
                          <a:ea typeface="+mn-ea"/>
                          <a:cs typeface="+mn-cs"/>
                          <a:hlinkClick r:id="rId13"/>
                        </a:rPr>
                        <a:t>United Utilities Apprenticeships - Click here</a:t>
                      </a:r>
                      <a:r>
                        <a:rPr lang="en-GB" sz="1400" b="1" i="0" u="sng" kern="1200" dirty="0">
                          <a:solidFill>
                            <a:schemeClr val="tx1"/>
                          </a:solidFill>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i="0" u="sng"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i="0" u="sng" kern="1200" dirty="0">
                        <a:solidFill>
                          <a:schemeClr val="tx1"/>
                        </a:solidFill>
                        <a:effectLst/>
                        <a:latin typeface="+mn-lt"/>
                        <a:ea typeface="+mn-ea"/>
                        <a:cs typeface="+mn-cs"/>
                      </a:endParaRPr>
                    </a:p>
                    <a:p>
                      <a:pPr algn="ctr"/>
                      <a:r>
                        <a:rPr lang="en-US" sz="1400" b="1" dirty="0">
                          <a:effectLst/>
                          <a:latin typeface="+mn-lt"/>
                          <a:hlinkClick r:id="rId15"/>
                        </a:rPr>
                        <a:t>Keepmoat Homes Apprenticeships - Click here</a:t>
                      </a:r>
                      <a:r>
                        <a:rPr lang="en-GB" sz="1400" b="1" dirty="0">
                          <a:effectLst/>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100000"/>
                        </a:lnSpc>
                      </a:pPr>
                      <a:endParaRPr lang="en-US" sz="1600" b="1" i="0" u="sng" kern="1200" dirty="0">
                        <a:solidFill>
                          <a:schemeClr val="tx1"/>
                        </a:solidFill>
                        <a:effectLst/>
                        <a:latin typeface="+mn-lt"/>
                        <a:ea typeface="+mn-ea"/>
                        <a:cs typeface="+mn-cs"/>
                      </a:endParaRPr>
                    </a:p>
                    <a:p>
                      <a:pPr marL="0" indent="0" algn="ctr">
                        <a:lnSpc>
                          <a:spcPct val="100000"/>
                        </a:lnSpc>
                      </a:pPr>
                      <a:r>
                        <a:rPr lang="en-US" sz="1400" b="1" i="0" u="sng" kern="1200" dirty="0">
                          <a:solidFill>
                            <a:schemeClr val="tx1"/>
                          </a:solidFill>
                          <a:effectLst/>
                          <a:latin typeface="+mn-lt"/>
                          <a:ea typeface="+mn-ea"/>
                          <a:cs typeface="+mn-cs"/>
                          <a:hlinkClick r:id="rId16"/>
                        </a:rPr>
                        <a:t>Jaguar Land Rover Careers Apprentices - Click Here</a:t>
                      </a:r>
                      <a:endParaRPr lang="en-US" sz="1400" b="1" i="0" u="sng" kern="1200" dirty="0">
                        <a:solidFill>
                          <a:schemeClr val="tx1"/>
                        </a:solidFill>
                        <a:effectLst/>
                        <a:latin typeface="+mn-lt"/>
                        <a:ea typeface="+mn-ea"/>
                        <a:cs typeface="+mn-cs"/>
                      </a:endParaRPr>
                    </a:p>
                    <a:p>
                      <a:pPr marL="0" indent="0" algn="ctr">
                        <a:lnSpc>
                          <a:spcPct val="100000"/>
                        </a:lnSpc>
                      </a:pPr>
                      <a:endParaRPr lang="en-GB" sz="1400" b="1" i="0" u="sng" kern="1200" dirty="0">
                        <a:solidFill>
                          <a:schemeClr val="tx1"/>
                        </a:solidFill>
                        <a:effectLst/>
                        <a:latin typeface="+mn-lt"/>
                        <a:ea typeface="+mn-ea"/>
                        <a:cs typeface="+mn-cs"/>
                      </a:endParaRPr>
                    </a:p>
                    <a:p>
                      <a:pPr marL="0" indent="0" algn="ctr">
                        <a:lnSpc>
                          <a:spcPct val="100000"/>
                        </a:lnSpc>
                      </a:pPr>
                      <a:r>
                        <a:rPr lang="en-US" sz="1400" b="1" i="0" u="sng" kern="1200" dirty="0">
                          <a:solidFill>
                            <a:schemeClr val="tx1"/>
                          </a:solidFill>
                          <a:effectLst/>
                          <a:latin typeface="+mn-lt"/>
                          <a:ea typeface="+mn-ea"/>
                          <a:cs typeface="+mn-cs"/>
                          <a:hlinkClick r:id="rId17"/>
                        </a:rPr>
                        <a:t>EFT Group Ltd Apprenticeships - Click here</a:t>
                      </a:r>
                      <a:endParaRPr lang="en-US" sz="1400" b="1" i="0" u="sng" kern="1200" dirty="0">
                        <a:solidFill>
                          <a:schemeClr val="tx1"/>
                        </a:solidFill>
                        <a:effectLst/>
                        <a:latin typeface="+mn-lt"/>
                        <a:ea typeface="+mn-ea"/>
                        <a:cs typeface="+mn-cs"/>
                      </a:endParaRPr>
                    </a:p>
                    <a:p>
                      <a:pPr marL="0" indent="0" algn="ctr">
                        <a:lnSpc>
                          <a:spcPct val="100000"/>
                        </a:lnSpc>
                      </a:pPr>
                      <a:endParaRPr lang="en-US" sz="1400" b="1" i="0" u="sng" kern="1200" dirty="0">
                        <a:solidFill>
                          <a:schemeClr val="tx1"/>
                        </a:solidFill>
                        <a:effectLst/>
                        <a:latin typeface="+mn-lt"/>
                        <a:ea typeface="+mn-ea"/>
                        <a:cs typeface="+mn-cs"/>
                      </a:endParaRPr>
                    </a:p>
                    <a:p>
                      <a:pPr marL="0" indent="0" algn="ctr">
                        <a:lnSpc>
                          <a:spcPct val="100000"/>
                        </a:lnSpc>
                      </a:pPr>
                      <a:r>
                        <a:rPr lang="en-US" sz="1400" b="1" i="0" u="sng" kern="1200" dirty="0">
                          <a:solidFill>
                            <a:schemeClr val="tx1"/>
                          </a:solidFill>
                          <a:effectLst/>
                          <a:latin typeface="+mn-lt"/>
                          <a:ea typeface="+mn-ea"/>
                          <a:cs typeface="+mn-cs"/>
                          <a:hlinkClick r:id="rId13"/>
                        </a:rPr>
                        <a:t>United Utilities Apprenticeships - Click here</a:t>
                      </a:r>
                      <a:r>
                        <a:rPr lang="en-GB" sz="1400" b="1" i="0" u="sng" kern="1200" dirty="0">
                          <a:solidFill>
                            <a:schemeClr val="tx1"/>
                          </a:solidFill>
                          <a:effectLst/>
                          <a:latin typeface="+mn-lt"/>
                          <a:ea typeface="+mn-ea"/>
                          <a:cs typeface="+mn-cs"/>
                        </a:rPr>
                        <a:t> </a:t>
                      </a:r>
                    </a:p>
                    <a:p>
                      <a:pPr marL="0" indent="0" algn="ctr">
                        <a:lnSpc>
                          <a:spcPct val="100000"/>
                        </a:lnSpc>
                      </a:pPr>
                      <a:endParaRPr lang="en-GB" sz="1600" b="1" i="0" u="sng"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200" dirty="0">
                        <a:effectLst/>
                        <a:latin typeface="+mn-lt"/>
                        <a:hlinkClick r:id="rId18"/>
                      </a:endParaRPr>
                    </a:p>
                    <a:p>
                      <a:pPr algn="ctr"/>
                      <a:endParaRPr lang="en-US" sz="1200" b="0" i="0" dirty="0">
                        <a:solidFill>
                          <a:srgbClr val="5B5E6D"/>
                        </a:solidFill>
                        <a:effectLst/>
                        <a:latin typeface="+mn-lt"/>
                      </a:endParaRPr>
                    </a:p>
                    <a:p>
                      <a:pPr algn="ctr"/>
                      <a:r>
                        <a:rPr lang="en-US" sz="1200" b="0" i="0" dirty="0">
                          <a:solidFill>
                            <a:srgbClr val="5B5E6D"/>
                          </a:solidFill>
                          <a:effectLst/>
                          <a:latin typeface="+mn-lt"/>
                        </a:rPr>
                        <a:t> </a:t>
                      </a:r>
                    </a:p>
                    <a:p>
                      <a:pPr algn="ctr"/>
                      <a:endParaRPr lang="en-US" sz="1200" b="0" i="0" dirty="0">
                        <a:solidFill>
                          <a:srgbClr val="5B5E6D"/>
                        </a:solidFill>
                        <a:effectLst/>
                        <a:latin typeface="+mn-lt"/>
                      </a:endParaRPr>
                    </a:p>
                    <a:p>
                      <a:pPr algn="ctr"/>
                      <a:endParaRPr lang="en-US" sz="1200" b="0" i="0" dirty="0">
                        <a:solidFill>
                          <a:schemeClr val="tx1"/>
                        </a:solidFill>
                        <a:effectLst/>
                        <a:latin typeface="+mn-lt"/>
                      </a:endParaRPr>
                    </a:p>
                    <a:p>
                      <a:pPr algn="ctr"/>
                      <a:r>
                        <a:rPr lang="en-US" sz="1000" b="0" i="0" dirty="0">
                          <a:solidFill>
                            <a:schemeClr val="tx1"/>
                          </a:solidFill>
                          <a:effectLst/>
                          <a:latin typeface="+mn-lt"/>
                        </a:rPr>
                        <a:t>The Pay Index helps students, professionals, educational institutions and businesses make informed decisions by providing transparency and analysis through its salary comparison reporting tool. Their up-to-date market data and cutting-edge software puts important salary and career prospect information into the hands of those who need it.</a:t>
                      </a:r>
                    </a:p>
                    <a:p>
                      <a:pPr algn="ctr"/>
                      <a:endParaRPr lang="en-US" sz="1000" dirty="0">
                        <a:effectLst/>
                        <a:latin typeface="+mn-lt"/>
                        <a:hlinkClick r:id="rId18"/>
                      </a:endParaRPr>
                    </a:p>
                    <a:p>
                      <a:pPr algn="ctr"/>
                      <a:endParaRPr lang="en-US" sz="1200" b="1" dirty="0">
                        <a:latin typeface="+mn-lt"/>
                        <a:hlinkClick r:id="rId19"/>
                      </a:endParaRPr>
                    </a:p>
                    <a:p>
                      <a:pPr algn="ctr"/>
                      <a:r>
                        <a:rPr lang="en-US" sz="1200" b="1" dirty="0">
                          <a:latin typeface="+mn-lt"/>
                          <a:hlinkClick r:id="rId19"/>
                        </a:rPr>
                        <a:t>The Pay Index for Colleges and Students - Click here</a:t>
                      </a:r>
                      <a:endParaRPr lang="en-US" sz="1200" b="1" dirty="0">
                        <a:latin typeface="+mn-lt"/>
                      </a:endParaRPr>
                    </a:p>
                    <a:p>
                      <a:pPr algn="ctr"/>
                      <a:r>
                        <a:rPr lang="en-US" sz="1200" b="1" dirty="0">
                          <a:latin typeface="+mn-lt"/>
                        </a:rPr>
                        <a:t> </a:t>
                      </a:r>
                      <a:endParaRPr lang="en-US" sz="1200" b="1" dirty="0">
                        <a:effectLst/>
                        <a:latin typeface="+mn-lt"/>
                        <a:hlinkClick r:id="rId18"/>
                      </a:endParaRPr>
                    </a:p>
                    <a:p>
                      <a:pPr algn="ctr"/>
                      <a:r>
                        <a:rPr lang="en-US" sz="1200" b="1" dirty="0">
                          <a:effectLst/>
                          <a:latin typeface="+mn-lt"/>
                          <a:hlinkClick r:id="rId20"/>
                        </a:rPr>
                        <a:t>The Pay Index - Sign up here</a:t>
                      </a:r>
                      <a:r>
                        <a:rPr lang="en-GB" sz="1200" b="1" dirty="0">
                          <a:effectLst/>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FEF4"/>
                    </a:solidFill>
                  </a:tcPr>
                </a:tc>
                <a:extLst>
                  <a:ext uri="{0D108BD9-81ED-4DB2-BD59-A6C34878D82A}">
                    <a16:rowId xmlns:a16="http://schemas.microsoft.com/office/drawing/2014/main" val="861353958"/>
                  </a:ext>
                </a:extLst>
              </a:tr>
            </a:tbl>
          </a:graphicData>
        </a:graphic>
      </p:graphicFrame>
      <p:sp>
        <p:nvSpPr>
          <p:cNvPr id="13" name="TextBox 12">
            <a:extLst>
              <a:ext uri="{FF2B5EF4-FFF2-40B4-BE49-F238E27FC236}">
                <a16:creationId xmlns:a16="http://schemas.microsoft.com/office/drawing/2014/main" id="{C3803637-5A4B-4192-88C2-B944149B7F8C}"/>
              </a:ext>
            </a:extLst>
          </p:cNvPr>
          <p:cNvSpPr txBox="1"/>
          <p:nvPr/>
        </p:nvSpPr>
        <p:spPr>
          <a:xfrm>
            <a:off x="2373179" y="99328"/>
            <a:ext cx="78804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dirty="0">
                <a:ln>
                  <a:noFill/>
                </a:ln>
                <a:solidFill>
                  <a:srgbClr val="00A8A8"/>
                </a:solidFill>
                <a:effectLst/>
                <a:uLnTx/>
                <a:uFillTx/>
                <a:latin typeface="Calibri" panose="020F0502020204030204"/>
                <a:ea typeface="+mn-ea"/>
                <a:cs typeface="+mn-cs"/>
              </a:rPr>
              <a:t>National Apprenticeship Week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dirty="0">
                <a:ln>
                  <a:noFill/>
                </a:ln>
                <a:solidFill>
                  <a:srgbClr val="00A8A8"/>
                </a:solidFill>
                <a:effectLst/>
                <a:uLnTx/>
                <a:uFillTx/>
                <a:latin typeface="Calibri" panose="020F0502020204030204"/>
                <a:ea typeface="+mn-ea"/>
                <a:cs typeface="+mn-cs"/>
              </a:rPr>
              <a:t>7</a:t>
            </a:r>
            <a:r>
              <a:rPr kumimoji="0" lang="en-GB" b="1" i="0" u="sng" strike="noStrike" kern="1200" cap="none" spc="0" normalizeH="0" baseline="30000" noProof="0" dirty="0">
                <a:ln>
                  <a:noFill/>
                </a:ln>
                <a:solidFill>
                  <a:srgbClr val="00A8A8"/>
                </a:solidFill>
                <a:effectLst/>
                <a:uLnTx/>
                <a:uFillTx/>
                <a:latin typeface="Calibri" panose="020F0502020204030204"/>
                <a:ea typeface="+mn-ea"/>
                <a:cs typeface="+mn-cs"/>
              </a:rPr>
              <a:t>th</a:t>
            </a:r>
            <a:r>
              <a:rPr kumimoji="0" lang="en-GB" b="1" i="0" u="sng" strike="noStrike" kern="1200" cap="none" spc="0" normalizeH="0" baseline="0" noProof="0" dirty="0">
                <a:ln>
                  <a:noFill/>
                </a:ln>
                <a:solidFill>
                  <a:srgbClr val="00A8A8"/>
                </a:solidFill>
                <a:effectLst/>
                <a:uLnTx/>
                <a:uFillTx/>
                <a:latin typeface="Calibri" panose="020F0502020204030204"/>
                <a:ea typeface="+mn-ea"/>
                <a:cs typeface="+mn-cs"/>
              </a:rPr>
              <a:t> – 11</a:t>
            </a:r>
            <a:r>
              <a:rPr kumimoji="0" lang="en-GB" b="1" i="0" u="sng" strike="noStrike" kern="1200" cap="none" spc="0" normalizeH="0" baseline="30000" noProof="0" dirty="0">
                <a:ln>
                  <a:noFill/>
                </a:ln>
                <a:solidFill>
                  <a:srgbClr val="00A8A8"/>
                </a:solidFill>
                <a:effectLst/>
                <a:uLnTx/>
                <a:uFillTx/>
                <a:latin typeface="Calibri" panose="020F0502020204030204"/>
                <a:ea typeface="+mn-ea"/>
                <a:cs typeface="+mn-cs"/>
              </a:rPr>
              <a:t>th</a:t>
            </a:r>
            <a:r>
              <a:rPr kumimoji="0" lang="en-GB" b="1" i="0" u="sng" strike="noStrike" kern="1200" cap="none" spc="0" normalizeH="0" baseline="0" noProof="0" dirty="0">
                <a:ln>
                  <a:noFill/>
                </a:ln>
                <a:solidFill>
                  <a:srgbClr val="00A8A8"/>
                </a:solidFill>
                <a:effectLst/>
                <a:uLnTx/>
                <a:uFillTx/>
                <a:latin typeface="Calibri" panose="020F0502020204030204"/>
                <a:ea typeface="+mn-ea"/>
                <a:cs typeface="+mn-cs"/>
              </a:rPr>
              <a:t> February with Cornerstone Employers: Pre work and useful links</a:t>
            </a:r>
            <a:endParaRPr kumimoji="0" lang="en-GB" b="0" i="0" u="sng" strike="noStrike" kern="1200" cap="none" spc="0" normalizeH="0" baseline="0" noProof="0" dirty="0">
              <a:ln>
                <a:noFill/>
              </a:ln>
              <a:solidFill>
                <a:srgbClr val="00A8A8"/>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7B521815-530B-43FA-8256-D698E36DF5C6}"/>
              </a:ext>
            </a:extLst>
          </p:cNvPr>
          <p:cNvPicPr>
            <a:picLocks noChangeAspect="1"/>
          </p:cNvPicPr>
          <p:nvPr/>
        </p:nvPicPr>
        <p:blipFill>
          <a:blip r:embed="rId21"/>
          <a:stretch>
            <a:fillRect/>
          </a:stretch>
        </p:blipFill>
        <p:spPr>
          <a:xfrm>
            <a:off x="3248107" y="6174526"/>
            <a:ext cx="1190465" cy="309305"/>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3B24A8F-9136-4727-AE31-8A279E7AD8E0}"/>
              </a:ext>
            </a:extLst>
          </p:cNvPr>
          <p:cNvPicPr>
            <a:picLocks noChangeAspect="1"/>
          </p:cNvPicPr>
          <p:nvPr/>
        </p:nvPicPr>
        <p:blipFill>
          <a:blip r:embed="rId22"/>
          <a:stretch>
            <a:fillRect/>
          </a:stretch>
        </p:blipFill>
        <p:spPr>
          <a:xfrm>
            <a:off x="3212687" y="3174697"/>
            <a:ext cx="1261307" cy="391005"/>
          </a:xfrm>
          <a:prstGeom prst="rect">
            <a:avLst/>
          </a:prstGeom>
        </p:spPr>
      </p:pic>
      <p:pic>
        <p:nvPicPr>
          <p:cNvPr id="32" name="Picture 31" descr="A picture containing arrow&#10;&#10;Description automatically generated">
            <a:extLst>
              <a:ext uri="{FF2B5EF4-FFF2-40B4-BE49-F238E27FC236}">
                <a16:creationId xmlns:a16="http://schemas.microsoft.com/office/drawing/2014/main" id="{363309FA-77DC-4DB5-84EF-EAE60F4659F1}"/>
              </a:ext>
            </a:extLst>
          </p:cNvPr>
          <p:cNvPicPr>
            <a:picLocks noChangeAspect="1"/>
          </p:cNvPicPr>
          <p:nvPr/>
        </p:nvPicPr>
        <p:blipFill rotWithShape="1">
          <a:blip r:embed="rId23"/>
          <a:srcRect t="20529" b="17025"/>
          <a:stretch/>
        </p:blipFill>
        <p:spPr>
          <a:xfrm>
            <a:off x="7219915" y="2978159"/>
            <a:ext cx="907446" cy="596201"/>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412275DD-D833-4160-AEC5-CBEC82AC7A37}"/>
              </a:ext>
            </a:extLst>
          </p:cNvPr>
          <p:cNvPicPr>
            <a:picLocks noChangeAspect="1"/>
          </p:cNvPicPr>
          <p:nvPr/>
        </p:nvPicPr>
        <p:blipFill rotWithShape="1">
          <a:blip r:embed="rId24"/>
          <a:srcRect r="12952"/>
          <a:stretch/>
        </p:blipFill>
        <p:spPr>
          <a:xfrm>
            <a:off x="5901995" y="5779203"/>
            <a:ext cx="1017767" cy="790646"/>
          </a:xfrm>
          <a:prstGeom prst="rect">
            <a:avLst/>
          </a:prstGeom>
          <a:ln>
            <a:noFill/>
          </a:ln>
          <a:effectLst>
            <a:softEdge rad="112500"/>
          </a:effectLst>
        </p:spPr>
      </p:pic>
      <p:pic>
        <p:nvPicPr>
          <p:cNvPr id="58" name="Picture 57" descr="Logo&#10;&#10;Description automatically generated">
            <a:extLst>
              <a:ext uri="{FF2B5EF4-FFF2-40B4-BE49-F238E27FC236}">
                <a16:creationId xmlns:a16="http://schemas.microsoft.com/office/drawing/2014/main" id="{F385667A-699B-420F-825E-F94706F907CD}"/>
              </a:ext>
            </a:extLst>
          </p:cNvPr>
          <p:cNvPicPr>
            <a:picLocks noChangeAspect="1"/>
          </p:cNvPicPr>
          <p:nvPr/>
        </p:nvPicPr>
        <p:blipFill>
          <a:blip r:embed="rId25"/>
          <a:stretch>
            <a:fillRect/>
          </a:stretch>
        </p:blipFill>
        <p:spPr>
          <a:xfrm>
            <a:off x="4670079" y="6000390"/>
            <a:ext cx="741661" cy="558690"/>
          </a:xfrm>
          <a:prstGeom prst="rect">
            <a:avLst/>
          </a:prstGeom>
        </p:spPr>
      </p:pic>
      <p:pic>
        <p:nvPicPr>
          <p:cNvPr id="60" name="Picture 59" descr="Logo&#10;&#10;Description automatically generated">
            <a:extLst>
              <a:ext uri="{FF2B5EF4-FFF2-40B4-BE49-F238E27FC236}">
                <a16:creationId xmlns:a16="http://schemas.microsoft.com/office/drawing/2014/main" id="{26B5B8D6-77B2-4B8E-A5AA-CE1712A0679E}"/>
              </a:ext>
            </a:extLst>
          </p:cNvPr>
          <p:cNvPicPr>
            <a:picLocks noChangeAspect="1"/>
          </p:cNvPicPr>
          <p:nvPr/>
        </p:nvPicPr>
        <p:blipFill>
          <a:blip r:embed="rId26"/>
          <a:stretch>
            <a:fillRect/>
          </a:stretch>
        </p:blipFill>
        <p:spPr>
          <a:xfrm>
            <a:off x="8421308" y="3008537"/>
            <a:ext cx="1122798" cy="748532"/>
          </a:xfrm>
          <a:prstGeom prst="rect">
            <a:avLst/>
          </a:prstGeom>
        </p:spPr>
      </p:pic>
      <p:pic>
        <p:nvPicPr>
          <p:cNvPr id="61" name="Picture 60">
            <a:extLst>
              <a:ext uri="{FF2B5EF4-FFF2-40B4-BE49-F238E27FC236}">
                <a16:creationId xmlns:a16="http://schemas.microsoft.com/office/drawing/2014/main" id="{E6DA9668-3442-47F3-8341-2657AACF9A37}"/>
              </a:ext>
            </a:extLst>
          </p:cNvPr>
          <p:cNvPicPr>
            <a:picLocks noChangeAspect="1"/>
          </p:cNvPicPr>
          <p:nvPr/>
        </p:nvPicPr>
        <p:blipFill>
          <a:blip r:embed="rId27"/>
          <a:stretch>
            <a:fillRect/>
          </a:stretch>
        </p:blipFill>
        <p:spPr>
          <a:xfrm>
            <a:off x="7219915" y="6072551"/>
            <a:ext cx="907446" cy="604964"/>
          </a:xfrm>
          <a:prstGeom prst="rect">
            <a:avLst/>
          </a:prstGeom>
        </p:spPr>
      </p:pic>
      <p:pic>
        <p:nvPicPr>
          <p:cNvPr id="62" name="Picture 61">
            <a:extLst>
              <a:ext uri="{FF2B5EF4-FFF2-40B4-BE49-F238E27FC236}">
                <a16:creationId xmlns:a16="http://schemas.microsoft.com/office/drawing/2014/main" id="{83375F4E-B2C4-49BC-B6D9-8CD9A4A228C2}"/>
              </a:ext>
            </a:extLst>
          </p:cNvPr>
          <p:cNvPicPr>
            <a:picLocks noChangeAspect="1"/>
          </p:cNvPicPr>
          <p:nvPr/>
        </p:nvPicPr>
        <p:blipFill>
          <a:blip r:embed="rId27"/>
          <a:stretch>
            <a:fillRect/>
          </a:stretch>
        </p:blipFill>
        <p:spPr>
          <a:xfrm>
            <a:off x="886985" y="5882913"/>
            <a:ext cx="1190466" cy="79364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77113C2-B7DB-492B-B4D2-89B39D09A89F}"/>
              </a:ext>
            </a:extLst>
          </p:cNvPr>
          <p:cNvPicPr>
            <a:picLocks noChangeAspect="1"/>
          </p:cNvPicPr>
          <p:nvPr/>
        </p:nvPicPr>
        <p:blipFill>
          <a:blip r:embed="rId28"/>
          <a:stretch>
            <a:fillRect/>
          </a:stretch>
        </p:blipFill>
        <p:spPr>
          <a:xfrm>
            <a:off x="976700" y="3047974"/>
            <a:ext cx="957575" cy="596201"/>
          </a:xfrm>
          <a:prstGeom prst="rect">
            <a:avLst/>
          </a:prstGeom>
        </p:spPr>
      </p:pic>
      <p:pic>
        <p:nvPicPr>
          <p:cNvPr id="18" name="Picture 17">
            <a:extLst>
              <a:ext uri="{FF2B5EF4-FFF2-40B4-BE49-F238E27FC236}">
                <a16:creationId xmlns:a16="http://schemas.microsoft.com/office/drawing/2014/main" id="{ADF6D198-100D-470D-85E7-9BC8C12F2ACE}"/>
              </a:ext>
            </a:extLst>
          </p:cNvPr>
          <p:cNvPicPr>
            <a:picLocks noChangeAspect="1"/>
          </p:cNvPicPr>
          <p:nvPr/>
        </p:nvPicPr>
        <p:blipFill>
          <a:blip r:embed="rId29"/>
          <a:stretch>
            <a:fillRect/>
          </a:stretch>
        </p:blipFill>
        <p:spPr>
          <a:xfrm>
            <a:off x="2004936" y="3100286"/>
            <a:ext cx="1185189" cy="474075"/>
          </a:xfrm>
          <a:prstGeom prst="rect">
            <a:avLst/>
          </a:prstGeom>
          <a:ln>
            <a:noFill/>
          </a:ln>
          <a:effectLst>
            <a:softEdge rad="112500"/>
          </a:effectLst>
        </p:spPr>
      </p:pic>
      <p:pic>
        <p:nvPicPr>
          <p:cNvPr id="7" name="Picture 6" descr="A black and white sign&#10;&#10;Description automatically generated with low confidence">
            <a:extLst>
              <a:ext uri="{FF2B5EF4-FFF2-40B4-BE49-F238E27FC236}">
                <a16:creationId xmlns:a16="http://schemas.microsoft.com/office/drawing/2014/main" id="{13266E16-FBE1-41E7-8DFF-D2FE3327021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749588" y="3087821"/>
            <a:ext cx="1261308" cy="486540"/>
          </a:xfrm>
          <a:prstGeom prst="rect">
            <a:avLst/>
          </a:prstGeom>
        </p:spPr>
      </p:pic>
      <p:pic>
        <p:nvPicPr>
          <p:cNvPr id="2" name="Picture 1">
            <a:extLst>
              <a:ext uri="{FF2B5EF4-FFF2-40B4-BE49-F238E27FC236}">
                <a16:creationId xmlns:a16="http://schemas.microsoft.com/office/drawing/2014/main" id="{9D313722-F70A-4919-8658-AA0D87FACD71}"/>
              </a:ext>
            </a:extLst>
          </p:cNvPr>
          <p:cNvPicPr>
            <a:picLocks noChangeAspect="1"/>
          </p:cNvPicPr>
          <p:nvPr/>
        </p:nvPicPr>
        <p:blipFill rotWithShape="1">
          <a:blip r:embed="rId31"/>
          <a:srcRect t="23818" b="24193"/>
          <a:stretch/>
        </p:blipFill>
        <p:spPr>
          <a:xfrm>
            <a:off x="10656148" y="3152614"/>
            <a:ext cx="1330730" cy="460379"/>
          </a:xfrm>
          <a:prstGeom prst="rect">
            <a:avLst/>
          </a:prstGeom>
          <a:ln>
            <a:noFill/>
          </a:ln>
          <a:effectLst>
            <a:softEdge rad="112500"/>
          </a:effectLst>
        </p:spPr>
      </p:pic>
      <p:pic>
        <p:nvPicPr>
          <p:cNvPr id="19" name="Picture 2" descr="The Pay Index – the global salary comparison, careers prospect and EdTech  website">
            <a:extLst>
              <a:ext uri="{FF2B5EF4-FFF2-40B4-BE49-F238E27FC236}">
                <a16:creationId xmlns:a16="http://schemas.microsoft.com/office/drawing/2014/main" id="{CF5F43E0-0EAB-447F-AC56-568BE7DC637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778393" y="3872421"/>
            <a:ext cx="2615647" cy="634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672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0D3C-9573-42C4-9D97-DB4631EEA203}"/>
              </a:ext>
            </a:extLst>
          </p:cNvPr>
          <p:cNvSpPr>
            <a:spLocks noGrp="1"/>
          </p:cNvSpPr>
          <p:nvPr>
            <p:ph type="ctrTitle"/>
          </p:nvPr>
        </p:nvSpPr>
        <p:spPr>
          <a:xfrm>
            <a:off x="3284443" y="1385746"/>
            <a:ext cx="7086216" cy="828065"/>
          </a:xfrm>
        </p:spPr>
        <p:txBody>
          <a:bodyPr>
            <a:normAutofit/>
          </a:bodyPr>
          <a:lstStyle/>
          <a:p>
            <a:r>
              <a:rPr lang="en-US" sz="3200" b="1" i="1" dirty="0">
                <a:solidFill>
                  <a:srgbClr val="33CCCC"/>
                </a:solidFill>
                <a:latin typeface="Comic Sans MS" panose="030F0702030302020204" pitchFamily="66" charset="0"/>
              </a:rPr>
              <a:t>Introduction to Green Skills </a:t>
            </a:r>
            <a:endParaRPr lang="en-GB" sz="3200" b="1" i="1" dirty="0">
              <a:solidFill>
                <a:srgbClr val="33CCCC"/>
              </a:solidFill>
              <a:latin typeface="Comic Sans MS" panose="030F0702030302020204" pitchFamily="66" charset="0"/>
            </a:endParaRPr>
          </a:p>
        </p:txBody>
      </p:sp>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87" y="98557"/>
            <a:ext cx="1954844" cy="1034918"/>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b="6826"/>
          <a:stretch/>
        </p:blipFill>
        <p:spPr>
          <a:xfrm>
            <a:off x="10593555" y="60880"/>
            <a:ext cx="1324001" cy="1230775"/>
          </a:xfrm>
          <a:prstGeom prst="rect">
            <a:avLst/>
          </a:prstGeom>
        </p:spPr>
      </p:pic>
      <p:pic>
        <p:nvPicPr>
          <p:cNvPr id="17" name="Picture 16">
            <a:extLst>
              <a:ext uri="{FF2B5EF4-FFF2-40B4-BE49-F238E27FC236}">
                <a16:creationId xmlns:a16="http://schemas.microsoft.com/office/drawing/2014/main" id="{E130CBFD-E101-4E4F-A274-0DF669D373D6}"/>
              </a:ext>
            </a:extLst>
          </p:cNvPr>
          <p:cNvPicPr>
            <a:picLocks noChangeAspect="1"/>
          </p:cNvPicPr>
          <p:nvPr/>
        </p:nvPicPr>
        <p:blipFill>
          <a:blip r:embed="rId6"/>
          <a:stretch>
            <a:fillRect/>
          </a:stretch>
        </p:blipFill>
        <p:spPr>
          <a:xfrm>
            <a:off x="7182709" y="-53759"/>
            <a:ext cx="2539140" cy="1460303"/>
          </a:xfrm>
          <a:prstGeom prst="rect">
            <a:avLst/>
          </a:prstGeom>
        </p:spPr>
      </p:pic>
      <p:sp>
        <p:nvSpPr>
          <p:cNvPr id="19" name="Subtitle 6">
            <a:extLst>
              <a:ext uri="{FF2B5EF4-FFF2-40B4-BE49-F238E27FC236}">
                <a16:creationId xmlns:a16="http://schemas.microsoft.com/office/drawing/2014/main" id="{7CCE4F25-BF69-44B9-BFB3-1D1C9E34BD2D}"/>
              </a:ext>
            </a:extLst>
          </p:cNvPr>
          <p:cNvSpPr txBox="1">
            <a:spLocks/>
          </p:cNvSpPr>
          <p:nvPr/>
        </p:nvSpPr>
        <p:spPr>
          <a:xfrm>
            <a:off x="3785667" y="2778035"/>
            <a:ext cx="6384509" cy="393800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ln w="0"/>
                <a:solidFill>
                  <a:srgbClr val="E73568"/>
                </a:solidFill>
                <a:effectLst>
                  <a:outerShdw blurRad="38100" dist="19050" dir="2700000" algn="tl" rotWithShape="0">
                    <a:schemeClr val="dk1">
                      <a:alpha val="40000"/>
                    </a:schemeClr>
                  </a:outerShdw>
                </a:effectLst>
              </a:rPr>
              <a:t> 	Welcome</a:t>
            </a:r>
          </a:p>
          <a:p>
            <a:pPr marL="342900" indent="-342900" algn="l">
              <a:buFont typeface="Arial" panose="020B0604020202020204" pitchFamily="34" charset="0"/>
              <a:buChar char="•"/>
            </a:pPr>
            <a:r>
              <a:rPr lang="en-US" dirty="0">
                <a:ln w="0"/>
                <a:solidFill>
                  <a:srgbClr val="E73568"/>
                </a:solidFill>
                <a:effectLst>
                  <a:outerShdw blurRad="38100" dist="19050" dir="2700000" algn="tl" rotWithShape="0">
                    <a:schemeClr val="dk1">
                      <a:alpha val="40000"/>
                    </a:schemeClr>
                  </a:outerShdw>
                </a:effectLst>
              </a:rPr>
              <a:t>	Introduction to 2 Businesses:</a:t>
            </a:r>
          </a:p>
          <a:p>
            <a:pPr marL="1257300" lvl="2" indent="-342900" algn="l">
              <a:buFont typeface="Arial" panose="020B0604020202020204" pitchFamily="34" charset="0"/>
              <a:buChar char="•"/>
            </a:pPr>
            <a:r>
              <a:rPr lang="en-US" sz="2400" dirty="0">
                <a:ln w="0"/>
                <a:solidFill>
                  <a:srgbClr val="E73568"/>
                </a:solidFill>
                <a:effectLst>
                  <a:outerShdw blurRad="38100" dist="19050" dir="2700000" algn="tl" rotWithShape="0">
                    <a:schemeClr val="dk1">
                      <a:alpha val="40000"/>
                    </a:schemeClr>
                  </a:outerShdw>
                </a:effectLst>
              </a:rPr>
              <a:t>Keepmoat Homes </a:t>
            </a:r>
          </a:p>
          <a:p>
            <a:pPr marL="1257300" lvl="2" indent="-342900" algn="l">
              <a:buFont typeface="Arial" panose="020B0604020202020204" pitchFamily="34" charset="0"/>
              <a:buChar char="•"/>
            </a:pPr>
            <a:r>
              <a:rPr lang="en-US" sz="2400" dirty="0">
                <a:ln w="0"/>
                <a:solidFill>
                  <a:srgbClr val="E73568"/>
                </a:solidFill>
                <a:effectLst>
                  <a:outerShdw blurRad="38100" dist="19050" dir="2700000" algn="tl" rotWithShape="0">
                    <a:schemeClr val="dk1">
                      <a:alpha val="40000"/>
                    </a:schemeClr>
                  </a:outerShdw>
                </a:effectLst>
              </a:rPr>
              <a:t>United Utilities	</a:t>
            </a:r>
          </a:p>
          <a:p>
            <a:pPr marL="1257300" lvl="2" indent="-342900" algn="l">
              <a:buFont typeface="Arial" panose="020B0604020202020204" pitchFamily="34" charset="0"/>
              <a:buChar char="•"/>
            </a:pPr>
            <a:r>
              <a:rPr lang="en-US" sz="2400" dirty="0">
                <a:ln w="0"/>
                <a:solidFill>
                  <a:srgbClr val="E73568"/>
                </a:solidFill>
                <a:effectLst>
                  <a:outerShdw blurRad="38100" dist="19050" dir="2700000" algn="tl" rotWithShape="0">
                    <a:schemeClr val="dk1">
                      <a:alpha val="40000"/>
                    </a:schemeClr>
                  </a:outerShdw>
                </a:effectLst>
              </a:rPr>
              <a:t>Meet the Apprentices</a:t>
            </a:r>
          </a:p>
          <a:p>
            <a:pPr marL="342900" indent="-342900" algn="l">
              <a:buFont typeface="Arial" panose="020B0604020202020204" pitchFamily="34" charset="0"/>
              <a:buChar char="•"/>
            </a:pPr>
            <a:r>
              <a:rPr lang="en-US" dirty="0">
                <a:ln w="0"/>
                <a:solidFill>
                  <a:srgbClr val="E73568"/>
                </a:solidFill>
                <a:effectLst>
                  <a:outerShdw blurRad="38100" dist="19050" dir="2700000" algn="tl" rotWithShape="0">
                    <a:schemeClr val="dk1">
                      <a:alpha val="40000"/>
                    </a:schemeClr>
                  </a:outerShdw>
                </a:effectLst>
              </a:rPr>
              <a:t>	Finish </a:t>
            </a:r>
          </a:p>
          <a:p>
            <a:br>
              <a:rPr lang="en-US" sz="4400" dirty="0">
                <a:ln w="0"/>
                <a:solidFill>
                  <a:srgbClr val="E73568"/>
                </a:solidFill>
                <a:effectLst>
                  <a:outerShdw blurRad="38100" dist="19050" dir="2700000" algn="tl" rotWithShape="0">
                    <a:schemeClr val="dk1">
                      <a:alpha val="40000"/>
                    </a:schemeClr>
                  </a:outerShdw>
                </a:effectLst>
              </a:rPr>
            </a:br>
            <a:br>
              <a:rPr lang="en-US" sz="2000" dirty="0">
                <a:ln w="0"/>
                <a:solidFill>
                  <a:srgbClr val="E73568"/>
                </a:solidFill>
                <a:effectLst>
                  <a:outerShdw blurRad="38100" dist="19050" dir="2700000" algn="tl" rotWithShape="0">
                    <a:schemeClr val="dk1">
                      <a:alpha val="40000"/>
                    </a:schemeClr>
                  </a:outerShdw>
                </a:effectLst>
              </a:rPr>
            </a:br>
            <a:endParaRPr lang="en-US" sz="2800" dirty="0">
              <a:ln w="0"/>
              <a:solidFill>
                <a:srgbClr val="E73568"/>
              </a:solidFill>
              <a:effectLst>
                <a:outerShdw blurRad="38100" dist="19050" dir="2700000" algn="tl" rotWithShape="0">
                  <a:schemeClr val="dk1">
                    <a:alpha val="40000"/>
                  </a:schemeClr>
                </a:outerShdw>
              </a:effectLst>
            </a:endParaRPr>
          </a:p>
        </p:txBody>
      </p:sp>
      <p:pic>
        <p:nvPicPr>
          <p:cNvPr id="21" name="Picture 20">
            <a:extLst>
              <a:ext uri="{FF2B5EF4-FFF2-40B4-BE49-F238E27FC236}">
                <a16:creationId xmlns:a16="http://schemas.microsoft.com/office/drawing/2014/main" id="{DB18FA4D-E813-4580-AFAE-8AF5110EA5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1319" y="371238"/>
            <a:ext cx="2018295" cy="521836"/>
          </a:xfrm>
          <a:prstGeom prst="rect">
            <a:avLst/>
          </a:prstGeom>
        </p:spPr>
      </p:pic>
    </p:spTree>
    <p:extLst>
      <p:ext uri="{BB962C8B-B14F-4D97-AF65-F5344CB8AC3E}">
        <p14:creationId xmlns:p14="http://schemas.microsoft.com/office/powerpoint/2010/main" val="3306054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4D390FB-F9C6-4D77-9317-3ACA493DC342}"/>
              </a:ext>
            </a:extLst>
          </p:cNvPr>
          <p:cNvSpPr/>
          <p:nvPr/>
        </p:nvSpPr>
        <p:spPr>
          <a:xfrm>
            <a:off x="1045565" y="868017"/>
            <a:ext cx="3979862" cy="3770352"/>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1A2F61F0-5ED8-400A-B51E-6F819DD70E95}"/>
              </a:ext>
            </a:extLst>
          </p:cNvPr>
          <p:cNvGrpSpPr/>
          <p:nvPr/>
        </p:nvGrpSpPr>
        <p:grpSpPr>
          <a:xfrm>
            <a:off x="1043827" y="4481808"/>
            <a:ext cx="3981600" cy="1419783"/>
            <a:chOff x="1074316" y="3520812"/>
            <a:chExt cx="3981600" cy="1419783"/>
          </a:xfrm>
        </p:grpSpPr>
        <p:grpSp>
          <p:nvGrpSpPr>
            <p:cNvPr id="32" name="Group 31">
              <a:extLst>
                <a:ext uri="{FF2B5EF4-FFF2-40B4-BE49-F238E27FC236}">
                  <a16:creationId xmlns:a16="http://schemas.microsoft.com/office/drawing/2014/main" id="{9192119C-20AB-414D-A016-922D95354919}"/>
                </a:ext>
              </a:extLst>
            </p:cNvPr>
            <p:cNvGrpSpPr/>
            <p:nvPr/>
          </p:nvGrpSpPr>
          <p:grpSpPr>
            <a:xfrm>
              <a:off x="1074316" y="3520812"/>
              <a:ext cx="3981600" cy="1419783"/>
              <a:chOff x="1074316" y="3520812"/>
              <a:chExt cx="3981600" cy="1419783"/>
            </a:xfrm>
          </p:grpSpPr>
          <p:sp>
            <p:nvSpPr>
              <p:cNvPr id="34" name="Rectangle 33">
                <a:extLst>
                  <a:ext uri="{FF2B5EF4-FFF2-40B4-BE49-F238E27FC236}">
                    <a16:creationId xmlns:a16="http://schemas.microsoft.com/office/drawing/2014/main" id="{905A3191-0975-4CBD-A673-99BA6449C874}"/>
                  </a:ext>
                </a:extLst>
              </p:cNvPr>
              <p:cNvSpPr/>
              <p:nvPr/>
            </p:nvSpPr>
            <p:spPr>
              <a:xfrm>
                <a:off x="1074316" y="3696628"/>
                <a:ext cx="3981600" cy="1243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riangle 9">
                <a:extLst>
                  <a:ext uri="{FF2B5EF4-FFF2-40B4-BE49-F238E27FC236}">
                    <a16:creationId xmlns:a16="http://schemas.microsoft.com/office/drawing/2014/main" id="{04C975E4-BBC9-4B89-9D1B-B32F3414FAF6}"/>
                  </a:ext>
                </a:extLst>
              </p:cNvPr>
              <p:cNvSpPr/>
              <p:nvPr/>
            </p:nvSpPr>
            <p:spPr>
              <a:xfrm>
                <a:off x="2905065" y="3520812"/>
                <a:ext cx="345281" cy="1758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pic>
          <p:nvPicPr>
            <p:cNvPr id="33" name="Picture 32">
              <a:extLst>
                <a:ext uri="{FF2B5EF4-FFF2-40B4-BE49-F238E27FC236}">
                  <a16:creationId xmlns:a16="http://schemas.microsoft.com/office/drawing/2014/main" id="{E6E1273B-94A2-424B-BB03-531AB393B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968" y="4083067"/>
              <a:ext cx="2018295" cy="521836"/>
            </a:xfrm>
            <a:prstGeom prst="rect">
              <a:avLst/>
            </a:prstGeom>
          </p:spPr>
        </p:pic>
      </p:grpSp>
      <p:sp>
        <p:nvSpPr>
          <p:cNvPr id="36" name="Text Placeholder 1">
            <a:extLst>
              <a:ext uri="{FF2B5EF4-FFF2-40B4-BE49-F238E27FC236}">
                <a16:creationId xmlns:a16="http://schemas.microsoft.com/office/drawing/2014/main" id="{C59B6094-48D3-4B88-BC93-75A82915602E}"/>
              </a:ext>
            </a:extLst>
          </p:cNvPr>
          <p:cNvSpPr txBox="1">
            <a:spLocks/>
          </p:cNvSpPr>
          <p:nvPr/>
        </p:nvSpPr>
        <p:spPr>
          <a:xfrm>
            <a:off x="1045565" y="1208690"/>
            <a:ext cx="3979862" cy="1738732"/>
          </a:xfrm>
          <a:prstGeom prst="rect">
            <a:avLst/>
          </a:prstGeom>
        </p:spPr>
        <p:txBody>
          <a:bodyPr/>
          <a:lstStyle>
            <a:lvl1pPr marL="0" indent="0" algn="ctr" defTabSz="914400" rtl="0" eaLnBrk="1" latinLnBrk="0" hangingPunct="1">
              <a:lnSpc>
                <a:spcPct val="90000"/>
              </a:lnSpc>
              <a:spcBef>
                <a:spcPts val="1000"/>
              </a:spcBef>
              <a:buFontTx/>
              <a:buNone/>
              <a:defRPr sz="4000" b="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dirty="0"/>
              <a:t>GREEN JOBS AND SKILLS IN HOUSEBUILDING</a:t>
            </a:r>
            <a:br>
              <a:rPr lang="en-US" sz="3600" dirty="0"/>
            </a:br>
            <a:endParaRPr lang="en-US" sz="3600" dirty="0">
              <a:solidFill>
                <a:srgbClr val="BED600"/>
              </a:solidFill>
              <a:latin typeface="+mn-lt"/>
            </a:endParaRPr>
          </a:p>
        </p:txBody>
      </p:sp>
      <p:sp>
        <p:nvSpPr>
          <p:cNvPr id="37" name="TextBox 36">
            <a:extLst>
              <a:ext uri="{FF2B5EF4-FFF2-40B4-BE49-F238E27FC236}">
                <a16:creationId xmlns:a16="http://schemas.microsoft.com/office/drawing/2014/main" id="{201DEDCF-6D2C-4A98-BB04-32677C3B84EB}"/>
              </a:ext>
            </a:extLst>
          </p:cNvPr>
          <p:cNvSpPr txBox="1"/>
          <p:nvPr/>
        </p:nvSpPr>
        <p:spPr>
          <a:xfrm>
            <a:off x="1045566" y="2830220"/>
            <a:ext cx="3979861" cy="1846659"/>
          </a:xfrm>
          <a:prstGeom prst="rect">
            <a:avLst/>
          </a:prstGeom>
          <a:noFill/>
        </p:spPr>
        <p:txBody>
          <a:bodyPr wrap="square" rtlCol="0">
            <a:spAutoFit/>
          </a:bodyPr>
          <a:lstStyle/>
          <a:p>
            <a:pPr algn="ctr">
              <a:lnSpc>
                <a:spcPct val="100000"/>
              </a:lnSpc>
            </a:pPr>
            <a:r>
              <a:rPr lang="en-US" sz="3200" b="1" dirty="0">
                <a:solidFill>
                  <a:srgbClr val="BED600"/>
                </a:solidFill>
              </a:rPr>
              <a:t>NATIONAL APPRENTICE WEEK 10.2.22   10am</a:t>
            </a:r>
          </a:p>
          <a:p>
            <a:endParaRPr lang="en-GB" dirty="0"/>
          </a:p>
        </p:txBody>
      </p:sp>
      <p:pic>
        <p:nvPicPr>
          <p:cNvPr id="4" name="Picture 3" descr="Diagram&#10;&#10;Description automatically generated">
            <a:extLst>
              <a:ext uri="{FF2B5EF4-FFF2-40B4-BE49-F238E27FC236}">
                <a16:creationId xmlns:a16="http://schemas.microsoft.com/office/drawing/2014/main" id="{A27990E5-535C-4AC4-9F58-EDFC03BDB102}"/>
              </a:ext>
            </a:extLst>
          </p:cNvPr>
          <p:cNvPicPr>
            <a:picLocks noChangeAspect="1"/>
          </p:cNvPicPr>
          <p:nvPr/>
        </p:nvPicPr>
        <p:blipFill rotWithShape="1">
          <a:blip r:embed="rId4">
            <a:extLst>
              <a:ext uri="{28A0092B-C50C-407E-A947-70E740481C1C}">
                <a14:useLocalDpi xmlns:a14="http://schemas.microsoft.com/office/drawing/2010/main" val="0"/>
              </a:ext>
            </a:extLst>
          </a:blip>
          <a:srcRect r="14232"/>
          <a:stretch/>
        </p:blipFill>
        <p:spPr>
          <a:xfrm>
            <a:off x="5236430" y="808960"/>
            <a:ext cx="6639512" cy="4997035"/>
          </a:xfrm>
          <a:prstGeom prst="rect">
            <a:avLst/>
          </a:prstGeom>
        </p:spPr>
      </p:pic>
    </p:spTree>
    <p:extLst>
      <p:ext uri="{BB962C8B-B14F-4D97-AF65-F5344CB8AC3E}">
        <p14:creationId xmlns:p14="http://schemas.microsoft.com/office/powerpoint/2010/main" val="4057004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3FFC38-927E-43AC-978D-123F0C17ED81}"/>
              </a:ext>
            </a:extLst>
          </p:cNvPr>
          <p:cNvSpPr>
            <a:spLocks noGrp="1"/>
          </p:cNvSpPr>
          <p:nvPr>
            <p:ph type="body" sz="quarter" idx="10"/>
          </p:nvPr>
        </p:nvSpPr>
        <p:spPr/>
        <p:txBody>
          <a:bodyPr/>
          <a:lstStyle/>
          <a:p>
            <a:r>
              <a:rPr lang="en-GB"/>
              <a:t>National Apprentice Week</a:t>
            </a:r>
          </a:p>
        </p:txBody>
      </p:sp>
      <p:sp>
        <p:nvSpPr>
          <p:cNvPr id="3" name="Text Placeholder 2">
            <a:extLst>
              <a:ext uri="{FF2B5EF4-FFF2-40B4-BE49-F238E27FC236}">
                <a16:creationId xmlns:a16="http://schemas.microsoft.com/office/drawing/2014/main" id="{4F511E19-D601-4278-9D14-A4A408CFD1E5}"/>
              </a:ext>
            </a:extLst>
          </p:cNvPr>
          <p:cNvSpPr>
            <a:spLocks noGrp="1"/>
          </p:cNvSpPr>
          <p:nvPr>
            <p:ph type="body" sz="quarter" idx="11"/>
          </p:nvPr>
        </p:nvSpPr>
        <p:spPr>
          <a:xfrm>
            <a:off x="909491" y="993922"/>
            <a:ext cx="6992118" cy="478496"/>
          </a:xfrm>
        </p:spPr>
        <p:txBody>
          <a:bodyPr/>
          <a:lstStyle/>
          <a:p>
            <a:r>
              <a:rPr lang="en-GB"/>
              <a:t>What do ALL housebuilders do?</a:t>
            </a:r>
          </a:p>
        </p:txBody>
      </p:sp>
      <p:graphicFrame>
        <p:nvGraphicFramePr>
          <p:cNvPr id="6" name="Diagram 5">
            <a:extLst>
              <a:ext uri="{FF2B5EF4-FFF2-40B4-BE49-F238E27FC236}">
                <a16:creationId xmlns:a16="http://schemas.microsoft.com/office/drawing/2014/main" id="{78C19BF6-6913-4D02-A122-E832F1AA1C2D}"/>
              </a:ext>
            </a:extLst>
          </p:cNvPr>
          <p:cNvGraphicFramePr/>
          <p:nvPr/>
        </p:nvGraphicFramePr>
        <p:xfrm>
          <a:off x="815867" y="542926"/>
          <a:ext cx="10560266" cy="4363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oup 12">
            <a:extLst>
              <a:ext uri="{FF2B5EF4-FFF2-40B4-BE49-F238E27FC236}">
                <a16:creationId xmlns:a16="http://schemas.microsoft.com/office/drawing/2014/main" id="{28564FEA-2C45-4BA7-8DAD-38F275969B72}"/>
              </a:ext>
            </a:extLst>
          </p:cNvPr>
          <p:cNvGrpSpPr/>
          <p:nvPr/>
        </p:nvGrpSpPr>
        <p:grpSpPr>
          <a:xfrm>
            <a:off x="565374" y="3568146"/>
            <a:ext cx="4469657" cy="2175843"/>
            <a:chOff x="565374" y="3985590"/>
            <a:chExt cx="4469657" cy="2175843"/>
          </a:xfrm>
        </p:grpSpPr>
        <p:pic>
          <p:nvPicPr>
            <p:cNvPr id="8" name="Picture 7">
              <a:extLst>
                <a:ext uri="{FF2B5EF4-FFF2-40B4-BE49-F238E27FC236}">
                  <a16:creationId xmlns:a16="http://schemas.microsoft.com/office/drawing/2014/main" id="{DF2F4BB1-11D0-487E-BB2E-90E4BCA6DEB8}"/>
                </a:ext>
              </a:extLst>
            </p:cNvPr>
            <p:cNvPicPr>
              <a:picLocks noChangeAspect="1"/>
            </p:cNvPicPr>
            <p:nvPr/>
          </p:nvPicPr>
          <p:blipFill rotWithShape="1">
            <a:blip r:embed="rId7"/>
            <a:srcRect t="13329"/>
            <a:stretch/>
          </p:blipFill>
          <p:spPr>
            <a:xfrm>
              <a:off x="565374" y="3985590"/>
              <a:ext cx="4469657" cy="2175843"/>
            </a:xfrm>
            <a:prstGeom prst="rect">
              <a:avLst/>
            </a:prstGeom>
          </p:spPr>
        </p:pic>
        <p:sp>
          <p:nvSpPr>
            <p:cNvPr id="9" name="Diamond 8">
              <a:extLst>
                <a:ext uri="{FF2B5EF4-FFF2-40B4-BE49-F238E27FC236}">
                  <a16:creationId xmlns:a16="http://schemas.microsoft.com/office/drawing/2014/main" id="{64A56736-A708-4E8E-A23E-47923BE60991}"/>
                </a:ext>
              </a:extLst>
            </p:cNvPr>
            <p:cNvSpPr/>
            <p:nvPr/>
          </p:nvSpPr>
          <p:spPr>
            <a:xfrm rot="20987246">
              <a:off x="755011" y="4909270"/>
              <a:ext cx="2385897" cy="1231191"/>
            </a:xfrm>
            <a:prstGeom prst="diamond">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FCAF8B49-6930-4587-985C-7E73D04E7885}"/>
              </a:ext>
            </a:extLst>
          </p:cNvPr>
          <p:cNvSpPr txBox="1"/>
          <p:nvPr/>
        </p:nvSpPr>
        <p:spPr>
          <a:xfrm>
            <a:off x="2617256" y="5175649"/>
            <a:ext cx="1967948" cy="584775"/>
          </a:xfrm>
          <a:prstGeom prst="rect">
            <a:avLst/>
          </a:prstGeom>
          <a:noFill/>
        </p:spPr>
        <p:txBody>
          <a:bodyPr wrap="square" rtlCol="0">
            <a:spAutoFit/>
          </a:bodyPr>
          <a:lstStyle/>
          <a:p>
            <a:r>
              <a:rPr lang="en-GB" sz="3200">
                <a:solidFill>
                  <a:schemeClr val="accent6"/>
                </a:solidFill>
              </a:rPr>
              <a:t>FOR SALE</a:t>
            </a:r>
            <a:endParaRPr lang="en-GB">
              <a:solidFill>
                <a:schemeClr val="accent6"/>
              </a:solidFill>
            </a:endParaRPr>
          </a:p>
        </p:txBody>
      </p:sp>
      <p:pic>
        <p:nvPicPr>
          <p:cNvPr id="12" name="Picture 11">
            <a:extLst>
              <a:ext uri="{FF2B5EF4-FFF2-40B4-BE49-F238E27FC236}">
                <a16:creationId xmlns:a16="http://schemas.microsoft.com/office/drawing/2014/main" id="{4555811A-E103-4362-82C6-ABE6AB32E4DA}"/>
              </a:ext>
            </a:extLst>
          </p:cNvPr>
          <p:cNvPicPr>
            <a:picLocks noChangeAspect="1"/>
          </p:cNvPicPr>
          <p:nvPr/>
        </p:nvPicPr>
        <p:blipFill rotWithShape="1">
          <a:blip r:embed="rId8"/>
          <a:srcRect b="13384"/>
          <a:stretch/>
        </p:blipFill>
        <p:spPr>
          <a:xfrm>
            <a:off x="4585204" y="4032670"/>
            <a:ext cx="3884618" cy="2175843"/>
          </a:xfrm>
          <a:prstGeom prst="rect">
            <a:avLst/>
          </a:prstGeom>
        </p:spPr>
      </p:pic>
      <p:pic>
        <p:nvPicPr>
          <p:cNvPr id="14" name="Picture 13">
            <a:extLst>
              <a:ext uri="{FF2B5EF4-FFF2-40B4-BE49-F238E27FC236}">
                <a16:creationId xmlns:a16="http://schemas.microsoft.com/office/drawing/2014/main" id="{6FF0370A-E97C-459A-A693-F51D6B694CFB}"/>
              </a:ext>
            </a:extLst>
          </p:cNvPr>
          <p:cNvPicPr>
            <a:picLocks noChangeAspect="1"/>
          </p:cNvPicPr>
          <p:nvPr/>
        </p:nvPicPr>
        <p:blipFill rotWithShape="1">
          <a:blip r:embed="rId9"/>
          <a:srcRect l="2126" t="1608" r="-2126" b="14884"/>
          <a:stretch/>
        </p:blipFill>
        <p:spPr>
          <a:xfrm>
            <a:off x="8019994" y="3568146"/>
            <a:ext cx="3908377" cy="2175843"/>
          </a:xfrm>
          <a:prstGeom prst="rect">
            <a:avLst/>
          </a:prstGeom>
        </p:spPr>
      </p:pic>
    </p:spTree>
    <p:extLst>
      <p:ext uri="{BB962C8B-B14F-4D97-AF65-F5344CB8AC3E}">
        <p14:creationId xmlns:p14="http://schemas.microsoft.com/office/powerpoint/2010/main" val="878962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E8EDED-68E6-4FA3-BB01-81145F717F85}"/>
              </a:ext>
            </a:extLst>
          </p:cNvPr>
          <p:cNvPicPr>
            <a:picLocks noChangeAspect="1"/>
          </p:cNvPicPr>
          <p:nvPr/>
        </p:nvPicPr>
        <p:blipFill>
          <a:blip r:embed="rId3">
            <a:extLst>
              <a:ext uri="{28A0092B-C50C-407E-A947-70E740481C1C}">
                <a14:useLocalDpi xmlns:a14="http://schemas.microsoft.com/office/drawing/2010/main" val="0"/>
              </a:ext>
            </a:extLst>
          </a:blip>
          <a:srcRect t="14111" b="14111"/>
          <a:stretch/>
        </p:blipFill>
        <p:spPr>
          <a:xfrm>
            <a:off x="-4126" y="1"/>
            <a:ext cx="12196126" cy="6858000"/>
          </a:xfrm>
          <a:prstGeom prst="rect">
            <a:avLst/>
          </a:prstGeom>
        </p:spPr>
      </p:pic>
      <p:grpSp>
        <p:nvGrpSpPr>
          <p:cNvPr id="58" name="Group 57">
            <a:extLst>
              <a:ext uri="{FF2B5EF4-FFF2-40B4-BE49-F238E27FC236}">
                <a16:creationId xmlns:a16="http://schemas.microsoft.com/office/drawing/2014/main" id="{F7CE92A9-A3CE-4B96-8A42-461DF0638C7A}"/>
              </a:ext>
            </a:extLst>
          </p:cNvPr>
          <p:cNvGrpSpPr/>
          <p:nvPr/>
        </p:nvGrpSpPr>
        <p:grpSpPr>
          <a:xfrm>
            <a:off x="4254778" y="2760834"/>
            <a:ext cx="3623949" cy="832280"/>
            <a:chOff x="4911405" y="4802550"/>
            <a:chExt cx="5031403" cy="682699"/>
          </a:xfrm>
        </p:grpSpPr>
        <p:sp>
          <p:nvSpPr>
            <p:cNvPr id="59" name="Rectangle 58">
              <a:extLst>
                <a:ext uri="{FF2B5EF4-FFF2-40B4-BE49-F238E27FC236}">
                  <a16:creationId xmlns:a16="http://schemas.microsoft.com/office/drawing/2014/main" id="{A9176A01-1CBB-45F3-BE55-FBC8F2799A0F}"/>
                </a:ext>
              </a:extLst>
            </p:cNvPr>
            <p:cNvSpPr/>
            <p:nvPr/>
          </p:nvSpPr>
          <p:spPr>
            <a:xfrm>
              <a:off x="4911405" y="4802550"/>
              <a:ext cx="5031403" cy="682699"/>
            </a:xfrm>
            <a:prstGeom prst="rect">
              <a:avLst/>
            </a:prstGeom>
            <a:solidFill>
              <a:schemeClr val="tx2">
                <a:lumMod val="5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Subtitle 1">
              <a:extLst>
                <a:ext uri="{FF2B5EF4-FFF2-40B4-BE49-F238E27FC236}">
                  <a16:creationId xmlns:a16="http://schemas.microsoft.com/office/drawing/2014/main" id="{23D00F00-71D3-42B5-B04C-CAA20687F022}"/>
                </a:ext>
              </a:extLst>
            </p:cNvPr>
            <p:cNvSpPr txBox="1">
              <a:spLocks/>
            </p:cNvSpPr>
            <p:nvPr/>
          </p:nvSpPr>
          <p:spPr>
            <a:xfrm>
              <a:off x="5089014" y="4902049"/>
              <a:ext cx="4753166" cy="440804"/>
            </a:xfrm>
            <a:prstGeom prst="rect">
              <a:avLst/>
            </a:prstGeom>
          </p:spPr>
          <p:txBody>
            <a:bodyPr lIns="0" tIns="0" rIns="0" bIns="0"/>
            <a:lstStyle>
              <a:lvl1pPr marL="0" indent="0" algn="ctr" defTabSz="914400" rtl="0" eaLnBrk="1" latinLnBrk="0" hangingPunct="1">
                <a:lnSpc>
                  <a:spcPct val="90000"/>
                </a:lnSpc>
                <a:spcBef>
                  <a:spcPts val="1000"/>
                </a:spcBef>
                <a:buFontTx/>
                <a:buNone/>
                <a:defRPr sz="2800" b="1" kern="1200">
                  <a:solidFill>
                    <a:schemeClr val="bg2"/>
                  </a:solidFill>
                  <a:latin typeface="+mn-lt"/>
                  <a:ea typeface="+mn-ea"/>
                  <a:cs typeface="+mn-cs"/>
                </a:defRPr>
              </a:lvl1pPr>
              <a:lvl2pPr marL="457200" indent="0" algn="ctr"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sz="2000" spc="-5">
                  <a:solidFill>
                    <a:srgbClr val="BED600"/>
                  </a:solidFill>
                  <a:latin typeface="Calibri" panose="020F0502020204030204"/>
                  <a:cs typeface="Calibri"/>
                </a:rPr>
                <a:t>Building Communities. Transforming Lives. </a:t>
              </a:r>
              <a:endParaRPr kumimoji="0" lang="en-GB" sz="1600" b="1" i="1" u="none" strike="noStrike" kern="1200" cap="none" spc="0" normalizeH="0" baseline="0" noProof="0">
                <a:ln>
                  <a:noFill/>
                </a:ln>
                <a:solidFill>
                  <a:srgbClr val="BED600"/>
                </a:solidFill>
                <a:effectLst/>
                <a:uLnTx/>
                <a:uFillTx/>
                <a:latin typeface="Calibri" panose="020F0502020204030204"/>
                <a:ea typeface="+mn-ea"/>
                <a:cs typeface="+mn-cs"/>
              </a:endParaRPr>
            </a:p>
          </p:txBody>
        </p:sp>
      </p:grpSp>
      <p:cxnSp>
        <p:nvCxnSpPr>
          <p:cNvPr id="62" name="Straight Arrow Connector 61">
            <a:extLst>
              <a:ext uri="{FF2B5EF4-FFF2-40B4-BE49-F238E27FC236}">
                <a16:creationId xmlns:a16="http://schemas.microsoft.com/office/drawing/2014/main" id="{29382CB5-EABF-4DC8-AB64-0086D53D331C}"/>
              </a:ext>
            </a:extLst>
          </p:cNvPr>
          <p:cNvCxnSpPr>
            <a:cxnSpLocks/>
          </p:cNvCxnSpPr>
          <p:nvPr/>
        </p:nvCxnSpPr>
        <p:spPr>
          <a:xfrm>
            <a:off x="8237852" y="2770952"/>
            <a:ext cx="0" cy="789367"/>
          </a:xfrm>
          <a:prstGeom prst="straightConnector1">
            <a:avLst/>
          </a:prstGeom>
          <a:ln w="76200">
            <a:solidFill>
              <a:srgbClr val="BED600"/>
            </a:solidFill>
            <a:tailEnd type="triangle"/>
          </a:ln>
        </p:spPr>
        <p:style>
          <a:lnRef idx="1">
            <a:schemeClr val="dk1"/>
          </a:lnRef>
          <a:fillRef idx="0">
            <a:schemeClr val="dk1"/>
          </a:fillRef>
          <a:effectRef idx="0">
            <a:schemeClr val="dk1"/>
          </a:effectRef>
          <a:fontRef idx="minor">
            <a:schemeClr val="tx1"/>
          </a:fontRef>
        </p:style>
      </p:cxnSp>
      <p:sp>
        <p:nvSpPr>
          <p:cNvPr id="73" name="Subtitle 1">
            <a:extLst>
              <a:ext uri="{FF2B5EF4-FFF2-40B4-BE49-F238E27FC236}">
                <a16:creationId xmlns:a16="http://schemas.microsoft.com/office/drawing/2014/main" id="{7D8EAFB2-6BB1-4EE1-97CB-FD9A95C805A3}"/>
              </a:ext>
            </a:extLst>
          </p:cNvPr>
          <p:cNvSpPr txBox="1">
            <a:spLocks/>
          </p:cNvSpPr>
          <p:nvPr/>
        </p:nvSpPr>
        <p:spPr>
          <a:xfrm>
            <a:off x="957102" y="472486"/>
            <a:ext cx="6849145" cy="506843"/>
          </a:xfrm>
          <a:prstGeom prst="rect">
            <a:avLst/>
          </a:prstGeom>
        </p:spPr>
        <p:txBody>
          <a:bodyPr lIns="0" tIns="0" rIns="0" bIns="0"/>
          <a:lstStyle>
            <a:lvl1pPr marL="0" indent="0" algn="ctr" defTabSz="914400" rtl="0" eaLnBrk="1" latinLnBrk="0" hangingPunct="1">
              <a:lnSpc>
                <a:spcPct val="90000"/>
              </a:lnSpc>
              <a:spcBef>
                <a:spcPts val="1000"/>
              </a:spcBef>
              <a:buFontTx/>
              <a:buNone/>
              <a:defRPr sz="2800" b="1" kern="1200">
                <a:solidFill>
                  <a:schemeClr val="bg2"/>
                </a:solidFill>
                <a:latin typeface="+mn-lt"/>
                <a:ea typeface="+mn-ea"/>
                <a:cs typeface="+mn-cs"/>
              </a:defRPr>
            </a:lvl1pPr>
            <a:lvl2pPr marL="457200" indent="0" algn="ctr"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00000"/>
              </a:lnSpc>
              <a:spcBef>
                <a:spcPts val="0"/>
              </a:spcBef>
            </a:pPr>
            <a:r>
              <a:rPr lang="en-US" b="0">
                <a:solidFill>
                  <a:schemeClr val="bg1"/>
                </a:solidFill>
                <a:latin typeface="Calibri Light" panose="020F0302020204030204"/>
              </a:rPr>
              <a:t>HOW KEEPMOAT BUILDS HOUSES</a:t>
            </a:r>
          </a:p>
        </p:txBody>
      </p:sp>
      <p:sp>
        <p:nvSpPr>
          <p:cNvPr id="74" name="Triangle 28">
            <a:extLst>
              <a:ext uri="{FF2B5EF4-FFF2-40B4-BE49-F238E27FC236}">
                <a16:creationId xmlns:a16="http://schemas.microsoft.com/office/drawing/2014/main" id="{5BC06F42-2339-4A2B-BA0F-9F69CF53A753}"/>
              </a:ext>
            </a:extLst>
          </p:cNvPr>
          <p:cNvSpPr/>
          <p:nvPr/>
        </p:nvSpPr>
        <p:spPr>
          <a:xfrm rot="5400000">
            <a:off x="566159" y="609717"/>
            <a:ext cx="307474" cy="167584"/>
          </a:xfrm>
          <a:prstGeom prst="triangle">
            <a:avLst>
              <a:gd name="adj" fmla="val 53548"/>
            </a:avLst>
          </a:prstGeom>
          <a:solidFill>
            <a:srgbClr val="B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ED600"/>
              </a:solidFill>
            </a:endParaRPr>
          </a:p>
        </p:txBody>
      </p:sp>
      <p:cxnSp>
        <p:nvCxnSpPr>
          <p:cNvPr id="75" name="Straight Connector 74">
            <a:extLst>
              <a:ext uri="{FF2B5EF4-FFF2-40B4-BE49-F238E27FC236}">
                <a16:creationId xmlns:a16="http://schemas.microsoft.com/office/drawing/2014/main" id="{629796CB-862D-46F2-B04F-12924FC5569B}"/>
              </a:ext>
            </a:extLst>
          </p:cNvPr>
          <p:cNvCxnSpPr>
            <a:cxnSpLocks/>
          </p:cNvCxnSpPr>
          <p:nvPr/>
        </p:nvCxnSpPr>
        <p:spPr>
          <a:xfrm>
            <a:off x="788504" y="956158"/>
            <a:ext cx="108294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169AB769-3A65-4378-894D-9E95BA07545A}"/>
              </a:ext>
            </a:extLst>
          </p:cNvPr>
          <p:cNvSpPr/>
          <p:nvPr/>
        </p:nvSpPr>
        <p:spPr>
          <a:xfrm>
            <a:off x="0" y="5925841"/>
            <a:ext cx="12192000" cy="108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3ACF089-8915-4FD8-9C3A-151E1C6976FB}"/>
              </a:ext>
            </a:extLst>
          </p:cNvPr>
          <p:cNvSpPr/>
          <p:nvPr/>
        </p:nvSpPr>
        <p:spPr>
          <a:xfrm rot="2700000">
            <a:off x="870288" y="5670076"/>
            <a:ext cx="321572" cy="321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491BEE6C-72B1-400A-80A1-29F7C63B8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1043" y="6136270"/>
            <a:ext cx="1493635" cy="386183"/>
          </a:xfrm>
          <a:prstGeom prst="rect">
            <a:avLst/>
          </a:prstGeom>
        </p:spPr>
      </p:pic>
      <p:grpSp>
        <p:nvGrpSpPr>
          <p:cNvPr id="80" name="Group 79">
            <a:extLst>
              <a:ext uri="{FF2B5EF4-FFF2-40B4-BE49-F238E27FC236}">
                <a16:creationId xmlns:a16="http://schemas.microsoft.com/office/drawing/2014/main" id="{D395CF28-4CE6-4360-A26A-65E7BF1BB4A3}"/>
              </a:ext>
            </a:extLst>
          </p:cNvPr>
          <p:cNvGrpSpPr/>
          <p:nvPr/>
        </p:nvGrpSpPr>
        <p:grpSpPr>
          <a:xfrm>
            <a:off x="2404534" y="4049845"/>
            <a:ext cx="3062008" cy="1292599"/>
            <a:chOff x="425264" y="2762708"/>
            <a:chExt cx="2716217" cy="1660206"/>
          </a:xfrm>
        </p:grpSpPr>
        <p:sp>
          <p:nvSpPr>
            <p:cNvPr id="81" name="Rectangle 80">
              <a:extLst>
                <a:ext uri="{FF2B5EF4-FFF2-40B4-BE49-F238E27FC236}">
                  <a16:creationId xmlns:a16="http://schemas.microsoft.com/office/drawing/2014/main" id="{0DFBA8B6-1CB1-4D1F-8CA2-FBB72030933B}"/>
                </a:ext>
              </a:extLst>
            </p:cNvPr>
            <p:cNvSpPr/>
            <p:nvPr/>
          </p:nvSpPr>
          <p:spPr>
            <a:xfrm>
              <a:off x="425264" y="2762708"/>
              <a:ext cx="2716217" cy="1660206"/>
            </a:xfrm>
            <a:prstGeom prst="rect">
              <a:avLst/>
            </a:prstGeom>
            <a:solidFill>
              <a:srgbClr val="00347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Triangle 23">
              <a:extLst>
                <a:ext uri="{FF2B5EF4-FFF2-40B4-BE49-F238E27FC236}">
                  <a16:creationId xmlns:a16="http://schemas.microsoft.com/office/drawing/2014/main" id="{7F541CC0-B3B9-4557-9ED2-8703E5B2983C}"/>
                </a:ext>
              </a:extLst>
            </p:cNvPr>
            <p:cNvSpPr/>
            <p:nvPr/>
          </p:nvSpPr>
          <p:spPr>
            <a:xfrm rot="5400000">
              <a:off x="589524" y="3151020"/>
              <a:ext cx="122823" cy="68190"/>
            </a:xfrm>
            <a:prstGeom prst="triangle">
              <a:avLst/>
            </a:prstGeom>
            <a:solidFill>
              <a:schemeClr val="bg2"/>
            </a:solidFill>
            <a:ln>
              <a:solidFill>
                <a:srgbClr val="BE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0B953ABE-2B26-4EFA-8D72-97862ECC05EA}"/>
                </a:ext>
              </a:extLst>
            </p:cNvPr>
            <p:cNvSpPr/>
            <p:nvPr/>
          </p:nvSpPr>
          <p:spPr>
            <a:xfrm>
              <a:off x="837191" y="3030485"/>
              <a:ext cx="2163205" cy="94873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rgbClr val="FFFFFF"/>
                  </a:solidFill>
                  <a:latin typeface="Calibri" panose="020F0502020204030204"/>
                </a:rPr>
                <a:t>WE SELL HOMES AT AFFORDABLE PRICES IN THOSE IMPROVED PLACES</a:t>
              </a: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370FCF80-B9FB-4B07-8D07-6A178A2F9A72}"/>
              </a:ext>
            </a:extLst>
          </p:cNvPr>
          <p:cNvGrpSpPr/>
          <p:nvPr/>
        </p:nvGrpSpPr>
        <p:grpSpPr>
          <a:xfrm>
            <a:off x="2463801" y="1151722"/>
            <a:ext cx="3002741" cy="1292599"/>
            <a:chOff x="425264" y="2762708"/>
            <a:chExt cx="2716217" cy="1660206"/>
          </a:xfrm>
        </p:grpSpPr>
        <p:sp>
          <p:nvSpPr>
            <p:cNvPr id="85" name="Rectangle 84">
              <a:extLst>
                <a:ext uri="{FF2B5EF4-FFF2-40B4-BE49-F238E27FC236}">
                  <a16:creationId xmlns:a16="http://schemas.microsoft.com/office/drawing/2014/main" id="{D4F5E716-F75D-499D-AFC6-2DB4B29D3813}"/>
                </a:ext>
              </a:extLst>
            </p:cNvPr>
            <p:cNvSpPr/>
            <p:nvPr/>
          </p:nvSpPr>
          <p:spPr>
            <a:xfrm>
              <a:off x="425264" y="2762708"/>
              <a:ext cx="2716217" cy="1660206"/>
            </a:xfrm>
            <a:prstGeom prst="rect">
              <a:avLst/>
            </a:prstGeom>
            <a:solidFill>
              <a:srgbClr val="00347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6" name="Triangle 23">
              <a:extLst>
                <a:ext uri="{FF2B5EF4-FFF2-40B4-BE49-F238E27FC236}">
                  <a16:creationId xmlns:a16="http://schemas.microsoft.com/office/drawing/2014/main" id="{FEC5ECB4-F6DC-4F86-ADB8-E7A1AFBAEA8A}"/>
                </a:ext>
              </a:extLst>
            </p:cNvPr>
            <p:cNvSpPr/>
            <p:nvPr/>
          </p:nvSpPr>
          <p:spPr>
            <a:xfrm rot="5400000">
              <a:off x="589524" y="3151020"/>
              <a:ext cx="122823" cy="68190"/>
            </a:xfrm>
            <a:prstGeom prst="triangle">
              <a:avLst/>
            </a:prstGeom>
            <a:solidFill>
              <a:schemeClr val="bg2"/>
            </a:solidFill>
            <a:ln>
              <a:solidFill>
                <a:srgbClr val="BE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A68C512F-2D16-48B0-B50C-7FF38DB5BC5E}"/>
                </a:ext>
              </a:extLst>
            </p:cNvPr>
            <p:cNvSpPr/>
            <p:nvPr/>
          </p:nvSpPr>
          <p:spPr>
            <a:xfrm>
              <a:off x="837191" y="3030485"/>
              <a:ext cx="1946258" cy="94873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WE BUY CHEAP LAND THAT’S BEEN BUILT ON BEFORE</a:t>
              </a:r>
            </a:p>
          </p:txBody>
        </p:sp>
      </p:grpSp>
      <p:grpSp>
        <p:nvGrpSpPr>
          <p:cNvPr id="88" name="Group 87">
            <a:extLst>
              <a:ext uri="{FF2B5EF4-FFF2-40B4-BE49-F238E27FC236}">
                <a16:creationId xmlns:a16="http://schemas.microsoft.com/office/drawing/2014/main" id="{E0A2DCDD-CBF2-4913-876D-097D279C6045}"/>
              </a:ext>
            </a:extLst>
          </p:cNvPr>
          <p:cNvGrpSpPr/>
          <p:nvPr/>
        </p:nvGrpSpPr>
        <p:grpSpPr>
          <a:xfrm>
            <a:off x="6709662" y="1148069"/>
            <a:ext cx="2933869" cy="1292599"/>
            <a:chOff x="425264" y="2762708"/>
            <a:chExt cx="2716217" cy="1660206"/>
          </a:xfrm>
        </p:grpSpPr>
        <p:sp>
          <p:nvSpPr>
            <p:cNvPr id="89" name="Rectangle 88">
              <a:extLst>
                <a:ext uri="{FF2B5EF4-FFF2-40B4-BE49-F238E27FC236}">
                  <a16:creationId xmlns:a16="http://schemas.microsoft.com/office/drawing/2014/main" id="{C47A0471-CAF5-429E-AF5E-B253D5E12DC5}"/>
                </a:ext>
              </a:extLst>
            </p:cNvPr>
            <p:cNvSpPr/>
            <p:nvPr/>
          </p:nvSpPr>
          <p:spPr>
            <a:xfrm>
              <a:off x="425264" y="2762708"/>
              <a:ext cx="2716217" cy="1660206"/>
            </a:xfrm>
            <a:prstGeom prst="rect">
              <a:avLst/>
            </a:prstGeom>
            <a:solidFill>
              <a:srgbClr val="00347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0" name="Triangle 23">
              <a:extLst>
                <a:ext uri="{FF2B5EF4-FFF2-40B4-BE49-F238E27FC236}">
                  <a16:creationId xmlns:a16="http://schemas.microsoft.com/office/drawing/2014/main" id="{41325185-BC4F-4518-AE89-BBE600E76F5A}"/>
                </a:ext>
              </a:extLst>
            </p:cNvPr>
            <p:cNvSpPr/>
            <p:nvPr/>
          </p:nvSpPr>
          <p:spPr>
            <a:xfrm rot="5400000">
              <a:off x="589524" y="3151020"/>
              <a:ext cx="122823" cy="68190"/>
            </a:xfrm>
            <a:prstGeom prst="triangle">
              <a:avLst/>
            </a:prstGeom>
            <a:solidFill>
              <a:schemeClr val="bg2"/>
            </a:solidFill>
            <a:ln>
              <a:solidFill>
                <a:srgbClr val="BE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A5BFE45B-788C-4CF6-A449-DB7322E07150}"/>
                </a:ext>
              </a:extLst>
            </p:cNvPr>
            <p:cNvSpPr/>
            <p:nvPr/>
          </p:nvSpPr>
          <p:spPr>
            <a:xfrm>
              <a:off x="837191" y="3030485"/>
              <a:ext cx="1946257" cy="126498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rgbClr val="FFFFFF"/>
                  </a:solidFill>
                  <a:latin typeface="Calibri" panose="020F0502020204030204"/>
                </a:rPr>
                <a:t>WE WORK TOGETHER WITH LOCAL COUNCILS TO PROVIDE WHAT THE AREA NEEDS</a:t>
              </a: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96" name="Group 95">
            <a:extLst>
              <a:ext uri="{FF2B5EF4-FFF2-40B4-BE49-F238E27FC236}">
                <a16:creationId xmlns:a16="http://schemas.microsoft.com/office/drawing/2014/main" id="{2FBD2371-7BCB-45CD-927D-3381DA0BF457}"/>
              </a:ext>
            </a:extLst>
          </p:cNvPr>
          <p:cNvGrpSpPr/>
          <p:nvPr/>
        </p:nvGrpSpPr>
        <p:grpSpPr>
          <a:xfrm>
            <a:off x="6730642" y="4049845"/>
            <a:ext cx="2933867" cy="1292599"/>
            <a:chOff x="425264" y="2762708"/>
            <a:chExt cx="2716217" cy="1660206"/>
          </a:xfrm>
        </p:grpSpPr>
        <p:sp>
          <p:nvSpPr>
            <p:cNvPr id="97" name="Rectangle 96">
              <a:extLst>
                <a:ext uri="{FF2B5EF4-FFF2-40B4-BE49-F238E27FC236}">
                  <a16:creationId xmlns:a16="http://schemas.microsoft.com/office/drawing/2014/main" id="{8EAD7DEF-C8E7-4D6D-9897-F54DCB73FA4D}"/>
                </a:ext>
              </a:extLst>
            </p:cNvPr>
            <p:cNvSpPr/>
            <p:nvPr/>
          </p:nvSpPr>
          <p:spPr>
            <a:xfrm>
              <a:off x="425264" y="2762708"/>
              <a:ext cx="2716217" cy="1660206"/>
            </a:xfrm>
            <a:prstGeom prst="rect">
              <a:avLst/>
            </a:prstGeom>
            <a:solidFill>
              <a:srgbClr val="00347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8" name="Triangle 23">
              <a:extLst>
                <a:ext uri="{FF2B5EF4-FFF2-40B4-BE49-F238E27FC236}">
                  <a16:creationId xmlns:a16="http://schemas.microsoft.com/office/drawing/2014/main" id="{64892000-A818-41A5-BCFD-2F808F99B059}"/>
                </a:ext>
              </a:extLst>
            </p:cNvPr>
            <p:cNvSpPr/>
            <p:nvPr/>
          </p:nvSpPr>
          <p:spPr>
            <a:xfrm rot="5400000">
              <a:off x="589524" y="3151020"/>
              <a:ext cx="122823" cy="68190"/>
            </a:xfrm>
            <a:prstGeom prst="triangle">
              <a:avLst/>
            </a:prstGeom>
            <a:solidFill>
              <a:schemeClr val="bg2"/>
            </a:solidFill>
            <a:ln>
              <a:solidFill>
                <a:srgbClr val="BE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6C62187E-D9CD-46C0-B79F-040084A23037}"/>
                </a:ext>
              </a:extLst>
            </p:cNvPr>
            <p:cNvSpPr/>
            <p:nvPr/>
          </p:nvSpPr>
          <p:spPr>
            <a:xfrm>
              <a:off x="837191" y="3030485"/>
              <a:ext cx="2135255" cy="94873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rgbClr val="FFFFFF"/>
                  </a:solidFill>
                  <a:latin typeface="Calibri" panose="020F0502020204030204"/>
                </a:rPr>
                <a:t>LIKE JOBS, OPPORTUNITIES, A MORE PLEASANT ENVIRONMENT</a:t>
              </a: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100" name="Straight Arrow Connector 99">
            <a:extLst>
              <a:ext uri="{FF2B5EF4-FFF2-40B4-BE49-F238E27FC236}">
                <a16:creationId xmlns:a16="http://schemas.microsoft.com/office/drawing/2014/main" id="{7B8B4B86-4DBF-41E8-A2C8-1A0ACA447551}"/>
              </a:ext>
            </a:extLst>
          </p:cNvPr>
          <p:cNvCxnSpPr>
            <a:cxnSpLocks/>
          </p:cNvCxnSpPr>
          <p:nvPr/>
        </p:nvCxnSpPr>
        <p:spPr>
          <a:xfrm flipV="1">
            <a:off x="3734675" y="2800424"/>
            <a:ext cx="0" cy="733668"/>
          </a:xfrm>
          <a:prstGeom prst="straightConnector1">
            <a:avLst/>
          </a:prstGeom>
          <a:ln w="76200">
            <a:solidFill>
              <a:srgbClr val="BED600"/>
            </a:solidFill>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a:extLst>
              <a:ext uri="{FF2B5EF4-FFF2-40B4-BE49-F238E27FC236}">
                <a16:creationId xmlns:a16="http://schemas.microsoft.com/office/drawing/2014/main" id="{17270DE6-ACCE-4B70-A169-57DE9EAE5DE3}"/>
              </a:ext>
            </a:extLst>
          </p:cNvPr>
          <p:cNvCxnSpPr>
            <a:cxnSpLocks/>
          </p:cNvCxnSpPr>
          <p:nvPr/>
        </p:nvCxnSpPr>
        <p:spPr>
          <a:xfrm flipH="1">
            <a:off x="5703269" y="4693888"/>
            <a:ext cx="819741" cy="18256"/>
          </a:xfrm>
          <a:prstGeom prst="straightConnector1">
            <a:avLst/>
          </a:prstGeom>
          <a:ln w="76200">
            <a:solidFill>
              <a:srgbClr val="BED600"/>
            </a:solidFill>
            <a:tailEnd type="triangle"/>
          </a:ln>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id="{C7AE46B9-666D-485B-91AB-501DCC28E4DF}"/>
              </a:ext>
            </a:extLst>
          </p:cNvPr>
          <p:cNvCxnSpPr>
            <a:cxnSpLocks/>
          </p:cNvCxnSpPr>
          <p:nvPr/>
        </p:nvCxnSpPr>
        <p:spPr>
          <a:xfrm>
            <a:off x="5732824" y="1798780"/>
            <a:ext cx="790186" cy="4819"/>
          </a:xfrm>
          <a:prstGeom prst="straightConnector1">
            <a:avLst/>
          </a:prstGeom>
          <a:ln w="76200">
            <a:solidFill>
              <a:srgbClr val="BED600"/>
            </a:solidFill>
            <a:tailEnd type="triangle"/>
          </a:ln>
        </p:spPr>
        <p:style>
          <a:lnRef idx="1">
            <a:schemeClr val="dk1"/>
          </a:lnRef>
          <a:fillRef idx="0">
            <a:schemeClr val="dk1"/>
          </a:fillRef>
          <a:effectRef idx="0">
            <a:schemeClr val="dk1"/>
          </a:effectRef>
          <a:fontRef idx="minor">
            <a:schemeClr val="tx1"/>
          </a:fontRef>
        </p:style>
      </p:cxnSp>
      <p:sp>
        <p:nvSpPr>
          <p:cNvPr id="43" name="Text Placeholder 1">
            <a:extLst>
              <a:ext uri="{FF2B5EF4-FFF2-40B4-BE49-F238E27FC236}">
                <a16:creationId xmlns:a16="http://schemas.microsoft.com/office/drawing/2014/main" id="{BF518B42-66A4-4BE4-A176-AA93909271A0}"/>
              </a:ext>
            </a:extLst>
          </p:cNvPr>
          <p:cNvSpPr txBox="1">
            <a:spLocks/>
          </p:cNvSpPr>
          <p:nvPr/>
        </p:nvSpPr>
        <p:spPr>
          <a:xfrm>
            <a:off x="9839739" y="568827"/>
            <a:ext cx="2087218" cy="248925"/>
          </a:xfrm>
          <a:prstGeom prst="rect">
            <a:avLst/>
          </a:prstGeom>
        </p:spPr>
        <p:txBody>
          <a:bodyPr/>
          <a:lstStyle>
            <a:lvl1pPr marL="0" indent="0" algn="ctr" defTabSz="914400" rtl="0" eaLnBrk="1" latinLnBrk="0" hangingPunct="1">
              <a:lnSpc>
                <a:spcPct val="90000"/>
              </a:lnSpc>
              <a:spcBef>
                <a:spcPts val="1000"/>
              </a:spcBef>
              <a:buFontTx/>
              <a:buNone/>
              <a:defRPr sz="2800" b="1" kern="1200">
                <a:solidFill>
                  <a:schemeClr val="bg2"/>
                </a:solidFill>
                <a:latin typeface="+mn-lt"/>
                <a:ea typeface="+mn-ea"/>
                <a:cs typeface="+mn-cs"/>
              </a:defRPr>
            </a:lvl1pPr>
            <a:lvl2pPr marL="457200" indent="0" algn="ctr"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300" b="0">
                <a:solidFill>
                  <a:schemeClr val="accent6"/>
                </a:solidFill>
              </a:rPr>
              <a:t>National Apprentice Week</a:t>
            </a:r>
          </a:p>
        </p:txBody>
      </p:sp>
    </p:spTree>
    <p:extLst>
      <p:ext uri="{BB962C8B-B14F-4D97-AF65-F5344CB8AC3E}">
        <p14:creationId xmlns:p14="http://schemas.microsoft.com/office/powerpoint/2010/main" val="1822953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643459-7DEB-2C46-B7E3-D909A44C3FAF}"/>
              </a:ext>
            </a:extLst>
          </p:cNvPr>
          <p:cNvSpPr>
            <a:spLocks noGrp="1"/>
          </p:cNvSpPr>
          <p:nvPr>
            <p:ph type="body" sz="quarter" idx="10"/>
          </p:nvPr>
        </p:nvSpPr>
        <p:spPr/>
        <p:txBody>
          <a:bodyPr/>
          <a:lstStyle/>
          <a:p>
            <a:r>
              <a:rPr lang="en-US"/>
              <a:t>National Apprentice Week</a:t>
            </a:r>
          </a:p>
        </p:txBody>
      </p:sp>
      <p:sp>
        <p:nvSpPr>
          <p:cNvPr id="3" name="Text Placeholder 2">
            <a:extLst>
              <a:ext uri="{FF2B5EF4-FFF2-40B4-BE49-F238E27FC236}">
                <a16:creationId xmlns:a16="http://schemas.microsoft.com/office/drawing/2014/main" id="{3EFDEEFE-9766-7A4C-9BBE-C90BBA0BDEEC}"/>
              </a:ext>
            </a:extLst>
          </p:cNvPr>
          <p:cNvSpPr>
            <a:spLocks noGrp="1"/>
          </p:cNvSpPr>
          <p:nvPr>
            <p:ph type="body" sz="quarter" idx="11"/>
          </p:nvPr>
        </p:nvSpPr>
        <p:spPr/>
        <p:txBody>
          <a:bodyPr/>
          <a:lstStyle/>
          <a:p>
            <a:r>
              <a:rPr lang="en-US"/>
              <a:t>Keepmoat homes</a:t>
            </a:r>
          </a:p>
        </p:txBody>
      </p:sp>
      <p:pic>
        <p:nvPicPr>
          <p:cNvPr id="5" name="Graphic 4">
            <a:extLst>
              <a:ext uri="{FF2B5EF4-FFF2-40B4-BE49-F238E27FC236}">
                <a16:creationId xmlns:a16="http://schemas.microsoft.com/office/drawing/2014/main" id="{9C9A0C14-AD6E-4EE2-93B9-9C75F21D21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1160" y="2555140"/>
            <a:ext cx="1123981" cy="948358"/>
          </a:xfrm>
          <a:prstGeom prst="rect">
            <a:avLst/>
          </a:prstGeom>
        </p:spPr>
      </p:pic>
      <p:grpSp>
        <p:nvGrpSpPr>
          <p:cNvPr id="11" name="Group 10">
            <a:extLst>
              <a:ext uri="{FF2B5EF4-FFF2-40B4-BE49-F238E27FC236}">
                <a16:creationId xmlns:a16="http://schemas.microsoft.com/office/drawing/2014/main" id="{73A062AD-4B45-48D8-9C98-66CE6F41AB6D}"/>
              </a:ext>
            </a:extLst>
          </p:cNvPr>
          <p:cNvGrpSpPr/>
          <p:nvPr/>
        </p:nvGrpSpPr>
        <p:grpSpPr>
          <a:xfrm>
            <a:off x="9705141" y="2395152"/>
            <a:ext cx="3781168" cy="1098663"/>
            <a:chOff x="790832" y="2631989"/>
            <a:chExt cx="3781168" cy="1098663"/>
          </a:xfrm>
        </p:grpSpPr>
        <p:sp>
          <p:nvSpPr>
            <p:cNvPr id="12" name="TextBox 11">
              <a:extLst>
                <a:ext uri="{FF2B5EF4-FFF2-40B4-BE49-F238E27FC236}">
                  <a16:creationId xmlns:a16="http://schemas.microsoft.com/office/drawing/2014/main" id="{BFEF4AED-7A74-496D-97FF-38D901F57D25}"/>
                </a:ext>
              </a:extLst>
            </p:cNvPr>
            <p:cNvSpPr txBox="1"/>
            <p:nvPr/>
          </p:nvSpPr>
          <p:spPr>
            <a:xfrm>
              <a:off x="790832" y="2631989"/>
              <a:ext cx="3781168" cy="830997"/>
            </a:xfrm>
            <a:prstGeom prst="rect">
              <a:avLst/>
            </a:prstGeom>
            <a:noFill/>
          </p:spPr>
          <p:txBody>
            <a:bodyPr wrap="square" rtlCol="0">
              <a:spAutoFit/>
            </a:bodyPr>
            <a:lstStyle/>
            <a:p>
              <a:r>
                <a:rPr lang="en-GB" sz="4400" b="1"/>
                <a:t>£</a:t>
              </a:r>
              <a:r>
                <a:rPr lang="en-GB" sz="4800" b="1"/>
                <a:t>165,000</a:t>
              </a:r>
              <a:r>
                <a:rPr lang="en-GB" sz="4400" b="1"/>
                <a:t> </a:t>
              </a:r>
            </a:p>
          </p:txBody>
        </p:sp>
        <p:sp>
          <p:nvSpPr>
            <p:cNvPr id="13" name="TextBox 12">
              <a:extLst>
                <a:ext uri="{FF2B5EF4-FFF2-40B4-BE49-F238E27FC236}">
                  <a16:creationId xmlns:a16="http://schemas.microsoft.com/office/drawing/2014/main" id="{649B2D34-97CF-47B6-A3E6-8EB0285EE7F1}"/>
                </a:ext>
              </a:extLst>
            </p:cNvPr>
            <p:cNvSpPr txBox="1"/>
            <p:nvPr/>
          </p:nvSpPr>
          <p:spPr>
            <a:xfrm>
              <a:off x="790832" y="3361320"/>
              <a:ext cx="3098051" cy="369332"/>
            </a:xfrm>
            <a:prstGeom prst="rect">
              <a:avLst/>
            </a:prstGeom>
            <a:noFill/>
          </p:spPr>
          <p:txBody>
            <a:bodyPr wrap="square" rtlCol="0">
              <a:spAutoFit/>
            </a:bodyPr>
            <a:lstStyle/>
            <a:p>
              <a:r>
                <a:rPr lang="en-GB" b="1"/>
                <a:t>Average sale price</a:t>
              </a:r>
            </a:p>
          </p:txBody>
        </p:sp>
      </p:grpSp>
      <p:grpSp>
        <p:nvGrpSpPr>
          <p:cNvPr id="14" name="Group 13">
            <a:extLst>
              <a:ext uri="{FF2B5EF4-FFF2-40B4-BE49-F238E27FC236}">
                <a16:creationId xmlns:a16="http://schemas.microsoft.com/office/drawing/2014/main" id="{9DE8C52D-2B94-448B-A84F-4A06CBE893E2}"/>
              </a:ext>
            </a:extLst>
          </p:cNvPr>
          <p:cNvGrpSpPr/>
          <p:nvPr/>
        </p:nvGrpSpPr>
        <p:grpSpPr>
          <a:xfrm>
            <a:off x="9770252" y="4742724"/>
            <a:ext cx="3781168" cy="1098663"/>
            <a:chOff x="790832" y="2631989"/>
            <a:chExt cx="3781168" cy="1098663"/>
          </a:xfrm>
        </p:grpSpPr>
        <p:sp>
          <p:nvSpPr>
            <p:cNvPr id="15" name="TextBox 14">
              <a:extLst>
                <a:ext uri="{FF2B5EF4-FFF2-40B4-BE49-F238E27FC236}">
                  <a16:creationId xmlns:a16="http://schemas.microsoft.com/office/drawing/2014/main" id="{6B6A9D79-4F3A-4995-B39A-C7ED653794C2}"/>
                </a:ext>
              </a:extLst>
            </p:cNvPr>
            <p:cNvSpPr txBox="1"/>
            <p:nvPr/>
          </p:nvSpPr>
          <p:spPr>
            <a:xfrm>
              <a:off x="790832" y="2631989"/>
              <a:ext cx="3781168" cy="769441"/>
            </a:xfrm>
            <a:prstGeom prst="rect">
              <a:avLst/>
            </a:prstGeom>
            <a:noFill/>
          </p:spPr>
          <p:txBody>
            <a:bodyPr wrap="square" rtlCol="0">
              <a:spAutoFit/>
            </a:bodyPr>
            <a:lstStyle/>
            <a:p>
              <a:r>
                <a:rPr lang="en-GB" sz="4400" b="1"/>
                <a:t>70%</a:t>
              </a:r>
            </a:p>
          </p:txBody>
        </p:sp>
        <p:sp>
          <p:nvSpPr>
            <p:cNvPr id="16" name="TextBox 15">
              <a:extLst>
                <a:ext uri="{FF2B5EF4-FFF2-40B4-BE49-F238E27FC236}">
                  <a16:creationId xmlns:a16="http://schemas.microsoft.com/office/drawing/2014/main" id="{0E0524B9-9520-48DA-83AC-46A3346DAC6D}"/>
                </a:ext>
              </a:extLst>
            </p:cNvPr>
            <p:cNvSpPr txBox="1"/>
            <p:nvPr/>
          </p:nvSpPr>
          <p:spPr>
            <a:xfrm>
              <a:off x="790832" y="3361320"/>
              <a:ext cx="3098051" cy="369332"/>
            </a:xfrm>
            <a:prstGeom prst="rect">
              <a:avLst/>
            </a:prstGeom>
            <a:noFill/>
          </p:spPr>
          <p:txBody>
            <a:bodyPr wrap="square" rtlCol="0">
              <a:spAutoFit/>
            </a:bodyPr>
            <a:lstStyle/>
            <a:p>
              <a:r>
                <a:rPr lang="en-GB" b="1"/>
                <a:t>Brownfield</a:t>
              </a:r>
            </a:p>
          </p:txBody>
        </p:sp>
      </p:grpSp>
      <p:pic>
        <p:nvPicPr>
          <p:cNvPr id="17" name="Picture 16">
            <a:extLst>
              <a:ext uri="{FF2B5EF4-FFF2-40B4-BE49-F238E27FC236}">
                <a16:creationId xmlns:a16="http://schemas.microsoft.com/office/drawing/2014/main" id="{4AF898B6-AD57-47C9-ACE5-4DF485742D24}"/>
              </a:ext>
            </a:extLst>
          </p:cNvPr>
          <p:cNvPicPr>
            <a:picLocks noChangeAspect="1"/>
          </p:cNvPicPr>
          <p:nvPr/>
        </p:nvPicPr>
        <p:blipFill>
          <a:blip r:embed="rId5"/>
          <a:stretch>
            <a:fillRect/>
          </a:stretch>
        </p:blipFill>
        <p:spPr>
          <a:xfrm>
            <a:off x="8671879" y="4946163"/>
            <a:ext cx="1049155" cy="978057"/>
          </a:xfrm>
          <a:prstGeom prst="rect">
            <a:avLst/>
          </a:prstGeom>
        </p:spPr>
      </p:pic>
      <p:pic>
        <p:nvPicPr>
          <p:cNvPr id="18" name="Graphic 17">
            <a:extLst>
              <a:ext uri="{FF2B5EF4-FFF2-40B4-BE49-F238E27FC236}">
                <a16:creationId xmlns:a16="http://schemas.microsoft.com/office/drawing/2014/main" id="{4FA2F4AD-CF40-487E-A011-94B91C4277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87634" y="1240700"/>
            <a:ext cx="1004831" cy="1084159"/>
          </a:xfrm>
          <a:prstGeom prst="rect">
            <a:avLst/>
          </a:prstGeom>
        </p:spPr>
      </p:pic>
      <p:sp>
        <p:nvSpPr>
          <p:cNvPr id="19" name="TextBox 18">
            <a:extLst>
              <a:ext uri="{FF2B5EF4-FFF2-40B4-BE49-F238E27FC236}">
                <a16:creationId xmlns:a16="http://schemas.microsoft.com/office/drawing/2014/main" id="{ECBEEAC2-6190-4A0B-814F-B4E28F701F34}"/>
              </a:ext>
            </a:extLst>
          </p:cNvPr>
          <p:cNvSpPr txBox="1"/>
          <p:nvPr/>
        </p:nvSpPr>
        <p:spPr>
          <a:xfrm>
            <a:off x="9721034" y="981914"/>
            <a:ext cx="2434281" cy="830997"/>
          </a:xfrm>
          <a:prstGeom prst="rect">
            <a:avLst/>
          </a:prstGeom>
          <a:noFill/>
        </p:spPr>
        <p:txBody>
          <a:bodyPr wrap="square" rtlCol="0">
            <a:spAutoFit/>
          </a:bodyPr>
          <a:lstStyle/>
          <a:p>
            <a:r>
              <a:rPr lang="en-GB" sz="4800" b="1"/>
              <a:t>5*</a:t>
            </a:r>
          </a:p>
        </p:txBody>
      </p:sp>
      <p:sp>
        <p:nvSpPr>
          <p:cNvPr id="20" name="TextBox 19">
            <a:extLst>
              <a:ext uri="{FF2B5EF4-FFF2-40B4-BE49-F238E27FC236}">
                <a16:creationId xmlns:a16="http://schemas.microsoft.com/office/drawing/2014/main" id="{7057B4E0-07AF-4AC5-938B-3615E3F20A7C}"/>
              </a:ext>
            </a:extLst>
          </p:cNvPr>
          <p:cNvSpPr txBox="1"/>
          <p:nvPr/>
        </p:nvSpPr>
        <p:spPr>
          <a:xfrm>
            <a:off x="9754637" y="1680180"/>
            <a:ext cx="2648675" cy="646331"/>
          </a:xfrm>
          <a:prstGeom prst="rect">
            <a:avLst/>
          </a:prstGeom>
          <a:noFill/>
        </p:spPr>
        <p:txBody>
          <a:bodyPr wrap="square" rtlCol="0">
            <a:spAutoFit/>
          </a:bodyPr>
          <a:lstStyle/>
          <a:p>
            <a:r>
              <a:rPr lang="en-GB" b="1"/>
              <a:t>HBF Customer Satisfaction</a:t>
            </a:r>
          </a:p>
        </p:txBody>
      </p:sp>
      <p:pic>
        <p:nvPicPr>
          <p:cNvPr id="21" name="Picture 20" descr="Icon&#10;&#10;Description automatically generated">
            <a:extLst>
              <a:ext uri="{FF2B5EF4-FFF2-40B4-BE49-F238E27FC236}">
                <a16:creationId xmlns:a16="http://schemas.microsoft.com/office/drawing/2014/main" id="{FD4BE6FD-67DF-496D-9F40-76BF1BD93F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8325" y="3709388"/>
            <a:ext cx="1109713" cy="1109713"/>
          </a:xfrm>
          <a:prstGeom prst="rect">
            <a:avLst/>
          </a:prstGeom>
        </p:spPr>
      </p:pic>
      <p:sp>
        <p:nvSpPr>
          <p:cNvPr id="22" name="TextBox 21">
            <a:extLst>
              <a:ext uri="{FF2B5EF4-FFF2-40B4-BE49-F238E27FC236}">
                <a16:creationId xmlns:a16="http://schemas.microsoft.com/office/drawing/2014/main" id="{78CE3748-8EC3-44BB-9C47-5732B2B14AC3}"/>
              </a:ext>
            </a:extLst>
          </p:cNvPr>
          <p:cNvSpPr txBox="1"/>
          <p:nvPr/>
        </p:nvSpPr>
        <p:spPr>
          <a:xfrm>
            <a:off x="9770252" y="3498531"/>
            <a:ext cx="2434281" cy="830997"/>
          </a:xfrm>
          <a:prstGeom prst="rect">
            <a:avLst/>
          </a:prstGeom>
          <a:noFill/>
        </p:spPr>
        <p:txBody>
          <a:bodyPr wrap="square" rtlCol="0">
            <a:spAutoFit/>
          </a:bodyPr>
          <a:lstStyle/>
          <a:p>
            <a:r>
              <a:rPr lang="en-GB" sz="4800" b="1"/>
              <a:t>4,035</a:t>
            </a:r>
          </a:p>
        </p:txBody>
      </p:sp>
      <p:sp>
        <p:nvSpPr>
          <p:cNvPr id="23" name="TextBox 22">
            <a:extLst>
              <a:ext uri="{FF2B5EF4-FFF2-40B4-BE49-F238E27FC236}">
                <a16:creationId xmlns:a16="http://schemas.microsoft.com/office/drawing/2014/main" id="{747A30C6-63CD-4A8C-9A9B-C16EF8D8D469}"/>
              </a:ext>
            </a:extLst>
          </p:cNvPr>
          <p:cNvSpPr txBox="1"/>
          <p:nvPr/>
        </p:nvSpPr>
        <p:spPr>
          <a:xfrm>
            <a:off x="9806263" y="4137844"/>
            <a:ext cx="2648675" cy="646331"/>
          </a:xfrm>
          <a:prstGeom prst="rect">
            <a:avLst/>
          </a:prstGeom>
          <a:noFill/>
        </p:spPr>
        <p:txBody>
          <a:bodyPr wrap="square" rtlCol="0">
            <a:spAutoFit/>
          </a:bodyPr>
          <a:lstStyle/>
          <a:p>
            <a:r>
              <a:rPr lang="en-GB" b="1"/>
              <a:t>Homes completed</a:t>
            </a:r>
          </a:p>
          <a:p>
            <a:r>
              <a:rPr lang="en-GB" b="1"/>
              <a:t>FY19</a:t>
            </a:r>
          </a:p>
        </p:txBody>
      </p:sp>
      <p:pic>
        <p:nvPicPr>
          <p:cNvPr id="28" name="Picture 27">
            <a:extLst>
              <a:ext uri="{FF2B5EF4-FFF2-40B4-BE49-F238E27FC236}">
                <a16:creationId xmlns:a16="http://schemas.microsoft.com/office/drawing/2014/main" id="{A50EA217-8347-49CC-A6B2-63C25549DFD3}"/>
              </a:ext>
            </a:extLst>
          </p:cNvPr>
          <p:cNvPicPr>
            <a:picLocks noChangeAspect="1"/>
          </p:cNvPicPr>
          <p:nvPr/>
        </p:nvPicPr>
        <p:blipFill>
          <a:blip r:embed="rId9"/>
          <a:stretch>
            <a:fillRect/>
          </a:stretch>
        </p:blipFill>
        <p:spPr>
          <a:xfrm>
            <a:off x="8432240" y="7134413"/>
            <a:ext cx="1887412" cy="477131"/>
          </a:xfrm>
          <a:prstGeom prst="rect">
            <a:avLst/>
          </a:prstGeom>
        </p:spPr>
      </p:pic>
      <p:pic>
        <p:nvPicPr>
          <p:cNvPr id="29" name="Picture 28">
            <a:extLst>
              <a:ext uri="{FF2B5EF4-FFF2-40B4-BE49-F238E27FC236}">
                <a16:creationId xmlns:a16="http://schemas.microsoft.com/office/drawing/2014/main" id="{94FDE547-B3D2-481C-9954-3B45C7B0CCF9}"/>
              </a:ext>
            </a:extLst>
          </p:cNvPr>
          <p:cNvPicPr>
            <a:picLocks noChangeAspect="1"/>
          </p:cNvPicPr>
          <p:nvPr/>
        </p:nvPicPr>
        <p:blipFill>
          <a:blip r:embed="rId10"/>
          <a:stretch>
            <a:fillRect/>
          </a:stretch>
        </p:blipFill>
        <p:spPr>
          <a:xfrm>
            <a:off x="10976247" y="7131747"/>
            <a:ext cx="1111714" cy="839962"/>
          </a:xfrm>
          <a:prstGeom prst="rect">
            <a:avLst/>
          </a:prstGeom>
        </p:spPr>
      </p:pic>
      <p:cxnSp>
        <p:nvCxnSpPr>
          <p:cNvPr id="42" name="Straight Connector 41">
            <a:extLst>
              <a:ext uri="{FF2B5EF4-FFF2-40B4-BE49-F238E27FC236}">
                <a16:creationId xmlns:a16="http://schemas.microsoft.com/office/drawing/2014/main" id="{CD1F4EC5-D7D2-4B10-9807-7866681FCCE8}"/>
              </a:ext>
            </a:extLst>
          </p:cNvPr>
          <p:cNvCxnSpPr/>
          <p:nvPr/>
        </p:nvCxnSpPr>
        <p:spPr>
          <a:xfrm>
            <a:off x="8432240" y="1334076"/>
            <a:ext cx="0" cy="4590144"/>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Content Placeholder 5">
            <a:extLst>
              <a:ext uri="{FF2B5EF4-FFF2-40B4-BE49-F238E27FC236}">
                <a16:creationId xmlns:a16="http://schemas.microsoft.com/office/drawing/2014/main" id="{3317761E-0DDC-45DD-8A1C-C05C79146EB2}"/>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bwMode="auto">
          <a:xfrm>
            <a:off x="632849" y="1689538"/>
            <a:ext cx="1782357" cy="1554844"/>
          </a:xfrm>
          <a:prstGeom prst="rect">
            <a:avLst/>
          </a:prstGeom>
          <a:noFill/>
          <a:ln>
            <a:noFill/>
          </a:ln>
        </p:spPr>
      </p:pic>
      <p:pic>
        <p:nvPicPr>
          <p:cNvPr id="43" name="Picture 42">
            <a:extLst>
              <a:ext uri="{FF2B5EF4-FFF2-40B4-BE49-F238E27FC236}">
                <a16:creationId xmlns:a16="http://schemas.microsoft.com/office/drawing/2014/main" id="{ADDD2789-B683-4222-928C-8EFD21692FF1}"/>
              </a:ext>
            </a:extLst>
          </p:cNvPr>
          <p:cNvPicPr/>
          <p:nvPr/>
        </p:nvPicPr>
        <p:blipFill>
          <a:blip r:embed="rId12" cstate="print">
            <a:extLst>
              <a:ext uri="{28A0092B-C50C-407E-A947-70E740481C1C}">
                <a14:useLocalDpi xmlns:a14="http://schemas.microsoft.com/office/drawing/2010/main" val="0"/>
              </a:ext>
            </a:extLst>
          </a:blip>
          <a:stretch>
            <a:fillRect/>
          </a:stretch>
        </p:blipFill>
        <p:spPr bwMode="auto">
          <a:xfrm>
            <a:off x="2670599" y="1707771"/>
            <a:ext cx="1709860" cy="1536611"/>
          </a:xfrm>
          <a:prstGeom prst="rect">
            <a:avLst/>
          </a:prstGeom>
          <a:noFill/>
          <a:ln>
            <a:noFill/>
          </a:ln>
        </p:spPr>
      </p:pic>
      <p:pic>
        <p:nvPicPr>
          <p:cNvPr id="44" name="Picture 43">
            <a:extLst>
              <a:ext uri="{FF2B5EF4-FFF2-40B4-BE49-F238E27FC236}">
                <a16:creationId xmlns:a16="http://schemas.microsoft.com/office/drawing/2014/main" id="{8E431A38-A4E1-4104-80DD-BBF731B76560}"/>
              </a:ext>
            </a:extLst>
          </p:cNvPr>
          <p:cNvPicPr/>
          <p:nvPr/>
        </p:nvPicPr>
        <p:blipFill rotWithShape="1">
          <a:blip r:embed="rId13">
            <a:extLst>
              <a:ext uri="{28A0092B-C50C-407E-A947-70E740481C1C}">
                <a14:useLocalDpi xmlns:a14="http://schemas.microsoft.com/office/drawing/2010/main" val="0"/>
              </a:ext>
            </a:extLst>
          </a:blip>
          <a:stretch/>
        </p:blipFill>
        <p:spPr bwMode="auto">
          <a:xfrm>
            <a:off x="4686418" y="1680180"/>
            <a:ext cx="1709860" cy="1545230"/>
          </a:xfrm>
          <a:prstGeom prst="rect">
            <a:avLst/>
          </a:prstGeom>
          <a:noFill/>
          <a:ln>
            <a:noFill/>
          </a:ln>
        </p:spPr>
      </p:pic>
      <p:pic>
        <p:nvPicPr>
          <p:cNvPr id="45" name="Picture 44">
            <a:extLst>
              <a:ext uri="{FF2B5EF4-FFF2-40B4-BE49-F238E27FC236}">
                <a16:creationId xmlns:a16="http://schemas.microsoft.com/office/drawing/2014/main" id="{C8AD2AC3-AA1D-4EA8-9774-2AA987401B28}"/>
              </a:ext>
            </a:extLst>
          </p:cNvPr>
          <p:cNvPicPr/>
          <p:nvPr/>
        </p:nvPicPr>
        <p:blipFill>
          <a:blip r:embed="rId14" cstate="print">
            <a:extLst>
              <a:ext uri="{28A0092B-C50C-407E-A947-70E740481C1C}">
                <a14:useLocalDpi xmlns:a14="http://schemas.microsoft.com/office/drawing/2010/main" val="0"/>
              </a:ext>
            </a:extLst>
          </a:blip>
          <a:stretch>
            <a:fillRect/>
          </a:stretch>
        </p:blipFill>
        <p:spPr bwMode="auto">
          <a:xfrm>
            <a:off x="6637108" y="1698654"/>
            <a:ext cx="1683394" cy="1554844"/>
          </a:xfrm>
          <a:prstGeom prst="rect">
            <a:avLst/>
          </a:prstGeom>
          <a:noFill/>
          <a:ln>
            <a:noFill/>
          </a:ln>
        </p:spPr>
      </p:pic>
      <p:sp>
        <p:nvSpPr>
          <p:cNvPr id="46" name="TextBox 45">
            <a:extLst>
              <a:ext uri="{FF2B5EF4-FFF2-40B4-BE49-F238E27FC236}">
                <a16:creationId xmlns:a16="http://schemas.microsoft.com/office/drawing/2014/main" id="{63116903-815B-42FC-B9B7-B4A1D93880FA}"/>
              </a:ext>
            </a:extLst>
          </p:cNvPr>
          <p:cNvSpPr txBox="1"/>
          <p:nvPr/>
        </p:nvSpPr>
        <p:spPr>
          <a:xfrm>
            <a:off x="522454" y="3571646"/>
            <a:ext cx="2015729" cy="1754326"/>
          </a:xfrm>
          <a:prstGeom prst="rect">
            <a:avLst/>
          </a:prstGeom>
          <a:noFill/>
        </p:spPr>
        <p:txBody>
          <a:bodyPr wrap="square" rtlCol="0">
            <a:spAutoFit/>
          </a:bodyPr>
          <a:lstStyle/>
          <a:p>
            <a:r>
              <a:rPr lang="en-GB">
                <a:solidFill>
                  <a:srgbClr val="636363"/>
                </a:solidFill>
                <a:cs typeface="Times" panose="02020603050405020304" pitchFamily="18" charset="0"/>
              </a:rPr>
              <a:t>We get the job done in the most efficient and effective way.  </a:t>
            </a:r>
            <a:r>
              <a:rPr lang="en-GB" b="1">
                <a:solidFill>
                  <a:srgbClr val="636363"/>
                </a:solidFill>
                <a:cs typeface="Times" panose="02020603050405020304" pitchFamily="18" charset="0"/>
              </a:rPr>
              <a:t>We are friendly, open and honest.</a:t>
            </a:r>
          </a:p>
        </p:txBody>
      </p:sp>
      <p:sp>
        <p:nvSpPr>
          <p:cNvPr id="47" name="TextBox 46">
            <a:extLst>
              <a:ext uri="{FF2B5EF4-FFF2-40B4-BE49-F238E27FC236}">
                <a16:creationId xmlns:a16="http://schemas.microsoft.com/office/drawing/2014/main" id="{F6A3E35B-3202-469A-A6DB-646789E077B9}"/>
              </a:ext>
            </a:extLst>
          </p:cNvPr>
          <p:cNvSpPr txBox="1"/>
          <p:nvPr/>
        </p:nvSpPr>
        <p:spPr>
          <a:xfrm>
            <a:off x="2483596" y="3503498"/>
            <a:ext cx="1923474" cy="1477328"/>
          </a:xfrm>
          <a:prstGeom prst="rect">
            <a:avLst/>
          </a:prstGeom>
          <a:noFill/>
        </p:spPr>
        <p:txBody>
          <a:bodyPr wrap="square" rtlCol="0">
            <a:spAutoFit/>
          </a:bodyPr>
          <a:lstStyle/>
          <a:p>
            <a:r>
              <a:rPr lang="en-GB">
                <a:solidFill>
                  <a:srgbClr val="636363"/>
                </a:solidFill>
                <a:cs typeface="Times" panose="02020603050405020304" pitchFamily="18" charset="0"/>
              </a:rPr>
              <a:t>We care about what we do.  </a:t>
            </a:r>
            <a:r>
              <a:rPr lang="en-GB" b="1">
                <a:solidFill>
                  <a:srgbClr val="636363"/>
                </a:solidFill>
                <a:cs typeface="Times" panose="02020603050405020304" pitchFamily="18" charset="0"/>
              </a:rPr>
              <a:t>We put pride and energy into delivering results.</a:t>
            </a:r>
          </a:p>
        </p:txBody>
      </p:sp>
      <p:sp>
        <p:nvSpPr>
          <p:cNvPr id="48" name="TextBox 47">
            <a:extLst>
              <a:ext uri="{FF2B5EF4-FFF2-40B4-BE49-F238E27FC236}">
                <a16:creationId xmlns:a16="http://schemas.microsoft.com/office/drawing/2014/main" id="{E22C93E8-0836-48DE-B54B-A90FD44CF931}"/>
              </a:ext>
            </a:extLst>
          </p:cNvPr>
          <p:cNvSpPr txBox="1"/>
          <p:nvPr/>
        </p:nvSpPr>
        <p:spPr>
          <a:xfrm>
            <a:off x="4499483" y="3483876"/>
            <a:ext cx="2025886" cy="2308324"/>
          </a:xfrm>
          <a:prstGeom prst="rect">
            <a:avLst/>
          </a:prstGeom>
          <a:noFill/>
        </p:spPr>
        <p:txBody>
          <a:bodyPr wrap="square" rtlCol="0">
            <a:spAutoFit/>
          </a:bodyPr>
          <a:lstStyle/>
          <a:p>
            <a:r>
              <a:rPr lang="en-GB">
                <a:solidFill>
                  <a:srgbClr val="636363"/>
                </a:solidFill>
                <a:cs typeface="Times" panose="02020603050405020304" pitchFamily="18" charset="0"/>
              </a:rPr>
              <a:t>We work together in partnership to deliver the very best customer experience.  </a:t>
            </a:r>
            <a:r>
              <a:rPr lang="en-GB" b="1">
                <a:solidFill>
                  <a:srgbClr val="636363"/>
                </a:solidFill>
                <a:cs typeface="Times" panose="02020603050405020304" pitchFamily="18" charset="0"/>
              </a:rPr>
              <a:t>Partnership working is key to our business. </a:t>
            </a:r>
          </a:p>
        </p:txBody>
      </p:sp>
      <p:sp>
        <p:nvSpPr>
          <p:cNvPr id="49" name="TextBox 48">
            <a:extLst>
              <a:ext uri="{FF2B5EF4-FFF2-40B4-BE49-F238E27FC236}">
                <a16:creationId xmlns:a16="http://schemas.microsoft.com/office/drawing/2014/main" id="{5F339760-C87D-4674-B9AB-AF79BA5961D9}"/>
              </a:ext>
            </a:extLst>
          </p:cNvPr>
          <p:cNvSpPr txBox="1"/>
          <p:nvPr/>
        </p:nvSpPr>
        <p:spPr>
          <a:xfrm>
            <a:off x="6725621" y="3483876"/>
            <a:ext cx="1699551" cy="2062103"/>
          </a:xfrm>
          <a:prstGeom prst="rect">
            <a:avLst/>
          </a:prstGeom>
          <a:noFill/>
        </p:spPr>
        <p:txBody>
          <a:bodyPr wrap="square" rtlCol="0">
            <a:spAutoFit/>
          </a:bodyPr>
          <a:lstStyle/>
          <a:p>
            <a:r>
              <a:rPr lang="en-GB">
                <a:solidFill>
                  <a:srgbClr val="636363"/>
                </a:solidFill>
                <a:cs typeface="Times" panose="02020603050405020304" pitchFamily="18" charset="0"/>
              </a:rPr>
              <a:t>We are proactive, flexible and resourceful.  </a:t>
            </a:r>
            <a:r>
              <a:rPr lang="en-GB" b="1">
                <a:solidFill>
                  <a:srgbClr val="636363"/>
                </a:solidFill>
                <a:cs typeface="Times" panose="02020603050405020304" pitchFamily="18" charset="0"/>
              </a:rPr>
              <a:t>We listen, learn and deliver solutions</a:t>
            </a:r>
            <a:r>
              <a:rPr lang="en-GB" sz="2000" b="1">
                <a:solidFill>
                  <a:srgbClr val="636363"/>
                </a:solidFill>
                <a:cs typeface="Times" panose="02020603050405020304" pitchFamily="18" charset="0"/>
              </a:rPr>
              <a:t>.</a:t>
            </a:r>
          </a:p>
        </p:txBody>
      </p:sp>
    </p:spTree>
    <p:extLst>
      <p:ext uri="{BB962C8B-B14F-4D97-AF65-F5344CB8AC3E}">
        <p14:creationId xmlns:p14="http://schemas.microsoft.com/office/powerpoint/2010/main" val="2493126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92EB5A-CD72-44F6-A416-AEBD5BA93386}"/>
              </a:ext>
            </a:extLst>
          </p:cNvPr>
          <p:cNvSpPr>
            <a:spLocks noGrp="1"/>
          </p:cNvSpPr>
          <p:nvPr>
            <p:ph type="body" sz="quarter" idx="10"/>
          </p:nvPr>
        </p:nvSpPr>
        <p:spPr/>
        <p:txBody>
          <a:bodyPr/>
          <a:lstStyle/>
          <a:p>
            <a:r>
              <a:rPr lang="en-GB"/>
              <a:t>National Apprenticeship Week</a:t>
            </a:r>
          </a:p>
        </p:txBody>
      </p:sp>
      <p:sp>
        <p:nvSpPr>
          <p:cNvPr id="3" name="Text Placeholder 2">
            <a:extLst>
              <a:ext uri="{FF2B5EF4-FFF2-40B4-BE49-F238E27FC236}">
                <a16:creationId xmlns:a16="http://schemas.microsoft.com/office/drawing/2014/main" id="{D5199EAB-95F2-4458-8A26-AACE54FD2033}"/>
              </a:ext>
            </a:extLst>
          </p:cNvPr>
          <p:cNvSpPr>
            <a:spLocks noGrp="1"/>
          </p:cNvSpPr>
          <p:nvPr>
            <p:ph type="body" sz="quarter" idx="11"/>
          </p:nvPr>
        </p:nvSpPr>
        <p:spPr/>
        <p:txBody>
          <a:bodyPr/>
          <a:lstStyle/>
          <a:p>
            <a:r>
              <a:rPr lang="en-GB" dirty="0"/>
              <a:t>Green jobs AND SKILLS</a:t>
            </a:r>
          </a:p>
        </p:txBody>
      </p:sp>
      <p:sp>
        <p:nvSpPr>
          <p:cNvPr id="6" name="TextBox 5">
            <a:extLst>
              <a:ext uri="{FF2B5EF4-FFF2-40B4-BE49-F238E27FC236}">
                <a16:creationId xmlns:a16="http://schemas.microsoft.com/office/drawing/2014/main" id="{0581BD25-D498-4228-89C2-1E6574D03241}"/>
              </a:ext>
            </a:extLst>
          </p:cNvPr>
          <p:cNvSpPr txBox="1"/>
          <p:nvPr/>
        </p:nvSpPr>
        <p:spPr>
          <a:xfrm>
            <a:off x="797016" y="1446141"/>
            <a:ext cx="5198166" cy="400110"/>
          </a:xfrm>
          <a:prstGeom prst="rect">
            <a:avLst/>
          </a:prstGeom>
          <a:solidFill>
            <a:schemeClr val="bg1">
              <a:lumMod val="65000"/>
            </a:schemeClr>
          </a:solidFill>
        </p:spPr>
        <p:txBody>
          <a:bodyPr wrap="square" rtlCol="0">
            <a:spAutoFit/>
          </a:bodyPr>
          <a:lstStyle/>
          <a:p>
            <a:r>
              <a:rPr lang="en-GB" sz="2000" b="1">
                <a:solidFill>
                  <a:schemeClr val="accent6"/>
                </a:solidFill>
              </a:rPr>
              <a:t>Changes in housebuilding</a:t>
            </a:r>
          </a:p>
        </p:txBody>
      </p:sp>
      <p:sp>
        <p:nvSpPr>
          <p:cNvPr id="7" name="AutoShape 2">
            <a:extLst>
              <a:ext uri="{FF2B5EF4-FFF2-40B4-BE49-F238E27FC236}">
                <a16:creationId xmlns:a16="http://schemas.microsoft.com/office/drawing/2014/main" id="{8DEE444C-4A87-4C47-9CC2-761EC184FC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Graphic 8">
            <a:extLst>
              <a:ext uri="{FF2B5EF4-FFF2-40B4-BE49-F238E27FC236}">
                <a16:creationId xmlns:a16="http://schemas.microsoft.com/office/drawing/2014/main" id="{91CB62EF-32F6-4051-A16B-B6746891AB9E}"/>
              </a:ext>
            </a:extLst>
          </p:cNvPr>
          <p:cNvPicPr>
            <a:picLocks noChangeAspect="1"/>
          </p:cNvPicPr>
          <p:nvPr/>
        </p:nvPicPr>
        <p:blipFill>
          <a:blip r:embed="rId3">
            <a:duotone>
              <a:schemeClr val="bg2">
                <a:shade val="45000"/>
                <a:satMod val="135000"/>
              </a:schemeClr>
              <a:prstClr val="white"/>
            </a:duotone>
            <a:extLst>
              <a:ext uri="{96DAC541-7B7A-43D3-8B79-37D633B846F1}">
                <asvg:svgBlip xmlns:asvg="http://schemas.microsoft.com/office/drawing/2016/SVG/main" r:embed="rId4"/>
              </a:ext>
            </a:extLst>
          </a:blip>
          <a:stretch>
            <a:fillRect/>
          </a:stretch>
        </p:blipFill>
        <p:spPr>
          <a:xfrm>
            <a:off x="909491" y="4032296"/>
            <a:ext cx="759811" cy="752241"/>
          </a:xfrm>
          <a:prstGeom prst="rect">
            <a:avLst/>
          </a:prstGeom>
        </p:spPr>
      </p:pic>
      <p:sp>
        <p:nvSpPr>
          <p:cNvPr id="10" name="TextBox 9">
            <a:extLst>
              <a:ext uri="{FF2B5EF4-FFF2-40B4-BE49-F238E27FC236}">
                <a16:creationId xmlns:a16="http://schemas.microsoft.com/office/drawing/2014/main" id="{30419AF9-9DFD-4873-A09A-79F53D0AE599}"/>
              </a:ext>
            </a:extLst>
          </p:cNvPr>
          <p:cNvSpPr txBox="1"/>
          <p:nvPr/>
        </p:nvSpPr>
        <p:spPr>
          <a:xfrm>
            <a:off x="1993663" y="4221729"/>
            <a:ext cx="3548269" cy="400110"/>
          </a:xfrm>
          <a:prstGeom prst="rect">
            <a:avLst/>
          </a:prstGeom>
          <a:noFill/>
        </p:spPr>
        <p:txBody>
          <a:bodyPr wrap="square" rtlCol="0">
            <a:spAutoFit/>
          </a:bodyPr>
          <a:lstStyle/>
          <a:p>
            <a:r>
              <a:rPr lang="en-GB" sz="2000" b="1"/>
              <a:t>Homes 80% greener from 2025 </a:t>
            </a:r>
          </a:p>
        </p:txBody>
      </p:sp>
      <p:cxnSp>
        <p:nvCxnSpPr>
          <p:cNvPr id="12" name="Straight Connector 11">
            <a:extLst>
              <a:ext uri="{FF2B5EF4-FFF2-40B4-BE49-F238E27FC236}">
                <a16:creationId xmlns:a16="http://schemas.microsoft.com/office/drawing/2014/main" id="{22621F6B-E515-490E-99AB-AFD8EBD77C0E}"/>
              </a:ext>
            </a:extLst>
          </p:cNvPr>
          <p:cNvCxnSpPr/>
          <p:nvPr/>
        </p:nvCxnSpPr>
        <p:spPr>
          <a:xfrm>
            <a:off x="6096000" y="1083365"/>
            <a:ext cx="0" cy="514847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Graphic 14" descr="Deciduous tree outline">
            <a:extLst>
              <a:ext uri="{FF2B5EF4-FFF2-40B4-BE49-F238E27FC236}">
                <a16:creationId xmlns:a16="http://schemas.microsoft.com/office/drawing/2014/main" id="{E61B951E-0ABB-4CCE-BA41-0832421BB2CE}"/>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9491" y="2979862"/>
            <a:ext cx="914401" cy="914401"/>
          </a:xfrm>
          <a:prstGeom prst="rect">
            <a:avLst/>
          </a:prstGeom>
        </p:spPr>
      </p:pic>
      <p:sp>
        <p:nvSpPr>
          <p:cNvPr id="16" name="TextBox 15">
            <a:extLst>
              <a:ext uri="{FF2B5EF4-FFF2-40B4-BE49-F238E27FC236}">
                <a16:creationId xmlns:a16="http://schemas.microsoft.com/office/drawing/2014/main" id="{ED4D3976-EEBD-4A32-8ADE-1DAF27217E0B}"/>
              </a:ext>
            </a:extLst>
          </p:cNvPr>
          <p:cNvSpPr txBox="1"/>
          <p:nvPr/>
        </p:nvSpPr>
        <p:spPr>
          <a:xfrm>
            <a:off x="1995540" y="3257490"/>
            <a:ext cx="4118553" cy="400110"/>
          </a:xfrm>
          <a:prstGeom prst="rect">
            <a:avLst/>
          </a:prstGeom>
          <a:noFill/>
        </p:spPr>
        <p:txBody>
          <a:bodyPr wrap="square" rtlCol="0">
            <a:spAutoFit/>
          </a:bodyPr>
          <a:lstStyle/>
          <a:p>
            <a:r>
              <a:rPr lang="en-GB" sz="2000" b="1"/>
              <a:t>Positive impact on nature from 2023</a:t>
            </a:r>
          </a:p>
        </p:txBody>
      </p:sp>
      <p:sp>
        <p:nvSpPr>
          <p:cNvPr id="18" name="TextBox 17">
            <a:extLst>
              <a:ext uri="{FF2B5EF4-FFF2-40B4-BE49-F238E27FC236}">
                <a16:creationId xmlns:a16="http://schemas.microsoft.com/office/drawing/2014/main" id="{7E08A9F6-31A1-494E-8D70-892B10ECB788}"/>
              </a:ext>
            </a:extLst>
          </p:cNvPr>
          <p:cNvSpPr txBox="1"/>
          <p:nvPr/>
        </p:nvSpPr>
        <p:spPr>
          <a:xfrm>
            <a:off x="1977446" y="2239769"/>
            <a:ext cx="3548269" cy="400110"/>
          </a:xfrm>
          <a:prstGeom prst="rect">
            <a:avLst/>
          </a:prstGeom>
          <a:noFill/>
        </p:spPr>
        <p:txBody>
          <a:bodyPr wrap="square" rtlCol="0">
            <a:spAutoFit/>
          </a:bodyPr>
          <a:lstStyle/>
          <a:p>
            <a:r>
              <a:rPr lang="en-GB" sz="2000" b="1"/>
              <a:t>Homes 30% greener from NOW </a:t>
            </a:r>
          </a:p>
        </p:txBody>
      </p:sp>
      <p:pic>
        <p:nvPicPr>
          <p:cNvPr id="1030" name="Picture 6">
            <a:extLst>
              <a:ext uri="{FF2B5EF4-FFF2-40B4-BE49-F238E27FC236}">
                <a16:creationId xmlns:a16="http://schemas.microsoft.com/office/drawing/2014/main" id="{DB3CEA54-5062-464D-BD63-159330D19D73}"/>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3914" y="5758767"/>
            <a:ext cx="835696" cy="77890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E3FE17A-4EBD-44EF-81A9-184025F21651}"/>
              </a:ext>
            </a:extLst>
          </p:cNvPr>
          <p:cNvSpPr txBox="1"/>
          <p:nvPr/>
        </p:nvSpPr>
        <p:spPr>
          <a:xfrm>
            <a:off x="1977446" y="6031780"/>
            <a:ext cx="3898823" cy="400110"/>
          </a:xfrm>
          <a:prstGeom prst="rect">
            <a:avLst/>
          </a:prstGeom>
          <a:noFill/>
        </p:spPr>
        <p:txBody>
          <a:bodyPr wrap="square" rtlCol="0">
            <a:spAutoFit/>
          </a:bodyPr>
          <a:lstStyle/>
          <a:p>
            <a:r>
              <a:rPr lang="en-GB" sz="2000" b="1">
                <a:solidFill>
                  <a:srgbClr val="C00000"/>
                </a:solidFill>
              </a:rPr>
              <a:t>ENTIRE UK ZERO CARBON BY 2050</a:t>
            </a:r>
          </a:p>
        </p:txBody>
      </p:sp>
      <p:pic>
        <p:nvPicPr>
          <p:cNvPr id="1032" name="Picture 8">
            <a:extLst>
              <a:ext uri="{FF2B5EF4-FFF2-40B4-BE49-F238E27FC236}">
                <a16:creationId xmlns:a16="http://schemas.microsoft.com/office/drawing/2014/main" id="{370CB2C9-3343-46A1-9330-72030477C0F7}"/>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1547" y="4858830"/>
            <a:ext cx="914399" cy="91439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81C1505-5ED0-4CE1-93AF-68BFC30A6607}"/>
              </a:ext>
            </a:extLst>
          </p:cNvPr>
          <p:cNvSpPr txBox="1"/>
          <p:nvPr/>
        </p:nvSpPr>
        <p:spPr>
          <a:xfrm>
            <a:off x="1993663" y="4962087"/>
            <a:ext cx="4029693" cy="707886"/>
          </a:xfrm>
          <a:prstGeom prst="rect">
            <a:avLst/>
          </a:prstGeom>
          <a:noFill/>
        </p:spPr>
        <p:txBody>
          <a:bodyPr wrap="square" rtlCol="0">
            <a:spAutoFit/>
          </a:bodyPr>
          <a:lstStyle/>
          <a:p>
            <a:r>
              <a:rPr lang="en-GB" sz="2000" b="1"/>
              <a:t>c.15m old homes greened by 2030</a:t>
            </a:r>
          </a:p>
          <a:p>
            <a:r>
              <a:rPr lang="en-GB" sz="2000" b="1"/>
              <a:t>(huge green building jobs demand) </a:t>
            </a:r>
          </a:p>
        </p:txBody>
      </p:sp>
      <p:pic>
        <p:nvPicPr>
          <p:cNvPr id="24" name="Graphic 23">
            <a:extLst>
              <a:ext uri="{FF2B5EF4-FFF2-40B4-BE49-F238E27FC236}">
                <a16:creationId xmlns:a16="http://schemas.microsoft.com/office/drawing/2014/main" id="{C7E7DB7A-3CC3-42F7-B6F9-2389191729DF}"/>
              </a:ext>
            </a:extLst>
          </p:cNvPr>
          <p:cNvPicPr>
            <a:picLocks noChangeAspect="1"/>
          </p:cNvPicPr>
          <p:nvPr/>
        </p:nvPicPr>
        <p:blipFill>
          <a:blip r:embed="rId3">
            <a:duotone>
              <a:schemeClr val="bg2">
                <a:shade val="45000"/>
                <a:satMod val="135000"/>
              </a:schemeClr>
              <a:prstClr val="white"/>
            </a:duotone>
            <a:extLst>
              <a:ext uri="{96DAC541-7B7A-43D3-8B79-37D633B846F1}">
                <asvg:svgBlip xmlns:asvg="http://schemas.microsoft.com/office/drawing/2016/SVG/main" r:embed="rId4"/>
              </a:ext>
            </a:extLst>
          </a:blip>
          <a:stretch>
            <a:fillRect/>
          </a:stretch>
        </p:blipFill>
        <p:spPr>
          <a:xfrm>
            <a:off x="959924" y="2076221"/>
            <a:ext cx="759811" cy="752241"/>
          </a:xfrm>
          <a:prstGeom prst="rect">
            <a:avLst/>
          </a:prstGeom>
        </p:spPr>
      </p:pic>
      <p:graphicFrame>
        <p:nvGraphicFramePr>
          <p:cNvPr id="20" name="Diagram 19">
            <a:extLst>
              <a:ext uri="{FF2B5EF4-FFF2-40B4-BE49-F238E27FC236}">
                <a16:creationId xmlns:a16="http://schemas.microsoft.com/office/drawing/2014/main" id="{8626F4A9-1429-4725-8B34-49C3F8BF8FB2}"/>
              </a:ext>
            </a:extLst>
          </p:cNvPr>
          <p:cNvGraphicFramePr/>
          <p:nvPr/>
        </p:nvGraphicFramePr>
        <p:xfrm>
          <a:off x="2886075" y="1009650"/>
          <a:ext cx="10935319" cy="55280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2" name="TextBox 21">
            <a:extLst>
              <a:ext uri="{FF2B5EF4-FFF2-40B4-BE49-F238E27FC236}">
                <a16:creationId xmlns:a16="http://schemas.microsoft.com/office/drawing/2014/main" id="{398B0138-79DC-424A-80F7-D80F9EE7100B}"/>
              </a:ext>
            </a:extLst>
          </p:cNvPr>
          <p:cNvSpPr txBox="1"/>
          <p:nvPr/>
        </p:nvSpPr>
        <p:spPr>
          <a:xfrm>
            <a:off x="10214555" y="1846251"/>
            <a:ext cx="1672644" cy="830997"/>
          </a:xfrm>
          <a:prstGeom prst="rect">
            <a:avLst/>
          </a:prstGeom>
          <a:solidFill>
            <a:srgbClr val="00B050"/>
          </a:solidFill>
        </p:spPr>
        <p:txBody>
          <a:bodyPr wrap="square" rtlCol="0">
            <a:spAutoFit/>
          </a:bodyPr>
          <a:lstStyle/>
          <a:p>
            <a:r>
              <a:rPr lang="en-GB" sz="2400" b="1">
                <a:solidFill>
                  <a:schemeClr val="bg1"/>
                </a:solidFill>
              </a:rPr>
              <a:t>Basically everything!</a:t>
            </a:r>
          </a:p>
        </p:txBody>
      </p:sp>
    </p:spTree>
    <p:extLst>
      <p:ext uri="{BB962C8B-B14F-4D97-AF65-F5344CB8AC3E}">
        <p14:creationId xmlns:p14="http://schemas.microsoft.com/office/powerpoint/2010/main" val="32218579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U">
  <a:themeElements>
    <a:clrScheme name="UU">
      <a:dk1>
        <a:srgbClr val="000000"/>
      </a:dk1>
      <a:lt1>
        <a:srgbClr val="FFFFFF"/>
      </a:lt1>
      <a:dk2>
        <a:srgbClr val="024E43"/>
      </a:dk2>
      <a:lt2>
        <a:srgbClr val="DBD9D6"/>
      </a:lt2>
      <a:accent1>
        <a:srgbClr val="008542"/>
      </a:accent1>
      <a:accent2>
        <a:srgbClr val="C3E088"/>
      </a:accent2>
      <a:accent3>
        <a:srgbClr val="003E52"/>
      </a:accent3>
      <a:accent4>
        <a:srgbClr val="00A1DF"/>
      </a:accent4>
      <a:accent5>
        <a:srgbClr val="D7006D"/>
      </a:accent5>
      <a:accent6>
        <a:srgbClr val="77226C"/>
      </a:accent6>
      <a:hlink>
        <a:srgbClr val="00A1DF"/>
      </a:hlink>
      <a:folHlink>
        <a:srgbClr val="D7006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U blue standard" id="{C17C9531-D7E0-4F66-9CD7-00A7B5F8C3C0}" vid="{9D73B656-3265-4040-8531-6423EDB04386}"/>
    </a:ext>
  </a:extLst>
</a:theme>
</file>

<file path=ppt/theme/theme3.xml><?xml version="1.0" encoding="utf-8"?>
<a:theme xmlns:a="http://schemas.openxmlformats.org/drawingml/2006/main" name="Office Theme">
  <a:themeElements>
    <a:clrScheme name="KM863 presentation">
      <a:dk1>
        <a:srgbClr val="003478"/>
      </a:dk1>
      <a:lt1>
        <a:srgbClr val="FFFFFF"/>
      </a:lt1>
      <a:dk2>
        <a:srgbClr val="646363"/>
      </a:dk2>
      <a:lt2>
        <a:srgbClr val="BED600"/>
      </a:lt2>
      <a:accent1>
        <a:srgbClr val="8FA3A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2617</Words>
  <Application>Microsoft Office PowerPoint</Application>
  <PresentationFormat>Widescreen</PresentationFormat>
  <Paragraphs>272</Paragraphs>
  <Slides>24</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.Lucida Grande UI Regular</vt:lpstr>
      <vt:lpstr>Arial</vt:lpstr>
      <vt:lpstr>Calibri</vt:lpstr>
      <vt:lpstr>Calibri Light</vt:lpstr>
      <vt:lpstr>Comic Sans MS</vt:lpstr>
      <vt:lpstr>Webdings</vt:lpstr>
      <vt:lpstr>Wingdings</vt:lpstr>
      <vt:lpstr>Office Theme</vt:lpstr>
      <vt:lpstr>UU</vt:lpstr>
      <vt:lpstr>Office Theme</vt:lpstr>
      <vt:lpstr>National Apprenticeship Week 2022  Liverpool City Region  Cornerstone Employers   </vt:lpstr>
      <vt:lpstr>PowerPoint Presentation</vt:lpstr>
      <vt:lpstr>PowerPoint Presentation</vt:lpstr>
      <vt:lpstr>Introduction to Green Skills </vt:lpstr>
      <vt:lpstr>PowerPoint Presentation</vt:lpstr>
      <vt:lpstr>PowerPoint Presentation</vt:lpstr>
      <vt:lpstr>PowerPoint Presentation</vt:lpstr>
      <vt:lpstr>PowerPoint Presentation</vt:lpstr>
      <vt:lpstr>PowerPoint Presentation</vt:lpstr>
      <vt:lpstr>Who are United Utilities? </vt:lpstr>
      <vt:lpstr>Our Goals and Pledges</vt:lpstr>
      <vt:lpstr>Benefits of being a UU Apprentice </vt:lpstr>
      <vt:lpstr>Green Apprenticeships at United Utilities </vt:lpstr>
      <vt:lpstr>Apprenticeship  roles available</vt:lpstr>
      <vt:lpstr>Apprentice Data Analyst (Modelling) </vt:lpstr>
      <vt:lpstr>Apprentice Field Service Engineer  Mechanical (Water &amp; Wastewater) </vt:lpstr>
      <vt:lpstr>Apprentice Fleet Technician </vt:lpstr>
      <vt:lpstr>Apprentice Laboratory Scientist</vt:lpstr>
      <vt:lpstr>Apprentice Process Controller  (Water &amp; Wastewater) </vt:lpstr>
      <vt:lpstr>Apprentice Production Engineer </vt:lpstr>
      <vt:lpstr>Apprentice Tanker Driver </vt:lpstr>
      <vt:lpstr>Apprentice Data Scientist</vt:lpstr>
      <vt:lpstr>Apprentice Data Analyst</vt:lpstr>
      <vt:lpstr>The Application Process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Apprenticeship Week 2022  Cornerstone Employers   Introduction to ……. </dc:title>
  <dc:creator>Gill Walsh</dc:creator>
  <cp:lastModifiedBy>Gill Walsh</cp:lastModifiedBy>
  <cp:revision>13</cp:revision>
  <dcterms:created xsi:type="dcterms:W3CDTF">2022-02-04T10:25:33Z</dcterms:created>
  <dcterms:modified xsi:type="dcterms:W3CDTF">2022-02-10T09:33:53Z</dcterms:modified>
</cp:coreProperties>
</file>