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09" autoAdjust="0"/>
    <p:restoredTop sz="89610" autoAdjust="0"/>
  </p:normalViewPr>
  <p:slideViewPr>
    <p:cSldViewPr snapToGrid="0">
      <p:cViewPr varScale="1">
        <p:scale>
          <a:sx n="60" d="100"/>
          <a:sy n="60" d="100"/>
        </p:scale>
        <p:origin x="1076" y="42"/>
      </p:cViewPr>
      <p:guideLst/>
    </p:cSldViewPr>
  </p:slideViewPr>
  <p:notesTextViewPr>
    <p:cViewPr>
      <p:scale>
        <a:sx n="1" d="1"/>
        <a:sy n="1" d="1"/>
      </p:scale>
      <p:origin x="0" y="-19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DA8F-9BBC-4CD2-95EE-ED4759981F0C}" type="datetimeFigureOut">
              <a:rPr lang="en-GB" smtClean="0"/>
              <a:t>01/03/2021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D9417-C0DE-4E6D-8FED-DD6FBAE90B98}" type="slidenum">
              <a:rPr lang="en-GB" smtClean="0"/>
              <a:t>‹#›</a:t>
            </a:fld>
            <a:endParaRPr lang="en-GB"/>
          </a:p>
        </p:txBody>
      </p:sp>
    </p:spTree>
    <p:extLst>
      <p:ext uri="{BB962C8B-B14F-4D97-AF65-F5344CB8AC3E}">
        <p14:creationId xmlns:p14="http://schemas.microsoft.com/office/powerpoint/2010/main" val="27646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Creating Careers roadmap will give students the chance to assess their interest in the careers/skills/college routes that are featured in each episode. Students will be able to consider whether their interest in this topic has changed since watching the video. This will also bring the series together as a whole as the same roadmap is used to evaluate each episode. </a:t>
            </a:r>
          </a:p>
          <a:p>
            <a:r>
              <a:rPr lang="en-US" dirty="0"/>
              <a:t>You can find the roadmap here: https://growthplatform.org/enhancing-skills/careers-hub/creating-careers-2/ </a:t>
            </a:r>
            <a:endParaRPr lang="en-GB" dirty="0"/>
          </a:p>
        </p:txBody>
      </p:sp>
      <p:sp>
        <p:nvSpPr>
          <p:cNvPr id="4" name="Slide Number Placeholder 3"/>
          <p:cNvSpPr>
            <a:spLocks noGrp="1"/>
          </p:cNvSpPr>
          <p:nvPr>
            <p:ph type="sldNum" sz="quarter" idx="5"/>
          </p:nvPr>
        </p:nvSpPr>
        <p:spPr/>
        <p:txBody>
          <a:bodyPr/>
          <a:lstStyle/>
          <a:p>
            <a:fld id="{30CD9417-C0DE-4E6D-8FED-DD6FBAE90B98}" type="slidenum">
              <a:rPr lang="en-GB" smtClean="0"/>
              <a:t>1</a:t>
            </a:fld>
            <a:endParaRPr lang="en-GB"/>
          </a:p>
        </p:txBody>
      </p:sp>
    </p:spTree>
    <p:extLst>
      <p:ext uri="{BB962C8B-B14F-4D97-AF65-F5344CB8AC3E}">
        <p14:creationId xmlns:p14="http://schemas.microsoft.com/office/powerpoint/2010/main" val="183329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F647-C18C-465F-9B33-BCB3C676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D2E128-EEA1-409F-B98F-6235D9DA2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DE27EA-2436-4045-871E-518F71B3FC0F}"/>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5" name="Footer Placeholder 4">
            <a:extLst>
              <a:ext uri="{FF2B5EF4-FFF2-40B4-BE49-F238E27FC236}">
                <a16:creationId xmlns:a16="http://schemas.microsoft.com/office/drawing/2014/main" id="{B6618ABC-513C-4B70-95B0-BC91F6E1C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FE99-FE71-4BCB-92EB-A8A11C1275ED}"/>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521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FBE1-0FE5-41FB-BF9B-CFF43C708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1D060-5066-4AAF-B26E-AFC953B4B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4C079-FCAC-4253-87CB-DABD9EAE534E}"/>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5" name="Footer Placeholder 4">
            <a:extLst>
              <a:ext uri="{FF2B5EF4-FFF2-40B4-BE49-F238E27FC236}">
                <a16:creationId xmlns:a16="http://schemas.microsoft.com/office/drawing/2014/main" id="{232D1D3B-6218-4025-AD04-863072E9BF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47C2B-6F68-49D0-9D1E-6185A6E4058A}"/>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802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E3597-F9B9-4C73-B3D8-C929DF781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CA623F-54D8-4CFB-AE71-BE3DAF40D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39586-3A1F-48F1-83C7-9AAD8FD7FC65}"/>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5" name="Footer Placeholder 4">
            <a:extLst>
              <a:ext uri="{FF2B5EF4-FFF2-40B4-BE49-F238E27FC236}">
                <a16:creationId xmlns:a16="http://schemas.microsoft.com/office/drawing/2014/main" id="{BEA6C911-2422-4751-BCFD-EB5958457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0193B-C732-4D4F-B306-519DD474080B}"/>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19923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AE94-EB95-4D25-930B-4A501B465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CD904-5A9E-498A-A8CE-092F71963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2E7E8-EDA7-4DE4-837B-F1F067A27E70}"/>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5" name="Footer Placeholder 4">
            <a:extLst>
              <a:ext uri="{FF2B5EF4-FFF2-40B4-BE49-F238E27FC236}">
                <a16:creationId xmlns:a16="http://schemas.microsoft.com/office/drawing/2014/main" id="{CF91F313-9F62-4798-BCB8-95C63E9EE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390AF-0F87-47E3-A904-81EBEB804581}"/>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6638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411-7B23-4A8C-BE30-F03D8489A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3F5DBF-3257-4307-8DFF-3822AF6F5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8B049-F381-4CBF-94E8-CFC467756826}"/>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5" name="Footer Placeholder 4">
            <a:extLst>
              <a:ext uri="{FF2B5EF4-FFF2-40B4-BE49-F238E27FC236}">
                <a16:creationId xmlns:a16="http://schemas.microsoft.com/office/drawing/2014/main" id="{B2D8D1C2-BF70-4447-8659-999A205E4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6B44A-810B-4EB0-A9DE-91A98FB6CD3C}"/>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27069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0635-6FF9-49F1-A8A7-B88E37FBB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58927-676C-4415-AE03-21EDA096A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60E1B0-7F7B-47F9-BA9B-6A40B7EA3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6F72D-7BCA-4F61-AA11-18247F4F38EE}"/>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6" name="Footer Placeholder 5">
            <a:extLst>
              <a:ext uri="{FF2B5EF4-FFF2-40B4-BE49-F238E27FC236}">
                <a16:creationId xmlns:a16="http://schemas.microsoft.com/office/drawing/2014/main" id="{E409FF27-7699-405A-92AC-F82918A72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28D1B-2D7A-49BA-A54D-367F6BE9F5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25327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065D-F289-4804-BC55-6C6977791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5EF37-DF4C-42A1-B39F-D93B7CC22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A7342-1938-458A-ACA1-25D34075C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4DAF6-7167-49DC-B3F7-BE842835B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6D87F-F0C4-4002-976E-4C1572DA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9F6690-4D04-478D-AD6B-7C1D5EC105F5}"/>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8" name="Footer Placeholder 7">
            <a:extLst>
              <a:ext uri="{FF2B5EF4-FFF2-40B4-BE49-F238E27FC236}">
                <a16:creationId xmlns:a16="http://schemas.microsoft.com/office/drawing/2014/main" id="{505E5083-5DBE-44F2-ADD7-E25B319EF2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6E6D9-9A4B-4860-999F-AEB430991830}"/>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7315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F075-FD36-4658-9BEA-8042FD8E03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86EA0-0999-480C-94DF-C31414949B3B}"/>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4" name="Footer Placeholder 3">
            <a:extLst>
              <a:ext uri="{FF2B5EF4-FFF2-40B4-BE49-F238E27FC236}">
                <a16:creationId xmlns:a16="http://schemas.microsoft.com/office/drawing/2014/main" id="{393E094A-D71D-4C2F-99B9-17A7ABB337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FD063B-FD07-4A7F-BC1E-859ECFE059B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7690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F69CB-CB79-40D7-8402-7FBA62886E27}"/>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3" name="Footer Placeholder 2">
            <a:extLst>
              <a:ext uri="{FF2B5EF4-FFF2-40B4-BE49-F238E27FC236}">
                <a16:creationId xmlns:a16="http://schemas.microsoft.com/office/drawing/2014/main" id="{2FF06EB9-136F-4123-9634-4B8D5942C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755B97-4E27-48B9-B955-F856A52A5A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7584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F596-B973-474A-9A65-20E16EC24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F4558F-D603-43C5-A680-BF62E4881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2D93A5-3F3F-4DE5-8709-E1B795D4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97DC-DE08-4AEA-A3B1-59088FDA3362}"/>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6" name="Footer Placeholder 5">
            <a:extLst>
              <a:ext uri="{FF2B5EF4-FFF2-40B4-BE49-F238E27FC236}">
                <a16:creationId xmlns:a16="http://schemas.microsoft.com/office/drawing/2014/main" id="{B3088A5C-D99A-4586-9E96-42494E8F0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320C67-E72D-4890-A145-D6046D2A1F98}"/>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093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C03-1DB3-4A43-B0A8-14DB5EC2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C7F88-4DE5-4121-BAA9-312C2C1A1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54294-709A-4BE7-BA10-1A031048B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8DCD2-3553-4232-B72B-3DE50E67E3E0}"/>
              </a:ext>
            </a:extLst>
          </p:cNvPr>
          <p:cNvSpPr>
            <a:spLocks noGrp="1"/>
          </p:cNvSpPr>
          <p:nvPr>
            <p:ph type="dt" sz="half" idx="10"/>
          </p:nvPr>
        </p:nvSpPr>
        <p:spPr/>
        <p:txBody>
          <a:bodyPr/>
          <a:lstStyle/>
          <a:p>
            <a:fld id="{175287E0-D6DD-4E6A-B98B-8601C4671D97}" type="datetimeFigureOut">
              <a:rPr lang="en-GB" smtClean="0"/>
              <a:t>01/03/2021</a:t>
            </a:fld>
            <a:endParaRPr lang="en-GB"/>
          </a:p>
        </p:txBody>
      </p:sp>
      <p:sp>
        <p:nvSpPr>
          <p:cNvPr id="6" name="Footer Placeholder 5">
            <a:extLst>
              <a:ext uri="{FF2B5EF4-FFF2-40B4-BE49-F238E27FC236}">
                <a16:creationId xmlns:a16="http://schemas.microsoft.com/office/drawing/2014/main" id="{FCB7E64A-EFAF-432B-AE74-D8BF6973A9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4965F-FA8D-4BE8-B392-81AEEF13F6C3}"/>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464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52149-3EBE-4D92-B1CB-AB1B51F31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D54B6-5960-46F0-B77F-2BB913854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73963-2F8D-4E9E-ACDD-793450633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87E0-D6DD-4E6A-B98B-8601C4671D97}" type="datetimeFigureOut">
              <a:rPr lang="en-GB" smtClean="0"/>
              <a:t>01/03/2021</a:t>
            </a:fld>
            <a:endParaRPr lang="en-GB"/>
          </a:p>
        </p:txBody>
      </p:sp>
      <p:sp>
        <p:nvSpPr>
          <p:cNvPr id="5" name="Footer Placeholder 4">
            <a:extLst>
              <a:ext uri="{FF2B5EF4-FFF2-40B4-BE49-F238E27FC236}">
                <a16:creationId xmlns:a16="http://schemas.microsoft.com/office/drawing/2014/main" id="{FCB576B2-D0D4-43B7-B9E0-E812B03E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778DD6-847A-4823-96D5-E4A034D8B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0EE-53D7-40FF-BD0C-B461133AFCAE}" type="slidenum">
              <a:rPr lang="en-GB" smtClean="0"/>
              <a:t>‹#›</a:t>
            </a:fld>
            <a:endParaRPr lang="en-GB"/>
          </a:p>
        </p:txBody>
      </p:sp>
    </p:spTree>
    <p:extLst>
      <p:ext uri="{BB962C8B-B14F-4D97-AF65-F5344CB8AC3E}">
        <p14:creationId xmlns:p14="http://schemas.microsoft.com/office/powerpoint/2010/main" val="16562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WE8TDlCKmUY"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youtube.com/watch?v=zfCer7h6p8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848C91A-840F-456D-AF95-2D3D3BE68504}"/>
              </a:ext>
            </a:extLst>
          </p:cNvPr>
          <p:cNvSpPr txBox="1"/>
          <p:nvPr/>
        </p:nvSpPr>
        <p:spPr>
          <a:xfrm>
            <a:off x="888735" y="37995"/>
            <a:ext cx="9474094"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Gilmer Bold" panose="00000800000000000000" pitchFamily="50" charset="0"/>
              </a:rPr>
              <a:t>Liverpool City Region, Creating Careers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i="1" dirty="0">
                <a:solidFill>
                  <a:prstClr val="black"/>
                </a:solidFill>
                <a:latin typeface="Gilmer Bold" panose="00000800000000000000" pitchFamily="50" charset="0"/>
              </a:rPr>
              <a:t>Sophie Coyne: </a:t>
            </a:r>
            <a:r>
              <a:rPr kumimoji="0" lang="en-GB" b="0" i="1" u="none" strike="noStrike" kern="1200" cap="none" spc="0" normalizeH="0" baseline="0" noProof="0" dirty="0">
                <a:ln>
                  <a:noFill/>
                </a:ln>
                <a:solidFill>
                  <a:prstClr val="black"/>
                </a:solidFill>
                <a:effectLst/>
                <a:uLnTx/>
                <a:uFillTx/>
                <a:latin typeface="Gilmer Bold" panose="00000800000000000000" pitchFamily="50" charset="0"/>
              </a:rPr>
              <a:t>Sports and Physical Activity</a:t>
            </a:r>
            <a:r>
              <a:rPr lang="en-GB" i="1" dirty="0">
                <a:solidFill>
                  <a:prstClr val="black"/>
                </a:solidFill>
                <a:latin typeface="Gilmer Bold" panose="00000800000000000000" pitchFamily="50" charset="0"/>
              </a:rPr>
              <a:t> Student </a:t>
            </a:r>
            <a:endParaRPr kumimoji="0" lang="en-GB" b="0" i="1" u="none" strike="noStrike" kern="1200" cap="none" spc="0" normalizeH="0" baseline="0" noProof="0" dirty="0">
              <a:ln>
                <a:noFill/>
              </a:ln>
              <a:solidFill>
                <a:prstClr val="black"/>
              </a:solidFill>
              <a:effectLst/>
              <a:uLnTx/>
              <a:uFillTx/>
              <a:latin typeface="Gilmer Bold" panose="00000800000000000000" pitchFamily="50" charset="0"/>
            </a:endParaRPr>
          </a:p>
        </p:txBody>
      </p:sp>
      <p:sp>
        <p:nvSpPr>
          <p:cNvPr id="8" name="TextBox 7">
            <a:extLst>
              <a:ext uri="{FF2B5EF4-FFF2-40B4-BE49-F238E27FC236}">
                <a16:creationId xmlns:a16="http://schemas.microsoft.com/office/drawing/2014/main" id="{FCB6E27B-0DEF-4B18-8401-98653F0B6B35}"/>
              </a:ext>
            </a:extLst>
          </p:cNvPr>
          <p:cNvSpPr txBox="1"/>
          <p:nvPr/>
        </p:nvSpPr>
        <p:spPr>
          <a:xfrm>
            <a:off x="146183" y="776659"/>
            <a:ext cx="5982643" cy="6032421"/>
          </a:xfrm>
          <a:prstGeom prst="rect">
            <a:avLst/>
          </a:prstGeom>
          <a:noFill/>
          <a:ln>
            <a:solidFill>
              <a:schemeClr val="tx1"/>
            </a:solidFill>
          </a:ln>
        </p:spPr>
        <p:txBody>
          <a:bodyPr wrap="square" rtlCol="0">
            <a:spAutoFit/>
          </a:bodyPr>
          <a:lstStyle/>
          <a:p>
            <a:pPr algn="ctr"/>
            <a:r>
              <a:rPr lang="en-US" sz="1400" dirty="0"/>
              <a:t>In today’s video, Sophie will tell us how she wants to be a Disability Sports Coach. </a:t>
            </a:r>
            <a:r>
              <a:rPr lang="en-US" sz="1400" b="1" u="sng" dirty="0"/>
              <a:t>But what is this? </a:t>
            </a:r>
          </a:p>
          <a:p>
            <a:endParaRPr lang="en-US" sz="1400" dirty="0"/>
          </a:p>
          <a:p>
            <a:r>
              <a:rPr lang="en-US" sz="1400" dirty="0"/>
              <a:t>Click </a:t>
            </a:r>
            <a:r>
              <a:rPr lang="en-US" sz="1400" b="1" dirty="0">
                <a:hlinkClick r:id="rId3"/>
              </a:rPr>
              <a:t>HERE</a:t>
            </a:r>
            <a:r>
              <a:rPr lang="en-US" sz="1400" dirty="0"/>
              <a:t> to watch this video about a Disability Sports Coach. </a:t>
            </a:r>
          </a:p>
          <a:p>
            <a:endParaRPr lang="en-US" sz="1400" b="1" dirty="0"/>
          </a:p>
          <a:p>
            <a:r>
              <a:rPr lang="en-US" sz="1400" b="1" dirty="0"/>
              <a:t>Q1. In you own words, explain what a Disability Sports Coach does. </a:t>
            </a:r>
          </a:p>
          <a:p>
            <a:endParaRPr lang="en-US" sz="1400" b="1" dirty="0"/>
          </a:p>
          <a:p>
            <a:endParaRPr lang="en-US" sz="1400" b="1" dirty="0"/>
          </a:p>
          <a:p>
            <a:endParaRPr lang="en-US" sz="1400" b="1" dirty="0"/>
          </a:p>
          <a:p>
            <a:r>
              <a:rPr lang="en-US" sz="1400" b="1" dirty="0"/>
              <a:t>Q2. Would you like to be a Disability Sports Coach? </a:t>
            </a:r>
          </a:p>
          <a:p>
            <a:endParaRPr lang="en-US" sz="1400" b="1" dirty="0"/>
          </a:p>
          <a:p>
            <a:r>
              <a:rPr lang="en-US" sz="1400" dirty="0"/>
              <a:t>Use the scale to show how interested you are in this job. </a:t>
            </a:r>
          </a:p>
          <a:p>
            <a:r>
              <a:rPr lang="en-US" sz="1400" dirty="0"/>
              <a:t>If you would</a:t>
            </a:r>
            <a:r>
              <a:rPr lang="en-US" sz="1400" dirty="0">
                <a:solidFill>
                  <a:srgbClr val="FF0066"/>
                </a:solidFill>
              </a:rPr>
              <a:t> </a:t>
            </a:r>
            <a:r>
              <a:rPr lang="en-US" sz="1600" b="1" dirty="0">
                <a:solidFill>
                  <a:srgbClr val="FF0066"/>
                </a:solidFill>
              </a:rPr>
              <a:t>love</a:t>
            </a:r>
            <a:r>
              <a:rPr lang="en-US" sz="1400" dirty="0">
                <a:solidFill>
                  <a:srgbClr val="FF0066"/>
                </a:solidFill>
              </a:rPr>
              <a:t> </a:t>
            </a:r>
            <a:r>
              <a:rPr lang="en-US" sz="1400" dirty="0"/>
              <a:t>to do this job, put a X nearer to the </a:t>
            </a:r>
            <a:r>
              <a:rPr lang="en-US" sz="1600" b="1" dirty="0">
                <a:solidFill>
                  <a:srgbClr val="FF0066"/>
                </a:solidFill>
              </a:rPr>
              <a:t>happy</a:t>
            </a:r>
            <a:r>
              <a:rPr lang="en-US" sz="1600" b="1" dirty="0"/>
              <a:t> </a:t>
            </a:r>
            <a:r>
              <a:rPr lang="en-US" sz="1400" dirty="0"/>
              <a:t>face. </a:t>
            </a:r>
          </a:p>
          <a:p>
            <a:r>
              <a:rPr lang="en-US" sz="1400" dirty="0"/>
              <a:t>If you </a:t>
            </a:r>
            <a:r>
              <a:rPr lang="en-US" sz="1600" b="1" dirty="0">
                <a:solidFill>
                  <a:schemeClr val="accent2">
                    <a:lumMod val="75000"/>
                  </a:schemeClr>
                </a:solidFill>
              </a:rPr>
              <a:t>wouldn’t like </a:t>
            </a:r>
            <a:r>
              <a:rPr lang="en-US" sz="1400" dirty="0"/>
              <a:t>to do this job, put a X nearer to the </a:t>
            </a:r>
            <a:r>
              <a:rPr lang="en-US" sz="1600" b="1" dirty="0">
                <a:solidFill>
                  <a:schemeClr val="accent2">
                    <a:lumMod val="75000"/>
                  </a:schemeClr>
                </a:solidFill>
              </a:rPr>
              <a:t>unhappy</a:t>
            </a:r>
            <a:r>
              <a:rPr lang="en-US" sz="1400" dirty="0"/>
              <a:t> face. </a:t>
            </a:r>
          </a:p>
          <a:p>
            <a:r>
              <a:rPr lang="en-US" sz="1400" dirty="0"/>
              <a:t>If you aren’t sure, put a cross nearer to the middle. </a:t>
            </a:r>
          </a:p>
          <a:p>
            <a:endParaRPr lang="en-US" sz="1200" b="1" dirty="0"/>
          </a:p>
          <a:p>
            <a:endParaRPr lang="en-US" sz="1200" b="1" dirty="0"/>
          </a:p>
          <a:p>
            <a:r>
              <a:rPr lang="en-US" sz="1200" b="1" dirty="0"/>
              <a:t>  _________________________________________________________________________</a:t>
            </a:r>
            <a:endParaRPr lang="en-GB" sz="1200" dirty="0"/>
          </a:p>
          <a:p>
            <a:endParaRPr lang="en-US" sz="1200" b="1" dirty="0">
              <a:solidFill>
                <a:srgbClr val="FF0000"/>
              </a:solidFill>
            </a:endParaRPr>
          </a:p>
          <a:p>
            <a:pPr algn="ctr"/>
            <a:endParaRPr lang="en-US" sz="1200" b="1" dirty="0">
              <a:solidFill>
                <a:srgbClr val="FF0000"/>
              </a:solidFill>
            </a:endParaRPr>
          </a:p>
          <a:p>
            <a:r>
              <a:rPr lang="en-US" sz="1400" b="1" dirty="0"/>
              <a:t>Now, explain why you placed your X where you did. </a:t>
            </a:r>
          </a:p>
          <a:p>
            <a:pPr algn="ctr"/>
            <a:endParaRPr lang="en-US" sz="1400" b="1" dirty="0">
              <a:solidFill>
                <a:srgbClr val="FF0000"/>
              </a:solidFill>
            </a:endParaRPr>
          </a:p>
          <a:p>
            <a:pPr algn="ctr"/>
            <a:endParaRPr lang="en-US" sz="1400" b="1" dirty="0">
              <a:solidFill>
                <a:srgbClr val="FF0000"/>
              </a:solidFill>
            </a:endParaRPr>
          </a:p>
          <a:p>
            <a:r>
              <a:rPr lang="en-US" sz="1400" b="1" dirty="0">
                <a:solidFill>
                  <a:srgbClr val="7030A0"/>
                </a:solidFill>
              </a:rPr>
              <a:t>Extension</a:t>
            </a:r>
          </a:p>
          <a:p>
            <a:r>
              <a:rPr lang="en-US" sz="1400" dirty="0"/>
              <a:t>Sophie is involved in the Special Olympics. Click </a:t>
            </a:r>
            <a:r>
              <a:rPr lang="en-US" sz="1400" b="1" dirty="0">
                <a:solidFill>
                  <a:schemeClr val="accent1"/>
                </a:solidFill>
                <a:hlinkClick r:id="rId4">
                  <a:extLst>
                    <a:ext uri="{A12FA001-AC4F-418D-AE19-62706E023703}">
                      <ahyp:hlinkClr xmlns:ahyp="http://schemas.microsoft.com/office/drawing/2018/hyperlinkcolor" val="tx"/>
                    </a:ext>
                  </a:extLst>
                </a:hlinkClick>
              </a:rPr>
              <a:t>HERE</a:t>
            </a:r>
            <a:r>
              <a:rPr lang="en-US" sz="1400" dirty="0"/>
              <a:t> to find more about this </a:t>
            </a:r>
          </a:p>
          <a:p>
            <a:pPr algn="ctr"/>
            <a:endParaRPr lang="en-US" sz="1400" b="1" dirty="0"/>
          </a:p>
          <a:p>
            <a:r>
              <a:rPr lang="en-US" sz="1400" b="1" dirty="0"/>
              <a:t>Why do you think it is important that events like the Special Olympics take place?</a:t>
            </a:r>
          </a:p>
        </p:txBody>
      </p:sp>
      <p:sp>
        <p:nvSpPr>
          <p:cNvPr id="9" name="TextBox 8">
            <a:extLst>
              <a:ext uri="{FF2B5EF4-FFF2-40B4-BE49-F238E27FC236}">
                <a16:creationId xmlns:a16="http://schemas.microsoft.com/office/drawing/2014/main" id="{B35CAA93-A7CB-4784-A409-813B23BA1852}"/>
              </a:ext>
            </a:extLst>
          </p:cNvPr>
          <p:cNvSpPr txBox="1"/>
          <p:nvPr/>
        </p:nvSpPr>
        <p:spPr>
          <a:xfrm>
            <a:off x="6283080" y="776659"/>
            <a:ext cx="5804452" cy="2831544"/>
          </a:xfrm>
          <a:prstGeom prst="rect">
            <a:avLst/>
          </a:prstGeom>
          <a:noFill/>
          <a:ln>
            <a:solidFill>
              <a:schemeClr val="tx1"/>
            </a:solidFill>
          </a:ln>
        </p:spPr>
        <p:txBody>
          <a:bodyPr wrap="square" rtlCol="0">
            <a:spAutoFit/>
          </a:bodyPr>
          <a:lstStyle/>
          <a:p>
            <a:r>
              <a:rPr lang="en-GB" b="1" dirty="0">
                <a:solidFill>
                  <a:srgbClr val="FF0000"/>
                </a:solidFill>
              </a:rPr>
              <a:t>Do you have any questions for Sophie?</a:t>
            </a:r>
          </a:p>
          <a:p>
            <a:r>
              <a:rPr lang="en-GB" sz="1400" b="1" dirty="0"/>
              <a:t>Write your questions down here. </a:t>
            </a:r>
          </a:p>
          <a:p>
            <a:r>
              <a:rPr lang="en-GB" sz="1400" dirty="0"/>
              <a:t>If Sophie answers them as you watch the video, write her answer down next to the question. </a:t>
            </a:r>
          </a:p>
          <a:p>
            <a:endParaRPr lang="en-GB" dirty="0"/>
          </a:p>
          <a:p>
            <a:endParaRPr lang="en-GB" dirty="0"/>
          </a:p>
          <a:p>
            <a:endParaRPr lang="en-GB" dirty="0"/>
          </a:p>
          <a:p>
            <a:endParaRPr lang="en-GB" dirty="0"/>
          </a:p>
          <a:p>
            <a:endParaRPr lang="en-GB" dirty="0"/>
          </a:p>
          <a:p>
            <a:r>
              <a:rPr lang="en-GB" sz="1400" dirty="0"/>
              <a:t>If you still have unanswered questions for Sophie, ask your teacher to send them into us and we will get them answered! </a:t>
            </a:r>
          </a:p>
        </p:txBody>
      </p:sp>
      <p:sp>
        <p:nvSpPr>
          <p:cNvPr id="10" name="TextBox 9">
            <a:extLst>
              <a:ext uri="{FF2B5EF4-FFF2-40B4-BE49-F238E27FC236}">
                <a16:creationId xmlns:a16="http://schemas.microsoft.com/office/drawing/2014/main" id="{4A367FE9-289A-4B04-977D-08E3DBFBFE71}"/>
              </a:ext>
            </a:extLst>
          </p:cNvPr>
          <p:cNvSpPr txBox="1"/>
          <p:nvPr/>
        </p:nvSpPr>
        <p:spPr>
          <a:xfrm>
            <a:off x="6283080" y="3724560"/>
            <a:ext cx="5804452" cy="3108543"/>
          </a:xfrm>
          <a:prstGeom prst="rect">
            <a:avLst/>
          </a:prstGeom>
          <a:noFill/>
          <a:ln>
            <a:solidFill>
              <a:schemeClr val="tx1"/>
            </a:solidFill>
          </a:ln>
        </p:spPr>
        <p:txBody>
          <a:bodyPr wrap="square" rtlCol="0">
            <a:spAutoFit/>
          </a:bodyPr>
          <a:lstStyle/>
          <a:p>
            <a:r>
              <a:rPr lang="en-GB" b="1" dirty="0">
                <a:solidFill>
                  <a:srgbClr val="FF0000"/>
                </a:solidFill>
              </a:rPr>
              <a:t>Now it is time to watch Sophie’s videos…</a:t>
            </a:r>
          </a:p>
          <a:p>
            <a:r>
              <a:rPr lang="en-GB" sz="1400" dirty="0"/>
              <a:t>Sophie’s recording comes in 2 parts. At the end of each video you will be given a quick quiz to help you remember Sophie’s story. </a:t>
            </a:r>
          </a:p>
          <a:p>
            <a:r>
              <a:rPr lang="en-GB" sz="1400" dirty="0"/>
              <a:t>Make notes as you listen to Sophie talk to help you get ready for the quizzes. </a:t>
            </a:r>
          </a:p>
          <a:p>
            <a:endParaRPr lang="en-GB" b="1" dirty="0"/>
          </a:p>
          <a:p>
            <a:endParaRPr lang="en-GB" b="1" dirty="0"/>
          </a:p>
          <a:p>
            <a:endParaRPr lang="en-GB" b="1" dirty="0"/>
          </a:p>
          <a:p>
            <a:endParaRPr lang="en-GB" b="1" dirty="0"/>
          </a:p>
          <a:p>
            <a:endParaRPr lang="en-GB" b="1" dirty="0"/>
          </a:p>
          <a:p>
            <a:endParaRPr lang="en-GB" b="1" dirty="0"/>
          </a:p>
          <a:p>
            <a:r>
              <a:rPr lang="en-GB" sz="1400" b="1" dirty="0"/>
              <a:t>Once you have watched the videos, head over to your </a:t>
            </a:r>
            <a:r>
              <a:rPr lang="en-GB" sz="1400" b="1" i="1" dirty="0">
                <a:solidFill>
                  <a:srgbClr val="00B0F0"/>
                </a:solidFill>
              </a:rPr>
              <a:t>Creating Careers Roadmap </a:t>
            </a:r>
            <a:r>
              <a:rPr lang="en-GB" sz="1400" b="1" dirty="0"/>
              <a:t>to evaluate today’s session…</a:t>
            </a:r>
          </a:p>
        </p:txBody>
      </p:sp>
      <p:pic>
        <p:nvPicPr>
          <p:cNvPr id="15" name="Picture 14" descr="A screenshot of a cell phone&#10;&#10;Description automatically generated">
            <a:extLst>
              <a:ext uri="{FF2B5EF4-FFF2-40B4-BE49-F238E27FC236}">
                <a16:creationId xmlns:a16="http://schemas.microsoft.com/office/drawing/2014/main" id="{A3F1B04E-1E24-4B36-BDC5-F681F69C19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71810" y="118005"/>
            <a:ext cx="2862454" cy="658654"/>
          </a:xfrm>
          <a:prstGeom prst="rect">
            <a:avLst/>
          </a:prstGeom>
        </p:spPr>
      </p:pic>
      <p:pic>
        <p:nvPicPr>
          <p:cNvPr id="1028" name="Picture 4" descr="Smiling Face Emoji (U+263A, U+FE0F)">
            <a:extLst>
              <a:ext uri="{FF2B5EF4-FFF2-40B4-BE49-F238E27FC236}">
                <a16:creationId xmlns:a16="http://schemas.microsoft.com/office/drawing/2014/main" id="{F6740B23-8DA7-46D1-89E1-CA8C2DFA39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437" y="4271079"/>
            <a:ext cx="588298" cy="58829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ngry Emoji 3D Model $9 - .max .obj .ma .fbx .c4d .blend .3ds - Free3D">
            <a:extLst>
              <a:ext uri="{FF2B5EF4-FFF2-40B4-BE49-F238E27FC236}">
                <a16:creationId xmlns:a16="http://schemas.microsoft.com/office/drawing/2014/main" id="{F620E2BD-FAF4-4C41-9CD8-8DC4F4017E8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76990" y="4216436"/>
            <a:ext cx="697583" cy="697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662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8A439541256C4F8E92F46A39DB6F7D" ma:contentTypeVersion="12" ma:contentTypeDescription="Create a new document." ma:contentTypeScope="" ma:versionID="eaaaa4a33ea1c8127be81f7720545bd1">
  <xsd:schema xmlns:xsd="http://www.w3.org/2001/XMLSchema" xmlns:xs="http://www.w3.org/2001/XMLSchema" xmlns:p="http://schemas.microsoft.com/office/2006/metadata/properties" xmlns:ns2="add00128-2dc5-4237-9d77-beba03b62cfe" xmlns:ns3="a73578c9-301f-44ac-9ba3-99741ab2b4ad" targetNamespace="http://schemas.microsoft.com/office/2006/metadata/properties" ma:root="true" ma:fieldsID="37c5338aa52ca473c2730a220d3a9489" ns2:_="" ns3:_="">
    <xsd:import namespace="add00128-2dc5-4237-9d77-beba03b62cfe"/>
    <xsd:import namespace="a73578c9-301f-44ac-9ba3-99741ab2b4a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d00128-2dc5-4237-9d77-beba03b62c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3578c9-301f-44ac-9ba3-99741ab2b4a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4624DF-8FC6-414D-AFDD-16536948FC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d00128-2dc5-4237-9d77-beba03b62cfe"/>
    <ds:schemaRef ds:uri="a73578c9-301f-44ac-9ba3-99741ab2b4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27B9A5-D721-40E7-B28E-A6A350B22E66}">
  <ds:schemaRefs>
    <ds:schemaRef ds:uri="http://schemas.microsoft.com/sharepoint/v3/contenttype/forms"/>
  </ds:schemaRefs>
</ds:datastoreItem>
</file>

<file path=customXml/itemProps3.xml><?xml version="1.0" encoding="utf-8"?>
<ds:datastoreItem xmlns:ds="http://schemas.openxmlformats.org/officeDocument/2006/customXml" ds:itemID="{471401F7-83A7-41D0-81FC-532B452CB72E}">
  <ds:schemaRefs>
    <ds:schemaRef ds:uri="http://purl.org/dc/elements/1.1/"/>
    <ds:schemaRef ds:uri="http://purl.org/dc/dcmitype/"/>
    <ds:schemaRef ds:uri="a73578c9-301f-44ac-9ba3-99741ab2b4ad"/>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add00128-2dc5-4237-9d77-beba03b62cf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611</TotalTime>
  <Words>401</Words>
  <Application>Microsoft Office PowerPoint</Application>
  <PresentationFormat>Widescreen</PresentationFormat>
  <Paragraphs>50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Gilmer 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Lesleyann Craig</cp:lastModifiedBy>
  <cp:revision>55</cp:revision>
  <dcterms:created xsi:type="dcterms:W3CDTF">2020-06-25T11:38:22Z</dcterms:created>
  <dcterms:modified xsi:type="dcterms:W3CDTF">2021-03-01T10:41:08Z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0x010100C28A439541256C4F8E92F46A39DB6F7D</vt:lpwstr>
  </property>
</Properties>
</file>