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A8"/>
    <a:srgbClr val="0837BC"/>
    <a:srgbClr val="EE91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4" d="100"/>
          <a:sy n="84" d="100"/>
        </p:scale>
        <p:origin x="408" y="90"/>
      </p:cViewPr>
      <p:guideLst/>
    </p:cSldViewPr>
  </p:slideViewPr>
  <p:notesTextViewPr>
    <p:cViewPr>
      <p:scale>
        <a:sx n="1" d="1"/>
        <a:sy n="1" d="1"/>
      </p:scale>
      <p:origin x="0" y="-14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1E39A0-6BD8-446A-8A21-D9AEFEAFB00D}" type="datetimeFigureOut">
              <a:rPr lang="en-GB" smtClean="0"/>
              <a:t>23/06/2021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AD051-7851-4D0A-8B50-6C985A394009}" type="slidenum">
              <a:rPr lang="en-GB" smtClean="0"/>
              <a:t>‹#›</a:t>
            </a:fld>
            <a:endParaRPr lang="en-GB"/>
          </a:p>
        </p:txBody>
      </p:sp>
    </p:spTree>
    <p:extLst>
      <p:ext uri="{BB962C8B-B14F-4D97-AF65-F5344CB8AC3E}">
        <p14:creationId xmlns:p14="http://schemas.microsoft.com/office/powerpoint/2010/main" val="14151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1. NHS social workers work with patients who are detained in hospital whereas Social Services work with people in the community (at home). 2. It is flexible as it is online. He doesn’t have to travel to study. 3. You study for two topics at the same time. 4. They will be qualified as both nurses and social workers. They can do both jobs at the same time and have an excellent understanding of how both roles can work together. 5. You study for your undergraduate degree and master’s in one course over 4 years. </a:t>
            </a:r>
          </a:p>
        </p:txBody>
      </p:sp>
      <p:sp>
        <p:nvSpPr>
          <p:cNvPr id="4" name="Slide Number Placeholder 3"/>
          <p:cNvSpPr>
            <a:spLocks noGrp="1"/>
          </p:cNvSpPr>
          <p:nvPr>
            <p:ph type="sldNum" sz="quarter" idx="5"/>
          </p:nvPr>
        </p:nvSpPr>
        <p:spPr/>
        <p:txBody>
          <a:bodyPr/>
          <a:lstStyle/>
          <a:p>
            <a:fld id="{C7DAD051-7851-4D0A-8B50-6C985A394009}" type="slidenum">
              <a:rPr lang="en-GB" smtClean="0"/>
              <a:t>1</a:t>
            </a:fld>
            <a:endParaRPr lang="en-GB"/>
          </a:p>
        </p:txBody>
      </p:sp>
    </p:spTree>
    <p:extLst>
      <p:ext uri="{BB962C8B-B14F-4D97-AF65-F5344CB8AC3E}">
        <p14:creationId xmlns:p14="http://schemas.microsoft.com/office/powerpoint/2010/main" val="287119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1F8C-5D75-4CC9-901C-1D46E98F443E}"/>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C76504-260C-404E-99B1-E6DFD76B972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8A4CC1-6826-4A09-9B6D-37EC5CF5F47C}"/>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5" name="Footer Placeholder 4">
            <a:extLst>
              <a:ext uri="{FF2B5EF4-FFF2-40B4-BE49-F238E27FC236}">
                <a16:creationId xmlns:a16="http://schemas.microsoft.com/office/drawing/2014/main" id="{59288974-7958-4D5A-828E-47DD212CBAA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F76E624-79D6-4B5D-9D55-0A2B249ED702}"/>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12703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21E5-1C9A-484D-BAE0-B708E9BE804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258732-F83F-4529-87FE-FA822D27989B}"/>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0AEC6C-9722-4F3F-B2ED-170FABD8833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5" name="Footer Placeholder 4">
            <a:extLst>
              <a:ext uri="{FF2B5EF4-FFF2-40B4-BE49-F238E27FC236}">
                <a16:creationId xmlns:a16="http://schemas.microsoft.com/office/drawing/2014/main" id="{8C2856CD-FFFC-4AFF-B537-69C9BC4E834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BBAD619-26C2-4E6D-9B30-F5232169CBD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1328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1DC61-0970-441C-ADEC-1548FC98376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76EEC-87C8-4AE9-BC0F-E4211D14A15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EB31-853F-4D25-8478-27F8D2AB3259}"/>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5" name="Footer Placeholder 4">
            <a:extLst>
              <a:ext uri="{FF2B5EF4-FFF2-40B4-BE49-F238E27FC236}">
                <a16:creationId xmlns:a16="http://schemas.microsoft.com/office/drawing/2014/main" id="{5881FC6A-04A3-42D2-B548-4380FB61F46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A20678A-1767-4857-BBD7-ED1555810CF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319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012-2890-44EE-A691-471F7287935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4E9AAB-AB77-4D44-97F2-48CFA8FB0CC8}"/>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4296DE-F731-4F76-BC38-24D8A6C1774A}"/>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5" name="Footer Placeholder 4">
            <a:extLst>
              <a:ext uri="{FF2B5EF4-FFF2-40B4-BE49-F238E27FC236}">
                <a16:creationId xmlns:a16="http://schemas.microsoft.com/office/drawing/2014/main" id="{FC9E1BE5-30D4-4353-9DAB-13DD60163C7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501C043-8AFC-43FE-91AF-FCD50904E7A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7065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427EC-535A-4027-A99E-A527D3278B4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5C44D6-3FAA-4167-8194-3CC7A4299DA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8D11AE-23EE-4E40-9097-48C492C630C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5" name="Footer Placeholder 4">
            <a:extLst>
              <a:ext uri="{FF2B5EF4-FFF2-40B4-BE49-F238E27FC236}">
                <a16:creationId xmlns:a16="http://schemas.microsoft.com/office/drawing/2014/main" id="{45FFD037-93AC-4C98-861C-F51F0A5DC44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73B3DDD1-F4A8-41FD-BDB1-D9C506AF8567}"/>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2074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C6D9-3054-4EFC-8CD5-8F0804B9AD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EF5E04-6750-4B84-9CCE-B15823F42F34}"/>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66E16F-C608-4056-90BE-69806C9B9D60}"/>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803F84-EEC0-484E-86EC-2024A5E40C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6" name="Footer Placeholder 5">
            <a:extLst>
              <a:ext uri="{FF2B5EF4-FFF2-40B4-BE49-F238E27FC236}">
                <a16:creationId xmlns:a16="http://schemas.microsoft.com/office/drawing/2014/main" id="{846F2FA3-A229-4CCF-B100-F24E3701480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0141597-43E6-465B-8AC7-12AF0A044F69}"/>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58098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9618-CDB5-4866-BB51-73EE2220C8F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D12DB9-854E-4F0D-AE08-54EC1DFB1BF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E4C9-C676-4844-86A3-C549350BE82E}"/>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EF7C95-22A0-4A71-A6F9-3456F12DC40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9F951A-02A3-4AA4-90F7-E2E4D9D3C48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F972F4-8FD1-4FF7-A7C6-9091B825407F}"/>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8" name="Footer Placeholder 7">
            <a:extLst>
              <a:ext uri="{FF2B5EF4-FFF2-40B4-BE49-F238E27FC236}">
                <a16:creationId xmlns:a16="http://schemas.microsoft.com/office/drawing/2014/main" id="{53136E15-62C6-49FC-8FAF-B82808A31BF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F102B917-CEE5-4DAC-9B44-61C981C2D31F}"/>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74475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F1A0-8430-4786-A5C1-8C377929888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57444F-67BC-4EAB-B584-7E9751E27AEE}"/>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4" name="Footer Placeholder 3">
            <a:extLst>
              <a:ext uri="{FF2B5EF4-FFF2-40B4-BE49-F238E27FC236}">
                <a16:creationId xmlns:a16="http://schemas.microsoft.com/office/drawing/2014/main" id="{5F55A706-1482-44D4-888E-4337124FD4F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0FB4B8E0-FDE6-40C2-A941-3BA198ABE3B8}"/>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3718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78108B-E55A-47DD-85D8-328924DF63ED}"/>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3" name="Footer Placeholder 2">
            <a:extLst>
              <a:ext uri="{FF2B5EF4-FFF2-40B4-BE49-F238E27FC236}">
                <a16:creationId xmlns:a16="http://schemas.microsoft.com/office/drawing/2014/main" id="{222D0FA0-6441-4305-89F1-A3B3E689FF4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CCF5B2A3-45DC-43D2-8565-AA000072FECA}"/>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29103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4DCA-C354-4DD0-A57C-08C92C9E5F1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1D81B4-4D34-4A5F-801E-ECED8D44937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358CA1-48AC-4636-AD4A-BBB80B79060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099E1-D710-4D29-B768-214A3443C403}"/>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6" name="Footer Placeholder 5">
            <a:extLst>
              <a:ext uri="{FF2B5EF4-FFF2-40B4-BE49-F238E27FC236}">
                <a16:creationId xmlns:a16="http://schemas.microsoft.com/office/drawing/2014/main" id="{D1BF14DF-F1D5-43FB-BF3A-6D3BCB8095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644F6D8-1DCD-4B6B-8957-FAE2DDFB245B}"/>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87520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52DA-70FA-4FB2-AA80-24276906E8B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DE72F8-6034-44D4-B35E-B334A281452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B9574B-9029-4479-9D66-1407C01F4D3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833FB5-260F-4EC7-AA99-53DA7C5FA314}"/>
              </a:ext>
            </a:extLst>
          </p:cNvPr>
          <p:cNvSpPr>
            <a:spLocks noGrp="1"/>
          </p:cNvSpPr>
          <p:nvPr>
            <p:ph type="dt" sz="half" idx="10"/>
          </p:nvPr>
        </p:nvSpPr>
        <p:spPr>
          <a:xfrm>
            <a:off x="838200" y="6356350"/>
            <a:ext cx="2743200" cy="365125"/>
          </a:xfrm>
          <a:prstGeom prst="rect">
            <a:avLst/>
          </a:prstGeom>
        </p:spPr>
        <p:txBody>
          <a:bodyPr/>
          <a:lstStyle/>
          <a:p>
            <a:fld id="{2340F2AA-6F1B-4604-8572-C11048382D74}" type="datetimeFigureOut">
              <a:rPr lang="en-GB" smtClean="0"/>
              <a:t>23/06/2021</a:t>
            </a:fld>
            <a:endParaRPr lang="en-GB"/>
          </a:p>
        </p:txBody>
      </p:sp>
      <p:sp>
        <p:nvSpPr>
          <p:cNvPr id="6" name="Footer Placeholder 5">
            <a:extLst>
              <a:ext uri="{FF2B5EF4-FFF2-40B4-BE49-F238E27FC236}">
                <a16:creationId xmlns:a16="http://schemas.microsoft.com/office/drawing/2014/main" id="{8F900F03-E92F-438D-B705-9F31A826FA4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20A12006-465D-4101-8B82-05DB1C3D575E}"/>
              </a:ext>
            </a:extLst>
          </p:cNvPr>
          <p:cNvSpPr>
            <a:spLocks noGrp="1"/>
          </p:cNvSpPr>
          <p:nvPr>
            <p:ph type="sldNum" sz="quarter" idx="12"/>
          </p:nvPr>
        </p:nvSpPr>
        <p:spPr>
          <a:xfrm>
            <a:off x="8610600" y="6356350"/>
            <a:ext cx="2743200" cy="365125"/>
          </a:xfrm>
          <a:prstGeom prst="rect">
            <a:avLst/>
          </a:prstGeom>
        </p:spPr>
        <p:txBody>
          <a:bodyPr/>
          <a:lstStyle/>
          <a:p>
            <a:fld id="{E36C9748-88C1-4A02-8679-BC8EF1146CF7}" type="slidenum">
              <a:rPr lang="en-GB" smtClean="0"/>
              <a:t>‹#›</a:t>
            </a:fld>
            <a:endParaRPr lang="en-GB"/>
          </a:p>
        </p:txBody>
      </p:sp>
    </p:spTree>
    <p:extLst>
      <p:ext uri="{BB962C8B-B14F-4D97-AF65-F5344CB8AC3E}">
        <p14:creationId xmlns:p14="http://schemas.microsoft.com/office/powerpoint/2010/main" val="32943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53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2726230F-AE7F-4B67-BD8D-21AC9B531055}"/>
              </a:ext>
            </a:extLst>
          </p:cNvPr>
          <p:cNvPicPr>
            <a:picLocks noChangeAspect="1"/>
          </p:cNvPicPr>
          <p:nvPr/>
        </p:nvPicPr>
        <p:blipFill rotWithShape="1">
          <a:blip r:embed="rId5">
            <a:extLst>
              <a:ext uri="{28A0092B-C50C-407E-A947-70E740481C1C}">
                <a14:useLocalDpi xmlns:a14="http://schemas.microsoft.com/office/drawing/2010/main" val="0"/>
              </a:ext>
            </a:extLst>
          </a:blip>
          <a:srcRect b="6826"/>
          <a:stretch/>
        </p:blipFill>
        <p:spPr>
          <a:xfrm>
            <a:off x="9684022" y="4673039"/>
            <a:ext cx="2350461" cy="2184961"/>
          </a:xfrm>
          <a:prstGeom prst="rect">
            <a:avLst/>
          </a:prstGeom>
        </p:spPr>
      </p:pic>
      <p:pic>
        <p:nvPicPr>
          <p:cNvPr id="7" name="Picture 6" descr="A picture containing drawing, food&#10;&#10;Description automatically generated">
            <a:extLst>
              <a:ext uri="{FF2B5EF4-FFF2-40B4-BE49-F238E27FC236}">
                <a16:creationId xmlns:a16="http://schemas.microsoft.com/office/drawing/2014/main" id="{5F01F019-AB5F-4FC3-83CD-1DA0D2D4C3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28728" y="0"/>
            <a:ext cx="2905755" cy="1538341"/>
          </a:xfrm>
          <a:prstGeom prst="rect">
            <a:avLst/>
          </a:prstGeom>
        </p:spPr>
      </p:pic>
      <p:sp>
        <p:nvSpPr>
          <p:cNvPr id="3" name="TextBox 2">
            <a:extLst>
              <a:ext uri="{FF2B5EF4-FFF2-40B4-BE49-F238E27FC236}">
                <a16:creationId xmlns:a16="http://schemas.microsoft.com/office/drawing/2014/main" id="{EA5501A1-1A26-479F-A6F2-22808906047A}"/>
              </a:ext>
            </a:extLst>
          </p:cNvPr>
          <p:cNvSpPr txBox="1"/>
          <p:nvPr/>
        </p:nvSpPr>
        <p:spPr>
          <a:xfrm>
            <a:off x="2062332" y="1107900"/>
            <a:ext cx="8007315" cy="584775"/>
          </a:xfrm>
          <a:prstGeom prst="rect">
            <a:avLst/>
          </a:prstGeom>
          <a:noFill/>
        </p:spPr>
        <p:txBody>
          <a:bodyPr wrap="square" rtlCol="0">
            <a:spAutoFit/>
          </a:bodyPr>
          <a:lstStyle/>
          <a:p>
            <a:pPr algn="ctr"/>
            <a:r>
              <a:rPr lang="en-GB" sz="3200" b="1" dirty="0"/>
              <a:t>Part 1 Quiz Questions </a:t>
            </a:r>
          </a:p>
        </p:txBody>
      </p:sp>
      <p:sp>
        <p:nvSpPr>
          <p:cNvPr id="8" name="TextBox 7">
            <a:extLst>
              <a:ext uri="{FF2B5EF4-FFF2-40B4-BE49-F238E27FC236}">
                <a16:creationId xmlns:a16="http://schemas.microsoft.com/office/drawing/2014/main" id="{51CD1356-385A-418C-A4A0-8AC406E18445}"/>
              </a:ext>
            </a:extLst>
          </p:cNvPr>
          <p:cNvSpPr txBox="1"/>
          <p:nvPr/>
        </p:nvSpPr>
        <p:spPr>
          <a:xfrm>
            <a:off x="1046894" y="2345900"/>
            <a:ext cx="9022753" cy="2267737"/>
          </a:xfrm>
          <a:prstGeom prst="rect">
            <a:avLst/>
          </a:prstGeom>
          <a:noFill/>
        </p:spPr>
        <p:txBody>
          <a:bodyPr wrap="square">
            <a:spAutoFit/>
          </a:bodyPr>
          <a:lstStyle/>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is the difference between social workers who </a:t>
            </a:r>
            <a:r>
              <a:rPr lang="en-US" spc="-10">
                <a:solidFill>
                  <a:srgbClr val="000000"/>
                </a:solidFill>
                <a:latin typeface="Calibri" panose="020F0502020204030204" pitchFamily="34" charset="0"/>
                <a:ea typeface="Calibri" panose="020F0502020204030204" pitchFamily="34" charset="0"/>
                <a:cs typeface="Calibri" panose="020F0502020204030204" pitchFamily="34" charset="0"/>
              </a:rPr>
              <a:t>work for the </a:t>
            </a: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NHS and social workers who work for Social Services? </a:t>
            </a:r>
          </a:p>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did Matt Knight say is the biggest benefit of studying with the Open University?</a:t>
            </a:r>
          </a:p>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 Matt Price and Ellie are studying towards a Dual Master’s Degree. What does this mean?</a:t>
            </a:r>
          </a:p>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What did they say is the biggest benefit of studying for a dual award? </a:t>
            </a:r>
          </a:p>
          <a:p>
            <a:pPr marL="342900" lvl="0" indent="-342900">
              <a:lnSpc>
                <a:spcPct val="107000"/>
              </a:lnSpc>
              <a:spcAft>
                <a:spcPts val="800"/>
              </a:spcAft>
              <a:buAutoNum type="arabicPeriod"/>
            </a:pPr>
            <a:r>
              <a:rPr lang="en-US" spc="-10" dirty="0">
                <a:solidFill>
                  <a:srgbClr val="000000"/>
                </a:solidFill>
                <a:latin typeface="Calibri" panose="020F0502020204030204" pitchFamily="34" charset="0"/>
                <a:ea typeface="Calibri" panose="020F0502020204030204" pitchFamily="34" charset="0"/>
                <a:cs typeface="Calibri" panose="020F0502020204030204" pitchFamily="34" charset="0"/>
              </a:rPr>
              <a:t>Ellie talks about studying for an Integrated Master’s Degree. What is this?  </a:t>
            </a:r>
          </a:p>
        </p:txBody>
      </p:sp>
    </p:spTree>
    <p:extLst>
      <p:ext uri="{BB962C8B-B14F-4D97-AF65-F5344CB8AC3E}">
        <p14:creationId xmlns:p14="http://schemas.microsoft.com/office/powerpoint/2010/main" val="67212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3092</TotalTime>
  <Words>197</Words>
  <Application>Microsoft Office PowerPoint</Application>
  <PresentationFormat>Widescreen</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Suzi Smith</dc:creator>
  <cp:lastModifiedBy>Lesleyann Craig</cp:lastModifiedBy>
  <cp:revision>45</cp:revision>
  <dcterms:created xsi:type="dcterms:W3CDTF">2020-09-22T13:29:36Z</dcterms:created>
  <dcterms:modified xsi:type="dcterms:W3CDTF">2021-06-23T14:52:11Z</dcterms:modified>
</cp:coreProperties>
</file>