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2" r:id="rId2"/>
    <p:sldId id="256" r:id="rId3"/>
    <p:sldId id="270"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91111" autoAdjust="0"/>
  </p:normalViewPr>
  <p:slideViewPr>
    <p:cSldViewPr snapToGrid="0">
      <p:cViewPr varScale="1">
        <p:scale>
          <a:sx n="90" d="100"/>
          <a:sy n="90" d="100"/>
        </p:scale>
        <p:origin x="348"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3DA8F-9BBC-4CD2-95EE-ED4759981F0C}" type="datetimeFigureOut">
              <a:rPr lang="en-GB" smtClean="0"/>
              <a:t>12/04/2021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D9417-C0DE-4E6D-8FED-DD6FBAE90B98}" type="slidenum">
              <a:rPr lang="en-GB" smtClean="0"/>
              <a:t>‹#›</a:t>
            </a:fld>
            <a:endParaRPr lang="en-GB"/>
          </a:p>
        </p:txBody>
      </p:sp>
    </p:spTree>
    <p:extLst>
      <p:ext uri="{BB962C8B-B14F-4D97-AF65-F5344CB8AC3E}">
        <p14:creationId xmlns:p14="http://schemas.microsoft.com/office/powerpoint/2010/main" val="276469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CD9417-C0DE-4E6D-8FED-DD6FBAE90B98}" type="slidenum">
              <a:rPr lang="en-GB" smtClean="0"/>
              <a:t>2</a:t>
            </a:fld>
            <a:endParaRPr lang="en-GB"/>
          </a:p>
        </p:txBody>
      </p:sp>
    </p:spTree>
    <p:extLst>
      <p:ext uri="{BB962C8B-B14F-4D97-AF65-F5344CB8AC3E}">
        <p14:creationId xmlns:p14="http://schemas.microsoft.com/office/powerpoint/2010/main" val="183329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F647-C18C-465F-9B33-BCB3C6765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D2E128-EEA1-409F-B98F-6235D9DA2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DE27EA-2436-4045-871E-518F71B3FC0F}"/>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5" name="Footer Placeholder 4">
            <a:extLst>
              <a:ext uri="{FF2B5EF4-FFF2-40B4-BE49-F238E27FC236}">
                <a16:creationId xmlns:a16="http://schemas.microsoft.com/office/drawing/2014/main" id="{B6618ABC-513C-4B70-95B0-BC91F6E1C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8FE99-FE71-4BCB-92EB-A8A11C1275ED}"/>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305217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FBE1-0FE5-41FB-BF9B-CFF43C708E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D060-5066-4AAF-B26E-AFC953B4B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64C079-FCAC-4253-87CB-DABD9EAE534E}"/>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5" name="Footer Placeholder 4">
            <a:extLst>
              <a:ext uri="{FF2B5EF4-FFF2-40B4-BE49-F238E27FC236}">
                <a16:creationId xmlns:a16="http://schemas.microsoft.com/office/drawing/2014/main" id="{232D1D3B-6218-4025-AD04-863072E9B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247C2B-6F68-49D0-9D1E-6185A6E4058A}"/>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248027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E3597-F9B9-4C73-B3D8-C929DF7819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CA623F-54D8-4CFB-AE71-BE3DAF40D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D39586-3A1F-48F1-83C7-9AAD8FD7FC65}"/>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5" name="Footer Placeholder 4">
            <a:extLst>
              <a:ext uri="{FF2B5EF4-FFF2-40B4-BE49-F238E27FC236}">
                <a16:creationId xmlns:a16="http://schemas.microsoft.com/office/drawing/2014/main" id="{BEA6C911-2422-4751-BCFD-EB59584571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0193B-C732-4D4F-B306-519DD474080B}"/>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119923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F36F38-C1AA-424F-A110-47DE1D61EBD4}"/>
              </a:ext>
            </a:extLst>
          </p:cNvPr>
          <p:cNvSpPr txBox="1"/>
          <p:nvPr userDrawn="1"/>
        </p:nvSpPr>
        <p:spPr>
          <a:xfrm>
            <a:off x="3498786" y="3023126"/>
            <a:ext cx="5793118" cy="646331"/>
          </a:xfrm>
          <a:prstGeom prst="rect">
            <a:avLst/>
          </a:prstGeom>
          <a:noFill/>
          <a:ln w="38100">
            <a:solidFill>
              <a:srgbClr val="B5E7D9"/>
            </a:solidFill>
          </a:ln>
        </p:spPr>
        <p:txBody>
          <a:bodyPr wrap="square">
            <a:spAutoFit/>
          </a:bodyPr>
          <a:lstStyle/>
          <a:p>
            <a:pPr algn="ctr"/>
            <a:r>
              <a:rPr lang="en-GB" sz="3600" b="1" dirty="0">
                <a:latin typeface="Comic Sans MS" panose="030F0702030302020204" pitchFamily="66" charset="0"/>
                <a:ea typeface="Calibri" panose="020F0502020204030204" pitchFamily="34" charset="0"/>
                <a:cs typeface="Times New Roman" panose="02020603050405020304" pitchFamily="18" charset="0"/>
              </a:rPr>
              <a:t>Student Pre-work</a:t>
            </a:r>
            <a:endParaRPr lang="en-GB" sz="36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itle 8">
            <a:extLst>
              <a:ext uri="{FF2B5EF4-FFF2-40B4-BE49-F238E27FC236}">
                <a16:creationId xmlns:a16="http://schemas.microsoft.com/office/drawing/2014/main" id="{1956A53F-DBB8-4682-9219-B41F8FDF17FB}"/>
              </a:ext>
            </a:extLst>
          </p:cNvPr>
          <p:cNvSpPr txBox="1">
            <a:spLocks/>
          </p:cNvSpPr>
          <p:nvPr userDrawn="1"/>
        </p:nvSpPr>
        <p:spPr>
          <a:xfrm>
            <a:off x="1524000" y="1101512"/>
            <a:ext cx="9144000" cy="280692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Comic Sans MS" panose="030F0702030302020204" pitchFamily="66" charset="0"/>
              </a:rPr>
              <a:t>Creating Careers: Ask Us Anything</a:t>
            </a:r>
          </a:p>
          <a:p>
            <a:pPr algn="ctr"/>
            <a:r>
              <a:rPr lang="en-US" sz="3200" b="1" dirty="0">
                <a:latin typeface="Comic Sans MS" panose="030F0702030302020204" pitchFamily="66" charset="0"/>
              </a:rPr>
              <a:t>Step into Social Care</a:t>
            </a:r>
            <a:endParaRPr lang="en-US" sz="2800" b="1" dirty="0">
              <a:latin typeface="Comic Sans MS" panose="030F0702030302020204" pitchFamily="66" charset="0"/>
            </a:endParaRPr>
          </a:p>
          <a:p>
            <a:pPr algn="ctr"/>
            <a:endParaRPr lang="en-GB" sz="2000" b="1" dirty="0">
              <a:latin typeface="Comic Sans MS" panose="030F0702030302020204" pitchFamily="66" charset="0"/>
              <a:ea typeface="Calibri" panose="020F0502020204030204" pitchFamily="34" charset="0"/>
              <a:cs typeface="Times New Roman" panose="02020603050405020304" pitchFamily="18" charset="0"/>
            </a:endParaRPr>
          </a:p>
          <a:p>
            <a:pPr algn="ctr"/>
            <a:r>
              <a:rPr lang="en-GB" sz="2000" b="1" dirty="0">
                <a:latin typeface="Comic Sans MS" panose="030F0702030302020204" pitchFamily="66" charset="0"/>
                <a:ea typeface="Calibri" panose="020F0502020204030204" pitchFamily="34" charset="0"/>
                <a:cs typeface="Times New Roman" panose="02020603050405020304" pitchFamily="18" charset="0"/>
              </a:rPr>
              <a:t>Thursday 22</a:t>
            </a:r>
            <a:r>
              <a:rPr lang="en-GB" sz="2000" b="1" baseline="30000" dirty="0">
                <a:latin typeface="Comic Sans MS" panose="030F0702030302020204" pitchFamily="66" charset="0"/>
                <a:ea typeface="Calibri" panose="020F0502020204030204" pitchFamily="34" charset="0"/>
                <a:cs typeface="Times New Roman" panose="02020603050405020304" pitchFamily="18" charset="0"/>
              </a:rPr>
              <a:t>nd</a:t>
            </a:r>
            <a:r>
              <a:rPr lang="en-GB" sz="2000" b="1" dirty="0">
                <a:latin typeface="Comic Sans MS" panose="030F0702030302020204" pitchFamily="66" charset="0"/>
                <a:ea typeface="Calibri" panose="020F0502020204030204" pitchFamily="34" charset="0"/>
                <a:cs typeface="Times New Roman" panose="02020603050405020304" pitchFamily="18" charset="0"/>
              </a:rPr>
              <a:t> April 2021</a:t>
            </a:r>
          </a:p>
          <a:p>
            <a:pPr algn="ctr"/>
            <a:r>
              <a:rPr lang="en-GB" sz="2000" b="1" dirty="0">
                <a:latin typeface="Comic Sans MS" panose="030F0702030302020204" pitchFamily="66" charset="0"/>
                <a:ea typeface="Calibri" panose="020F0502020204030204" pitchFamily="34" charset="0"/>
                <a:cs typeface="Times New Roman" panose="02020603050405020304" pitchFamily="18" charset="0"/>
              </a:rPr>
              <a:t>4.30 pm – 5.30 pm</a:t>
            </a:r>
          </a:p>
          <a:p>
            <a:pPr algn="ctr"/>
            <a:r>
              <a:rPr lang="en-US" sz="2800" b="1" dirty="0">
                <a:latin typeface="Comic Sans MS" panose="030F0702030302020204" pitchFamily="66" charset="0"/>
              </a:rPr>
              <a:t> </a:t>
            </a:r>
            <a:br>
              <a:rPr lang="en-GB" dirty="0">
                <a:solidFill>
                  <a:srgbClr val="000000"/>
                </a:solidFill>
                <a:latin typeface="Comic Sans MS" panose="030F0702030302020204" pitchFamily="66" charset="0"/>
              </a:rPr>
            </a:br>
            <a:endParaRPr lang="en-GB" dirty="0">
              <a:latin typeface="Comic Sans MS" panose="030F0702030302020204" pitchFamily="66" charset="0"/>
            </a:endParaRPr>
          </a:p>
        </p:txBody>
      </p:sp>
      <p:pic>
        <p:nvPicPr>
          <p:cNvPr id="10" name="Graphic 9">
            <a:extLst>
              <a:ext uri="{FF2B5EF4-FFF2-40B4-BE49-F238E27FC236}">
                <a16:creationId xmlns:a16="http://schemas.microsoft.com/office/drawing/2014/main" id="{3F344331-CEB4-4547-92BC-D9F6927130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11" name="Picture 10" descr="A picture containing drawing, food&#10;&#10;Description automatically generated">
            <a:extLst>
              <a:ext uri="{FF2B5EF4-FFF2-40B4-BE49-F238E27FC236}">
                <a16:creationId xmlns:a16="http://schemas.microsoft.com/office/drawing/2014/main" id="{23CDD82E-6AA7-43E9-939D-4F170BD10B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44199" y="-155166"/>
            <a:ext cx="2982122" cy="1578771"/>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115C37BB-AE1F-400C-BDBE-B6974B91D67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5218" y="5677486"/>
            <a:ext cx="1801588" cy="1052449"/>
          </a:xfrm>
          <a:prstGeom prst="rect">
            <a:avLst/>
          </a:prstGeom>
        </p:spPr>
      </p:pic>
      <p:pic>
        <p:nvPicPr>
          <p:cNvPr id="17" name="Picture 16" descr="Logo&#10;&#10;Description automatically generated">
            <a:extLst>
              <a:ext uri="{FF2B5EF4-FFF2-40B4-BE49-F238E27FC236}">
                <a16:creationId xmlns:a16="http://schemas.microsoft.com/office/drawing/2014/main" id="{90CD403D-F82B-4C01-BC71-D86290B37710}"/>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23369" y="5226250"/>
            <a:ext cx="2571374" cy="1631749"/>
          </a:xfrm>
          <a:prstGeom prst="rect">
            <a:avLst/>
          </a:prstGeom>
        </p:spPr>
      </p:pic>
      <p:pic>
        <p:nvPicPr>
          <p:cNvPr id="14" name="Picture 13" descr="Text, whiteboard&#10;&#10;Description automatically generated">
            <a:extLst>
              <a:ext uri="{FF2B5EF4-FFF2-40B4-BE49-F238E27FC236}">
                <a16:creationId xmlns:a16="http://schemas.microsoft.com/office/drawing/2014/main" id="{46A9F535-4095-4706-813E-40CD87F5BD9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03772" y="4373913"/>
            <a:ext cx="4298534" cy="1243678"/>
          </a:xfrm>
          <a:prstGeom prst="rect">
            <a:avLst/>
          </a:prstGeom>
        </p:spPr>
      </p:pic>
      <p:pic>
        <p:nvPicPr>
          <p:cNvPr id="18" name="Picture 17">
            <a:extLst>
              <a:ext uri="{FF2B5EF4-FFF2-40B4-BE49-F238E27FC236}">
                <a16:creationId xmlns:a16="http://schemas.microsoft.com/office/drawing/2014/main" id="{FE4FBA35-1404-42A0-BE93-CB96B9CEEE0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394249" y="5731610"/>
            <a:ext cx="3333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close up of a logo&#10;&#10;Description automatically generated">
            <a:extLst>
              <a:ext uri="{FF2B5EF4-FFF2-40B4-BE49-F238E27FC236}">
                <a16:creationId xmlns:a16="http://schemas.microsoft.com/office/drawing/2014/main" id="{B0F27B77-E13E-426E-B8C2-30678DA3A80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6826"/>
          <a:stretch/>
        </p:blipFill>
        <p:spPr>
          <a:xfrm>
            <a:off x="10057239" y="5275344"/>
            <a:ext cx="1649720" cy="1533560"/>
          </a:xfrm>
          <a:prstGeom prst="rect">
            <a:avLst/>
          </a:prstGeom>
        </p:spPr>
      </p:pic>
    </p:spTree>
    <p:extLst>
      <p:ext uri="{BB962C8B-B14F-4D97-AF65-F5344CB8AC3E}">
        <p14:creationId xmlns:p14="http://schemas.microsoft.com/office/powerpoint/2010/main" val="271879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AE94-EB95-4D25-930B-4A501B465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5CD904-5A9E-498A-A8CE-092F71963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A2E7E8-EDA7-4DE4-837B-F1F067A27E70}"/>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5" name="Footer Placeholder 4">
            <a:extLst>
              <a:ext uri="{FF2B5EF4-FFF2-40B4-BE49-F238E27FC236}">
                <a16:creationId xmlns:a16="http://schemas.microsoft.com/office/drawing/2014/main" id="{CF91F313-9F62-4798-BCB8-95C63E9EEC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9390AF-0F87-47E3-A904-81EBEB804581}"/>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166380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A411-7B23-4A8C-BE30-F03D8489A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3F5DBF-3257-4307-8DFF-3822AF6F5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28B049-F381-4CBF-94E8-CFC467756826}"/>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5" name="Footer Placeholder 4">
            <a:extLst>
              <a:ext uri="{FF2B5EF4-FFF2-40B4-BE49-F238E27FC236}">
                <a16:creationId xmlns:a16="http://schemas.microsoft.com/office/drawing/2014/main" id="{B2D8D1C2-BF70-4447-8659-999A205E45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6B44A-810B-4EB0-A9DE-91A98FB6CD3C}"/>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127069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0635-6FF9-49F1-A8A7-B88E37FBB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B58927-676C-4415-AE03-21EDA096AB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60E1B0-7F7B-47F9-BA9B-6A40B7EA3E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16F72D-7BCA-4F61-AA11-18247F4F38EE}"/>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6" name="Footer Placeholder 5">
            <a:extLst>
              <a:ext uri="{FF2B5EF4-FFF2-40B4-BE49-F238E27FC236}">
                <a16:creationId xmlns:a16="http://schemas.microsoft.com/office/drawing/2014/main" id="{E409FF27-7699-405A-92AC-F82918A72A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528D1B-2D7A-49BA-A54D-367F6BE9F55F}"/>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325327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065D-F289-4804-BC55-6C69777910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C5EF37-DF4C-42A1-B39F-D93B7CC22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8A7342-1938-458A-ACA1-25D34075C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74DAF6-7167-49DC-B3F7-BE842835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06D87F-F0C4-4002-976E-4C1572DA95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9F6690-4D04-478D-AD6B-7C1D5EC105F5}"/>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8" name="Footer Placeholder 7">
            <a:extLst>
              <a:ext uri="{FF2B5EF4-FFF2-40B4-BE49-F238E27FC236}">
                <a16:creationId xmlns:a16="http://schemas.microsoft.com/office/drawing/2014/main" id="{505E5083-5DBE-44F2-ADD7-E25B319EF2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C6E6D9-9A4B-4860-999F-AEB430991830}"/>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73151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F075-FD36-4658-9BEA-8042FD8E03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F86EA0-0999-480C-94DF-C31414949B3B}"/>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4" name="Footer Placeholder 3">
            <a:extLst>
              <a:ext uri="{FF2B5EF4-FFF2-40B4-BE49-F238E27FC236}">
                <a16:creationId xmlns:a16="http://schemas.microsoft.com/office/drawing/2014/main" id="{393E094A-D71D-4C2F-99B9-17A7ABB337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D063B-FD07-4A7F-BC1E-859ECFE059BF}"/>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376908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AF69CB-CB79-40D7-8402-7FBA62886E27}"/>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3" name="Footer Placeholder 2">
            <a:extLst>
              <a:ext uri="{FF2B5EF4-FFF2-40B4-BE49-F238E27FC236}">
                <a16:creationId xmlns:a16="http://schemas.microsoft.com/office/drawing/2014/main" id="{2FF06EB9-136F-4123-9634-4B8D5942C2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755B97-4E27-48B9-B955-F856A52A5A5F}"/>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275849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F596-B973-474A-9A65-20E16EC24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F4558F-D603-43C5-A680-BF62E4881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2D93A5-3F3F-4DE5-8709-E1B795D43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397DC-DE08-4AEA-A3B1-59088FDA3362}"/>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6" name="Footer Placeholder 5">
            <a:extLst>
              <a:ext uri="{FF2B5EF4-FFF2-40B4-BE49-F238E27FC236}">
                <a16:creationId xmlns:a16="http://schemas.microsoft.com/office/drawing/2014/main" id="{B3088A5C-D99A-4586-9E96-42494E8F0E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320C67-E72D-4890-A145-D6046D2A1F98}"/>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300935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1C03-1DB3-4A43-B0A8-14DB5EC2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C7F88-4DE5-4121-BAA9-312C2C1A11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354294-709A-4BE7-BA10-1A031048B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8DCD2-3553-4232-B72B-3DE50E67E3E0}"/>
              </a:ext>
            </a:extLst>
          </p:cNvPr>
          <p:cNvSpPr>
            <a:spLocks noGrp="1"/>
          </p:cNvSpPr>
          <p:nvPr>
            <p:ph type="dt" sz="half" idx="10"/>
          </p:nvPr>
        </p:nvSpPr>
        <p:spPr/>
        <p:txBody>
          <a:bodyPr/>
          <a:lstStyle/>
          <a:p>
            <a:fld id="{175287E0-D6DD-4E6A-B98B-8601C4671D97}" type="datetimeFigureOut">
              <a:rPr lang="en-GB" smtClean="0"/>
              <a:t>12/04/2021</a:t>
            </a:fld>
            <a:endParaRPr lang="en-GB"/>
          </a:p>
        </p:txBody>
      </p:sp>
      <p:sp>
        <p:nvSpPr>
          <p:cNvPr id="6" name="Footer Placeholder 5">
            <a:extLst>
              <a:ext uri="{FF2B5EF4-FFF2-40B4-BE49-F238E27FC236}">
                <a16:creationId xmlns:a16="http://schemas.microsoft.com/office/drawing/2014/main" id="{FCB7E64A-EFAF-432B-AE74-D8BF6973A9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4965F-FA8D-4BE8-B392-81AEEF13F6C3}"/>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244642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52149-3EBE-4D92-B1CB-AB1B51F31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0D54B6-5960-46F0-B77F-2BB913854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73963-2F8D-4E9E-ACDD-793450633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287E0-D6DD-4E6A-B98B-8601C4671D97}" type="datetimeFigureOut">
              <a:rPr lang="en-GB" smtClean="0"/>
              <a:t>12/04/2021</a:t>
            </a:fld>
            <a:endParaRPr lang="en-GB"/>
          </a:p>
        </p:txBody>
      </p:sp>
      <p:sp>
        <p:nvSpPr>
          <p:cNvPr id="5" name="Footer Placeholder 4">
            <a:extLst>
              <a:ext uri="{FF2B5EF4-FFF2-40B4-BE49-F238E27FC236}">
                <a16:creationId xmlns:a16="http://schemas.microsoft.com/office/drawing/2014/main" id="{FCB576B2-D0D4-43B7-B9E0-E812B03E0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778DD6-847A-4823-96D5-E4A034D8B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3E0EE-53D7-40FF-BD0C-B461133AFCAE}" type="slidenum">
              <a:rPr lang="en-GB" smtClean="0"/>
              <a:t>‹#›</a:t>
            </a:fld>
            <a:endParaRPr lang="en-GB"/>
          </a:p>
        </p:txBody>
      </p:sp>
    </p:spTree>
    <p:extLst>
      <p:ext uri="{BB962C8B-B14F-4D97-AF65-F5344CB8AC3E}">
        <p14:creationId xmlns:p14="http://schemas.microsoft.com/office/powerpoint/2010/main" val="1656299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skillsforcare.org.uk/Careers-in-care/Think-Care-Careers.aspx"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skillsforcare.org.uk/Careers-in-care/job-roles/Job-roles-in-social-care.aspx" TargetMode="External"/><Relationship Id="rId10" Type="http://schemas.openxmlformats.org/officeDocument/2006/relationships/image" Target="../media/image8.png"/><Relationship Id="rId4" Type="http://schemas.openxmlformats.org/officeDocument/2006/relationships/hyperlink" Target="https://www.healthcareers.nhs.uk/working-health/working-social-care"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hyperlink" Target="https://shaping-futures.org.uk/activities/?utm_medium=popcard&amp;cameFrom=https%3A%2F%2Fshaping-futures.org.uk%2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shaping-futures.org.uk/" TargetMode="External"/><Relationship Id="rId11" Type="http://schemas.openxmlformats.org/officeDocument/2006/relationships/image" Target="../media/image4.png"/><Relationship Id="rId5" Type="http://schemas.openxmlformats.org/officeDocument/2006/relationships/hyperlink" Target="https://padlet.com/jgladwin999/xs6o7g5cm1n4" TargetMode="External"/><Relationship Id="rId10" Type="http://schemas.openxmlformats.org/officeDocument/2006/relationships/image" Target="../media/image5.png"/><Relationship Id="rId4" Type="http://schemas.openxmlformats.org/officeDocument/2006/relationships/hyperlink" Target="https://growthplatform.org/enhancing-skills/careers-hub/"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s://growthplatform.org/enhancing-skills/careers-hub/creating-careers-2/" TargetMode="External"/><Relationship Id="rId13"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hyperlink" Target="https://www.healthcareers.nhs.uk/"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orms.gle/A7DR7DLX1zqJqtmU8" TargetMode="External"/><Relationship Id="rId11" Type="http://schemas.openxmlformats.org/officeDocument/2006/relationships/image" Target="../media/image6.jpeg"/><Relationship Id="rId5" Type="http://schemas.openxmlformats.org/officeDocument/2006/relationships/hyperlink" Target="https://forms.gle/Usk5LQ2mtCJXsTeh9" TargetMode="External"/><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36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48C91A-840F-456D-AF95-2D3D3BE68504}"/>
              </a:ext>
            </a:extLst>
          </p:cNvPr>
          <p:cNvSpPr txBox="1"/>
          <p:nvPr/>
        </p:nvSpPr>
        <p:spPr>
          <a:xfrm>
            <a:off x="4010702" y="73663"/>
            <a:ext cx="37820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rPr>
              <a:t>S</a:t>
            </a:r>
            <a:r>
              <a:rPr kumimoji="0" lang="en-GB" sz="2800" b="1" i="1" u="none" strike="noStrike" kern="1200" cap="none" spc="0" normalizeH="0" baseline="0" noProof="0" dirty="0" err="1">
                <a:ln>
                  <a:noFill/>
                </a:ln>
                <a:solidFill>
                  <a:prstClr val="black"/>
                </a:solidFill>
                <a:effectLst/>
                <a:uLnTx/>
                <a:uFillTx/>
              </a:rPr>
              <a:t>te</a:t>
            </a:r>
            <a:r>
              <a:rPr lang="en-GB" sz="2800" b="1" i="1" dirty="0">
                <a:solidFill>
                  <a:prstClr val="black"/>
                </a:solidFill>
              </a:rPr>
              <a:t>p into Social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rPr>
              <a:t>Pre-work</a:t>
            </a:r>
          </a:p>
        </p:txBody>
      </p:sp>
      <p:sp>
        <p:nvSpPr>
          <p:cNvPr id="9" name="TextBox 8">
            <a:extLst>
              <a:ext uri="{FF2B5EF4-FFF2-40B4-BE49-F238E27FC236}">
                <a16:creationId xmlns:a16="http://schemas.microsoft.com/office/drawing/2014/main" id="{B35CAA93-A7CB-4784-A409-813B23BA1852}"/>
              </a:ext>
            </a:extLst>
          </p:cNvPr>
          <p:cNvSpPr txBox="1"/>
          <p:nvPr/>
        </p:nvSpPr>
        <p:spPr>
          <a:xfrm>
            <a:off x="6311405" y="907728"/>
            <a:ext cx="5804452" cy="3016210"/>
          </a:xfrm>
          <a:prstGeom prst="rect">
            <a:avLst/>
          </a:prstGeom>
          <a:noFill/>
          <a:ln>
            <a:solidFill>
              <a:schemeClr val="tx1"/>
            </a:solidFill>
          </a:ln>
        </p:spPr>
        <p:txBody>
          <a:bodyPr wrap="square" rtlCol="0">
            <a:spAutoFit/>
          </a:bodyPr>
          <a:lstStyle/>
          <a:p>
            <a:r>
              <a:rPr lang="en-GB" sz="1600" b="1" dirty="0">
                <a:solidFill>
                  <a:srgbClr val="FF0000"/>
                </a:solidFill>
              </a:rPr>
              <a:t>Questions to ask </a:t>
            </a:r>
          </a:p>
          <a:p>
            <a:r>
              <a:rPr lang="en-GB" sz="1200" dirty="0"/>
              <a:t>Using what you have learned from your pre-work, think of </a:t>
            </a:r>
            <a:r>
              <a:rPr lang="en-GB" sz="1200" b="1" dirty="0"/>
              <a:t>three</a:t>
            </a:r>
            <a:r>
              <a:rPr lang="en-GB" sz="1200" dirty="0"/>
              <a:t> questions that you would like to ask. </a:t>
            </a:r>
          </a:p>
          <a:p>
            <a:r>
              <a:rPr lang="en-GB" sz="1200" dirty="0"/>
              <a:t>Is there anything </a:t>
            </a:r>
            <a:r>
              <a:rPr lang="en-GB" sz="1200" b="1" dirty="0">
                <a:solidFill>
                  <a:srgbClr val="00B050"/>
                </a:solidFill>
              </a:rPr>
              <a:t>you</a:t>
            </a:r>
            <a:r>
              <a:rPr lang="en-GB" sz="1200" dirty="0"/>
              <a:t> </a:t>
            </a:r>
            <a:r>
              <a:rPr lang="en-GB" sz="1200" b="1" dirty="0">
                <a:solidFill>
                  <a:srgbClr val="00B050"/>
                </a:solidFill>
              </a:rPr>
              <a:t>don’t understand </a:t>
            </a:r>
            <a:r>
              <a:rPr lang="en-GB" sz="1200" dirty="0"/>
              <a:t>or would like </a:t>
            </a:r>
            <a:r>
              <a:rPr lang="en-GB" sz="1200" b="1" dirty="0">
                <a:solidFill>
                  <a:srgbClr val="7030A0"/>
                </a:solidFill>
              </a:rPr>
              <a:t>more information </a:t>
            </a:r>
            <a:r>
              <a:rPr lang="en-GB" sz="1200" dirty="0"/>
              <a:t>on? You may even come up with more questions as you watch the webinar. </a:t>
            </a:r>
            <a:endParaRPr lang="en-GB" dirty="0"/>
          </a:p>
          <a:p>
            <a:r>
              <a:rPr lang="en-GB" dirty="0"/>
              <a:t>1. </a:t>
            </a:r>
          </a:p>
          <a:p>
            <a:endParaRPr lang="en-GB" dirty="0"/>
          </a:p>
          <a:p>
            <a:r>
              <a:rPr lang="en-GB" dirty="0"/>
              <a:t>2. </a:t>
            </a:r>
          </a:p>
          <a:p>
            <a:endParaRPr lang="en-GB" dirty="0"/>
          </a:p>
          <a:p>
            <a:r>
              <a:rPr lang="en-GB" dirty="0"/>
              <a:t>3.</a:t>
            </a:r>
          </a:p>
          <a:p>
            <a:r>
              <a:rPr lang="en-GB" sz="1200" dirty="0"/>
              <a:t>More information on social care careers:</a:t>
            </a:r>
            <a:endParaRPr lang="en-US" sz="1200" dirty="0">
              <a:ea typeface="Calibri" panose="020F0502020204030204" pitchFamily="34" charset="0"/>
              <a:cs typeface="Calibri" panose="020F0502020204030204" pitchFamily="34" charset="0"/>
            </a:endParaRPr>
          </a:p>
          <a:p>
            <a:r>
              <a:rPr lang="en-US" sz="1200" b="1" dirty="0">
                <a:ea typeface="Calibri" panose="020F0502020204030204" pitchFamily="34" charset="0"/>
                <a:cs typeface="Calibri" panose="020F0502020204030204" pitchFamily="34" charset="0"/>
                <a:hlinkClick r:id="rId3"/>
              </a:rPr>
              <a:t>Think Care Careers</a:t>
            </a:r>
            <a:endParaRPr lang="en-US" sz="1200" b="1" dirty="0">
              <a:ea typeface="Calibri" panose="020F0502020204030204" pitchFamily="34" charset="0"/>
              <a:cs typeface="Calibri" panose="020F0502020204030204" pitchFamily="34" charset="0"/>
            </a:endParaRPr>
          </a:p>
          <a:p>
            <a:r>
              <a:rPr lang="en-US" sz="1200" b="1" dirty="0">
                <a:ea typeface="Calibri" panose="020F0502020204030204" pitchFamily="34" charset="0"/>
                <a:cs typeface="Calibri" panose="020F0502020204030204" pitchFamily="34" charset="0"/>
                <a:hlinkClick r:id="rId4"/>
              </a:rPr>
              <a:t>NHS Working in Social Care</a:t>
            </a:r>
            <a:endParaRPr lang="en-US" sz="1200" b="1" dirty="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A367FE9-289A-4B04-977D-08E3DBFBFE71}"/>
              </a:ext>
            </a:extLst>
          </p:cNvPr>
          <p:cNvSpPr txBox="1"/>
          <p:nvPr/>
        </p:nvSpPr>
        <p:spPr>
          <a:xfrm>
            <a:off x="6311405" y="3952793"/>
            <a:ext cx="5804452" cy="2831544"/>
          </a:xfrm>
          <a:prstGeom prst="rect">
            <a:avLst/>
          </a:prstGeom>
          <a:noFill/>
          <a:ln>
            <a:solidFill>
              <a:schemeClr val="tx1"/>
            </a:solidFill>
          </a:ln>
        </p:spPr>
        <p:txBody>
          <a:bodyPr wrap="square" rtlCol="0">
            <a:spAutoFit/>
          </a:bodyPr>
          <a:lstStyle/>
          <a:p>
            <a:r>
              <a:rPr lang="en-GB" b="1" dirty="0">
                <a:solidFill>
                  <a:srgbClr val="FF0000"/>
                </a:solidFill>
              </a:rPr>
              <a:t>Useful careers tips</a:t>
            </a:r>
          </a:p>
          <a:p>
            <a:r>
              <a:rPr lang="en-GB" sz="1200" dirty="0"/>
              <a:t>Whilst listening, note down any inspirational or interesting advice that you hear which could help you on your careers journey </a:t>
            </a:r>
          </a:p>
          <a:p>
            <a:endParaRPr lang="en-GB" b="1" dirty="0"/>
          </a:p>
          <a:p>
            <a:endParaRPr lang="en-GB" b="1" dirty="0"/>
          </a:p>
          <a:p>
            <a:endParaRPr lang="en-GB" b="1" dirty="0"/>
          </a:p>
          <a:p>
            <a:endParaRPr lang="en-GB" b="1" dirty="0"/>
          </a:p>
          <a:p>
            <a:endParaRPr lang="en-GB" b="1" dirty="0"/>
          </a:p>
          <a:p>
            <a:endParaRPr lang="en-GB" b="1" dirty="0"/>
          </a:p>
          <a:p>
            <a:r>
              <a:rPr lang="en-GB" sz="1400" b="1" dirty="0"/>
              <a:t>Now head over to your </a:t>
            </a:r>
            <a:r>
              <a:rPr lang="en-GB" sz="1400" b="1" i="1" dirty="0">
                <a:solidFill>
                  <a:srgbClr val="00B0F0"/>
                </a:solidFill>
              </a:rPr>
              <a:t>Creating Careers Roadmap </a:t>
            </a:r>
            <a:r>
              <a:rPr lang="en-GB" sz="1400" b="1" dirty="0"/>
              <a:t>to evaluate today’s session…</a:t>
            </a:r>
          </a:p>
        </p:txBody>
      </p:sp>
      <p:sp>
        <p:nvSpPr>
          <p:cNvPr id="2" name="TextBox 1">
            <a:extLst>
              <a:ext uri="{FF2B5EF4-FFF2-40B4-BE49-F238E27FC236}">
                <a16:creationId xmlns:a16="http://schemas.microsoft.com/office/drawing/2014/main" id="{1BD00C73-1928-41D2-B348-0067250B6209}"/>
              </a:ext>
            </a:extLst>
          </p:cNvPr>
          <p:cNvSpPr txBox="1"/>
          <p:nvPr/>
        </p:nvSpPr>
        <p:spPr>
          <a:xfrm>
            <a:off x="76143" y="900033"/>
            <a:ext cx="6111037" cy="5893921"/>
          </a:xfrm>
          <a:prstGeom prst="rect">
            <a:avLst/>
          </a:prstGeom>
          <a:noFill/>
          <a:ln>
            <a:solidFill>
              <a:schemeClr val="tx1"/>
            </a:solidFill>
          </a:ln>
        </p:spPr>
        <p:txBody>
          <a:bodyPr wrap="square" rtlCol="0">
            <a:spAutoFit/>
          </a:bodyPr>
          <a:lstStyle/>
          <a:p>
            <a:r>
              <a:rPr lang="en-US" sz="1100" b="0" i="0" dirty="0">
                <a:effectLst/>
              </a:rPr>
              <a:t>There are lots of different job roles in social care</a:t>
            </a:r>
            <a:r>
              <a:rPr lang="en-US" sz="1100" dirty="0"/>
              <a:t> depending on what your interests are;</a:t>
            </a:r>
            <a:r>
              <a:rPr lang="en-US" sz="1100" b="0" i="0" dirty="0">
                <a:effectLst/>
              </a:rPr>
              <a:t> who you want to work with and where you want to work.</a:t>
            </a:r>
            <a:r>
              <a:rPr lang="en-GB" sz="1100" b="0" i="0" dirty="0">
                <a:effectLst/>
              </a:rPr>
              <a:t> This includes direct care roles, management roles, social care support roles, regulated professional roles and ancillary roles. </a:t>
            </a:r>
            <a:endParaRPr lang="en-GB" sz="1100" dirty="0"/>
          </a:p>
          <a:p>
            <a:endParaRPr lang="en-GB" sz="1100" dirty="0"/>
          </a:p>
          <a:p>
            <a:r>
              <a:rPr lang="en-GB" sz="1100" b="1" dirty="0"/>
              <a:t>1. Click </a:t>
            </a:r>
            <a:r>
              <a:rPr lang="en-GB" sz="1100" b="1" dirty="0">
                <a:hlinkClick r:id="rId5"/>
              </a:rPr>
              <a:t>here</a:t>
            </a:r>
            <a:r>
              <a:rPr lang="en-GB" sz="1100" b="1" dirty="0"/>
              <a:t> to explore the six different </a:t>
            </a:r>
            <a:r>
              <a:rPr lang="en-GB" sz="1100" b="1" i="1" dirty="0"/>
              <a:t>direct care roles</a:t>
            </a:r>
            <a:r>
              <a:rPr lang="en-GB" sz="1100" b="1" dirty="0"/>
              <a:t>. </a:t>
            </a:r>
          </a:p>
          <a:p>
            <a:r>
              <a:rPr lang="en-GB" sz="1100" b="1" dirty="0"/>
              <a:t>Rank the six roles from 1-6 to show your interest in them. </a:t>
            </a:r>
          </a:p>
          <a:p>
            <a:r>
              <a:rPr lang="en-GB" sz="1100" b="1" dirty="0"/>
              <a:t>1 = the most interested, 6 = the least interested. </a:t>
            </a:r>
          </a:p>
          <a:p>
            <a:endParaRPr lang="en-GB" sz="1100" b="1" dirty="0"/>
          </a:p>
          <a:p>
            <a:r>
              <a:rPr lang="en-GB" sz="1100" b="1" dirty="0"/>
              <a:t>Explain your reasons for your first and sixth choice. </a:t>
            </a:r>
          </a:p>
          <a:p>
            <a:endParaRPr lang="en-GB" sz="1100" dirty="0"/>
          </a:p>
          <a:p>
            <a:pPr marL="171450" indent="-171450">
              <a:buFont typeface="Arial" panose="020B0604020202020204" pitchFamily="34" charset="0"/>
              <a:buChar char="•"/>
            </a:pPr>
            <a:r>
              <a:rPr lang="en-GB" sz="1100" dirty="0"/>
              <a:t>Activities Worker:</a:t>
            </a:r>
          </a:p>
          <a:p>
            <a:pPr marL="171450" indent="-171450">
              <a:buFont typeface="Arial" panose="020B0604020202020204" pitchFamily="34" charset="0"/>
              <a:buChar char="•"/>
            </a:pPr>
            <a:r>
              <a:rPr lang="en-GB" sz="1100" dirty="0"/>
              <a:t>Care Worker: </a:t>
            </a:r>
          </a:p>
          <a:p>
            <a:pPr marL="171450" indent="-171450">
              <a:buFont typeface="Arial" panose="020B0604020202020204" pitchFamily="34" charset="0"/>
              <a:buChar char="•"/>
            </a:pPr>
            <a:r>
              <a:rPr lang="en-GB" sz="1100" dirty="0"/>
              <a:t>Personal Assistant:</a:t>
            </a:r>
          </a:p>
          <a:p>
            <a:pPr marL="171450" indent="-171450">
              <a:buFont typeface="Arial" panose="020B0604020202020204" pitchFamily="34" charset="0"/>
              <a:buChar char="•"/>
            </a:pPr>
            <a:r>
              <a:rPr lang="en-GB" sz="1100" dirty="0"/>
              <a:t>Rehabilitation Worker:</a:t>
            </a:r>
          </a:p>
          <a:p>
            <a:pPr marL="171450" indent="-171450">
              <a:buFont typeface="Arial" panose="020B0604020202020204" pitchFamily="34" charset="0"/>
              <a:buChar char="•"/>
            </a:pPr>
            <a:r>
              <a:rPr lang="en-GB" sz="1100" dirty="0"/>
              <a:t>Shared Lives Carer:</a:t>
            </a:r>
          </a:p>
          <a:p>
            <a:pPr marL="171450" indent="-171450">
              <a:buFont typeface="Arial" panose="020B0604020202020204" pitchFamily="34" charset="0"/>
              <a:buChar char="•"/>
            </a:pPr>
            <a:r>
              <a:rPr lang="en-GB" sz="1100" dirty="0"/>
              <a:t>Advocacy Worker:</a:t>
            </a:r>
          </a:p>
          <a:p>
            <a:endParaRPr lang="en-GB" sz="1100" b="1" dirty="0"/>
          </a:p>
          <a:p>
            <a:r>
              <a:rPr lang="en-GB" sz="1100" b="1" dirty="0"/>
              <a:t>2. What values do you need to work in social care?</a:t>
            </a:r>
          </a:p>
          <a:p>
            <a:r>
              <a:rPr lang="en-GB" sz="1100" dirty="0"/>
              <a:t>Values are the beliefs and views that people hold about what is right or wrong. They apply to all aspects of life and influence how a person behaves in different situations. </a:t>
            </a:r>
          </a:p>
          <a:p>
            <a:endParaRPr lang="en-GB" sz="1100" dirty="0"/>
          </a:p>
          <a:p>
            <a:r>
              <a:rPr lang="en-GB" sz="1100" b="1" dirty="0"/>
              <a:t>Explain why it is important for staff working in social care to demonstrate each of the values below. </a:t>
            </a:r>
          </a:p>
          <a:p>
            <a:endParaRPr lang="en-GB" sz="1100" dirty="0"/>
          </a:p>
          <a:p>
            <a:pPr marL="171450" indent="-171450">
              <a:buFont typeface="Arial" panose="020B0604020202020204" pitchFamily="34" charset="0"/>
              <a:buChar char="•"/>
            </a:pPr>
            <a:r>
              <a:rPr lang="en-GB" sz="1100" dirty="0"/>
              <a:t>Dignity and respect </a:t>
            </a:r>
          </a:p>
          <a:p>
            <a:pPr marL="171450" indent="-171450">
              <a:buFont typeface="Arial" panose="020B0604020202020204" pitchFamily="34" charset="0"/>
              <a:buChar char="•"/>
            </a:pPr>
            <a:r>
              <a:rPr lang="en-GB" sz="1100" dirty="0"/>
              <a:t>Learning and reflection (thinking about what you do and why you do things in a certain way)</a:t>
            </a:r>
          </a:p>
          <a:p>
            <a:pPr marL="171450" indent="-171450">
              <a:buFont typeface="Arial" panose="020B0604020202020204" pitchFamily="34" charset="0"/>
              <a:buChar char="•"/>
            </a:pPr>
            <a:r>
              <a:rPr lang="en-GB" sz="1100" dirty="0"/>
              <a:t>Working together</a:t>
            </a:r>
          </a:p>
          <a:p>
            <a:pPr marL="171450" indent="-171450">
              <a:buFont typeface="Arial" panose="020B0604020202020204" pitchFamily="34" charset="0"/>
              <a:buChar char="•"/>
            </a:pPr>
            <a:r>
              <a:rPr lang="en-GB" sz="1100" dirty="0"/>
              <a:t>Commitment to quality care and support</a:t>
            </a:r>
          </a:p>
          <a:p>
            <a:endParaRPr lang="en-GB" sz="1100" dirty="0"/>
          </a:p>
          <a:p>
            <a:r>
              <a:rPr lang="en-GB" sz="1100" b="1" dirty="0">
                <a:solidFill>
                  <a:srgbClr val="7030A0"/>
                </a:solidFill>
              </a:rPr>
              <a:t>Challenge: </a:t>
            </a:r>
            <a:r>
              <a:rPr lang="en-GB" sz="1100" b="1" dirty="0"/>
              <a:t>What do you think is the most important value for social care workers to demonstrate? Explain your answer. </a:t>
            </a:r>
            <a:endParaRPr lang="en-GB" sz="1100" dirty="0"/>
          </a:p>
          <a:p>
            <a:endParaRPr lang="en-GB" sz="1100" dirty="0"/>
          </a:p>
          <a:p>
            <a:r>
              <a:rPr lang="en-GB" sz="1100" b="1" dirty="0"/>
              <a:t>3. Using what you have learned, explain in your own words what is meant by social care. </a:t>
            </a:r>
          </a:p>
          <a:p>
            <a:r>
              <a:rPr lang="en-GB" sz="1100" dirty="0"/>
              <a:t>To help you, think about who uses it and the different social care roles involved.</a:t>
            </a:r>
          </a:p>
          <a:p>
            <a:r>
              <a:rPr lang="en-GB" sz="1100" b="1" dirty="0">
                <a:solidFill>
                  <a:srgbClr val="7030A0"/>
                </a:solidFill>
              </a:rPr>
              <a:t>Can you challenge yourself to explain how social care is different to healthcare?</a:t>
            </a:r>
          </a:p>
        </p:txBody>
      </p:sp>
      <p:pic>
        <p:nvPicPr>
          <p:cNvPr id="8" name="Picture 7" descr="Logo&#10;&#10;Description automatically generated with medium confidence">
            <a:extLst>
              <a:ext uri="{FF2B5EF4-FFF2-40B4-BE49-F238E27FC236}">
                <a16:creationId xmlns:a16="http://schemas.microsoft.com/office/drawing/2014/main" id="{F34C56FC-0DAC-4FBB-86CD-72AFE10CA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4481" y="207745"/>
            <a:ext cx="910771" cy="532053"/>
          </a:xfrm>
          <a:prstGeom prst="rect">
            <a:avLst/>
          </a:prstGeom>
        </p:spPr>
      </p:pic>
      <p:pic>
        <p:nvPicPr>
          <p:cNvPr id="11" name="Picture 10" descr="Logo&#10;&#10;Description automatically generated">
            <a:extLst>
              <a:ext uri="{FF2B5EF4-FFF2-40B4-BE49-F238E27FC236}">
                <a16:creationId xmlns:a16="http://schemas.microsoft.com/office/drawing/2014/main" id="{2EA57170-E9B8-4A9F-9EB5-45BC4AA93077}"/>
              </a:ext>
            </a:extLst>
          </p:cNvPr>
          <p:cNvPicPr/>
          <p:nvPr/>
        </p:nvPicPr>
        <p:blipFill>
          <a:blip r:embed="rId7">
            <a:extLst>
              <a:ext uri="{28A0092B-C50C-407E-A947-70E740481C1C}">
                <a14:useLocalDpi xmlns:a14="http://schemas.microsoft.com/office/drawing/2010/main" val="0"/>
              </a:ext>
            </a:extLst>
          </a:blip>
          <a:stretch>
            <a:fillRect/>
          </a:stretch>
        </p:blipFill>
        <p:spPr>
          <a:xfrm>
            <a:off x="8727161" y="9790"/>
            <a:ext cx="1464102" cy="832217"/>
          </a:xfrm>
          <a:prstGeom prst="rect">
            <a:avLst/>
          </a:prstGeom>
        </p:spPr>
      </p:pic>
      <p:pic>
        <p:nvPicPr>
          <p:cNvPr id="12" name="Picture 11">
            <a:extLst>
              <a:ext uri="{FF2B5EF4-FFF2-40B4-BE49-F238E27FC236}">
                <a16:creationId xmlns:a16="http://schemas.microsoft.com/office/drawing/2014/main" id="{8972D73F-88B5-4DAA-B790-90C9839EB6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983" y="247688"/>
            <a:ext cx="2412801" cy="46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 food&#10;&#10;Description automatically generated">
            <a:extLst>
              <a:ext uri="{FF2B5EF4-FFF2-40B4-BE49-F238E27FC236}">
                <a16:creationId xmlns:a16="http://schemas.microsoft.com/office/drawing/2014/main" id="{5E2EEB40-5A99-4829-9FEB-A28962D8D0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1263" y="-83552"/>
            <a:ext cx="1924594" cy="1018903"/>
          </a:xfrm>
          <a:prstGeom prst="rect">
            <a:avLst/>
          </a:prstGeom>
        </p:spPr>
      </p:pic>
      <p:pic>
        <p:nvPicPr>
          <p:cNvPr id="17" name="Picture 16" descr="A close up of a logo&#10;&#10;Description automatically generated">
            <a:extLst>
              <a:ext uri="{FF2B5EF4-FFF2-40B4-BE49-F238E27FC236}">
                <a16:creationId xmlns:a16="http://schemas.microsoft.com/office/drawing/2014/main" id="{0AEFA357-62F3-42B5-BD0C-912BEFE8DD5F}"/>
              </a:ext>
            </a:extLst>
          </p:cNvPr>
          <p:cNvPicPr>
            <a:picLocks noChangeAspect="1"/>
          </p:cNvPicPr>
          <p:nvPr/>
        </p:nvPicPr>
        <p:blipFill rotWithShape="1">
          <a:blip r:embed="rId10">
            <a:extLst>
              <a:ext uri="{28A0092B-C50C-407E-A947-70E740481C1C}">
                <a14:useLocalDpi xmlns:a14="http://schemas.microsoft.com/office/drawing/2010/main" val="0"/>
              </a:ext>
            </a:extLst>
          </a:blip>
          <a:srcRect b="6826"/>
          <a:stretch/>
        </p:blipFill>
        <p:spPr>
          <a:xfrm>
            <a:off x="451129" y="4066"/>
            <a:ext cx="907570" cy="843666"/>
          </a:xfrm>
          <a:prstGeom prst="rect">
            <a:avLst/>
          </a:prstGeom>
        </p:spPr>
      </p:pic>
    </p:spTree>
    <p:extLst>
      <p:ext uri="{BB962C8B-B14F-4D97-AF65-F5344CB8AC3E}">
        <p14:creationId xmlns:p14="http://schemas.microsoft.com/office/powerpoint/2010/main" val="287166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CCF0AD6-03AA-419E-BE3C-F70B2BCA0860}"/>
              </a:ext>
            </a:extLst>
          </p:cNvPr>
          <p:cNvSpPr txBox="1"/>
          <p:nvPr/>
        </p:nvSpPr>
        <p:spPr>
          <a:xfrm>
            <a:off x="1348975" y="433495"/>
            <a:ext cx="10306050" cy="584775"/>
          </a:xfrm>
          <a:prstGeom prst="rect">
            <a:avLst/>
          </a:prstGeom>
          <a:noFill/>
        </p:spPr>
        <p:txBody>
          <a:bodyPr wrap="square" rtlCol="0">
            <a:spAutoFit/>
          </a:bodyPr>
          <a:lstStyle/>
          <a:p>
            <a:r>
              <a:rPr lang="en-US" sz="3200" b="1" dirty="0"/>
              <a:t>This </a:t>
            </a:r>
            <a:r>
              <a:rPr lang="en-US" sz="3200" b="1" dirty="0" err="1"/>
              <a:t>programme</a:t>
            </a:r>
            <a:r>
              <a:rPr lang="en-US" sz="3200" b="1" dirty="0"/>
              <a:t> is more than one day…</a:t>
            </a:r>
            <a:endParaRPr lang="en-GB" sz="3200" b="1" dirty="0"/>
          </a:p>
        </p:txBody>
      </p:sp>
      <p:sp>
        <p:nvSpPr>
          <p:cNvPr id="19" name="TextBox 18">
            <a:extLst>
              <a:ext uri="{FF2B5EF4-FFF2-40B4-BE49-F238E27FC236}">
                <a16:creationId xmlns:a16="http://schemas.microsoft.com/office/drawing/2014/main" id="{E45F0D42-3C63-4713-928C-DD6425F531E4}"/>
              </a:ext>
            </a:extLst>
          </p:cNvPr>
          <p:cNvSpPr txBox="1"/>
          <p:nvPr/>
        </p:nvSpPr>
        <p:spPr>
          <a:xfrm>
            <a:off x="1348975" y="1437571"/>
            <a:ext cx="9133725" cy="3908762"/>
          </a:xfrm>
          <a:prstGeom prst="rect">
            <a:avLst/>
          </a:prstGeom>
          <a:noFill/>
        </p:spPr>
        <p:txBody>
          <a:bodyPr wrap="square">
            <a:spAutoFit/>
          </a:bodyPr>
          <a:lstStyle/>
          <a:p>
            <a:r>
              <a:rPr lang="en-US" dirty="0">
                <a:cs typeface="Arial" panose="020B0604020202020204" pitchFamily="34" charset="0"/>
              </a:rPr>
              <a:t>By joining this webinar, you are now a part of the Creating Careers family. </a:t>
            </a:r>
          </a:p>
          <a:p>
            <a:r>
              <a:rPr lang="en-US" dirty="0">
                <a:cs typeface="Arial" panose="020B0604020202020204" pitchFamily="34" charset="0"/>
              </a:rPr>
              <a:t>This includes </a:t>
            </a:r>
            <a:r>
              <a:rPr lang="en-US" dirty="0">
                <a:solidFill>
                  <a:srgbClr val="3E3E3E"/>
                </a:solidFill>
                <a:cs typeface="Arial" panose="020B0604020202020204" pitchFamily="34" charset="0"/>
                <a:hlinkClick r:id="rId4"/>
              </a:rPr>
              <a:t>The Liverpool City Region Careers Hub</a:t>
            </a:r>
            <a:r>
              <a:rPr lang="en-US" dirty="0">
                <a:solidFill>
                  <a:srgbClr val="3E3E3E"/>
                </a:solidFill>
                <a:cs typeface="Arial" panose="020B0604020202020204" pitchFamily="34" charset="0"/>
              </a:rPr>
              <a:t>, </a:t>
            </a:r>
            <a:r>
              <a:rPr lang="en-US" dirty="0">
                <a:solidFill>
                  <a:srgbClr val="3E3E3E"/>
                </a:solidFill>
                <a:cs typeface="Arial" panose="020B0604020202020204" pitchFamily="34" charset="0"/>
                <a:hlinkClick r:id="rId5"/>
              </a:rPr>
              <a:t>Health Education England </a:t>
            </a:r>
            <a:r>
              <a:rPr lang="en-US" dirty="0">
                <a:cs typeface="Arial" panose="020B0604020202020204" pitchFamily="34" charset="0"/>
              </a:rPr>
              <a:t>and</a:t>
            </a:r>
            <a:r>
              <a:rPr lang="en-US" dirty="0">
                <a:solidFill>
                  <a:srgbClr val="3E3E3E"/>
                </a:solidFill>
                <a:cs typeface="Arial" panose="020B0604020202020204" pitchFamily="34" charset="0"/>
              </a:rPr>
              <a:t> </a:t>
            </a:r>
            <a:r>
              <a:rPr lang="en-US" dirty="0">
                <a:solidFill>
                  <a:srgbClr val="3E3E3E"/>
                </a:solidFill>
                <a:cs typeface="Arial" panose="020B0604020202020204" pitchFamily="34" charset="0"/>
                <a:hlinkClick r:id="rId6"/>
              </a:rPr>
              <a:t>Shaping Futures’</a:t>
            </a:r>
            <a:r>
              <a:rPr lang="en-US" dirty="0">
                <a:solidFill>
                  <a:srgbClr val="3E3E3E"/>
                </a:solidFill>
                <a:cs typeface="Arial" panose="020B0604020202020204" pitchFamily="34" charset="0"/>
              </a:rPr>
              <a:t> </a:t>
            </a:r>
            <a:r>
              <a:rPr lang="en-US" dirty="0">
                <a:cs typeface="Arial" panose="020B0604020202020204" pitchFamily="34" charset="0"/>
              </a:rPr>
              <a:t>commitment to give you access to opportunities that enable you to train towards a career in Health and Social Care. </a:t>
            </a:r>
          </a:p>
          <a:p>
            <a:endParaRPr lang="en-US" b="0" i="0" dirty="0">
              <a:solidFill>
                <a:srgbClr val="3E3E3E"/>
              </a:solidFill>
              <a:effectLst/>
              <a:cs typeface="Arial" panose="020B0604020202020204" pitchFamily="34" charset="0"/>
            </a:endParaRPr>
          </a:p>
          <a:p>
            <a:r>
              <a:rPr lang="en-US" b="1" dirty="0">
                <a:cs typeface="Arial" panose="020B0604020202020204" pitchFamily="34" charset="0"/>
              </a:rPr>
              <a:t>Do you have any questions? </a:t>
            </a:r>
          </a:p>
          <a:p>
            <a:r>
              <a:rPr lang="en-US" dirty="0">
                <a:cs typeface="Arial" panose="020B0604020202020204" pitchFamily="34" charset="0"/>
              </a:rPr>
              <a:t>You can ask us about GCSE options, Sixth-Form or College choices and everything university related. Talk to the Shaping Futures team, via live chat, </a:t>
            </a:r>
            <a:r>
              <a:rPr lang="en-US" dirty="0">
                <a:solidFill>
                  <a:srgbClr val="0070C0"/>
                </a:solidFill>
                <a:cs typeface="Arial" panose="020B0604020202020204" pitchFamily="34" charset="0"/>
                <a:hlinkClick r:id="rId7">
                  <a:extLst>
                    <a:ext uri="{A12FA001-AC4F-418D-AE19-62706E023703}">
                      <ahyp:hlinkClr xmlns:ahyp="http://schemas.microsoft.com/office/drawing/2018/hyperlinkcolor" val="tx"/>
                    </a:ext>
                  </a:extLst>
                </a:hlinkClick>
              </a:rPr>
              <a:t>here</a:t>
            </a:r>
            <a:r>
              <a:rPr lang="en-US" dirty="0">
                <a:cs typeface="Arial" panose="020B0604020202020204" pitchFamily="34" charset="0"/>
              </a:rPr>
              <a:t>. </a:t>
            </a:r>
          </a:p>
          <a:p>
            <a:endParaRPr lang="en-US" dirty="0">
              <a:solidFill>
                <a:srgbClr val="3E3E3E"/>
              </a:solidFill>
              <a:cs typeface="Arial" panose="020B0604020202020204" pitchFamily="34" charset="0"/>
            </a:endParaRPr>
          </a:p>
          <a:p>
            <a:r>
              <a:rPr lang="en-US" b="1" dirty="0">
                <a:cs typeface="Arial" panose="020B0604020202020204" pitchFamily="34" charset="0"/>
              </a:rPr>
              <a:t>Creating Careers: Ask Us Anything</a:t>
            </a:r>
          </a:p>
          <a:p>
            <a:r>
              <a:rPr lang="en-US" b="1" dirty="0">
                <a:cs typeface="Arial" panose="020B0604020202020204" pitchFamily="34" charset="0"/>
              </a:rPr>
              <a:t>Health and Social Care Webinars</a:t>
            </a:r>
          </a:p>
          <a:p>
            <a:r>
              <a:rPr lang="en-US" dirty="0">
                <a:cs typeface="Arial" panose="020B0604020202020204" pitchFamily="34" charset="0"/>
              </a:rPr>
              <a:t>Build your knowledge around all things Health and Social Care! </a:t>
            </a:r>
          </a:p>
          <a:p>
            <a:r>
              <a:rPr lang="en-US" dirty="0">
                <a:cs typeface="Arial" panose="020B0604020202020204" pitchFamily="34" charset="0"/>
              </a:rPr>
              <a:t>For more information, please see the flyer on the next page. </a:t>
            </a:r>
          </a:p>
          <a:p>
            <a:endParaRPr lang="en-US" sz="1400" b="0" i="0" dirty="0">
              <a:solidFill>
                <a:srgbClr val="3E3E3E"/>
              </a:solidFill>
              <a:effectLst/>
              <a:latin typeface="Arial" panose="020B0604020202020204" pitchFamily="34" charset="0"/>
              <a:cs typeface="Arial" panose="020B0604020202020204" pitchFamily="34" charset="0"/>
            </a:endParaRPr>
          </a:p>
        </p:txBody>
      </p:sp>
      <p:pic>
        <p:nvPicPr>
          <p:cNvPr id="20" name="Picture 19" descr="A close up of a logo&#10;&#10;Description automatically generated">
            <a:extLst>
              <a:ext uri="{FF2B5EF4-FFF2-40B4-BE49-F238E27FC236}">
                <a16:creationId xmlns:a16="http://schemas.microsoft.com/office/drawing/2014/main" id="{0FEC5D65-5FCB-44C9-BC54-3E54B8D9CCEC}"/>
              </a:ext>
            </a:extLst>
          </p:cNvPr>
          <p:cNvPicPr>
            <a:picLocks noChangeAspect="1"/>
          </p:cNvPicPr>
          <p:nvPr/>
        </p:nvPicPr>
        <p:blipFill rotWithShape="1">
          <a:blip r:embed="rId8">
            <a:extLst>
              <a:ext uri="{28A0092B-C50C-407E-A947-70E740481C1C}">
                <a14:useLocalDpi xmlns:a14="http://schemas.microsoft.com/office/drawing/2010/main" val="0"/>
              </a:ext>
            </a:extLst>
          </a:blip>
          <a:srcRect b="6826"/>
          <a:stretch/>
        </p:blipFill>
        <p:spPr>
          <a:xfrm>
            <a:off x="10057239" y="5275344"/>
            <a:ext cx="1649720" cy="1533560"/>
          </a:xfrm>
          <a:prstGeom prst="rect">
            <a:avLst/>
          </a:prstGeom>
        </p:spPr>
      </p:pic>
      <p:pic>
        <p:nvPicPr>
          <p:cNvPr id="21" name="Picture 20">
            <a:extLst>
              <a:ext uri="{FF2B5EF4-FFF2-40B4-BE49-F238E27FC236}">
                <a16:creationId xmlns:a16="http://schemas.microsoft.com/office/drawing/2014/main" id="{D78BAC41-BA91-4B51-AE1B-96E5166C5A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4249" y="5731610"/>
            <a:ext cx="3333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Logo&#10;&#10;Description automatically generated">
            <a:extLst>
              <a:ext uri="{FF2B5EF4-FFF2-40B4-BE49-F238E27FC236}">
                <a16:creationId xmlns:a16="http://schemas.microsoft.com/office/drawing/2014/main" id="{26E54C7F-A55A-472F-B8EC-932FEDFD0ED0}"/>
              </a:ext>
            </a:extLst>
          </p:cNvPr>
          <p:cNvPicPr/>
          <p:nvPr/>
        </p:nvPicPr>
        <p:blipFill>
          <a:blip r:embed="rId10">
            <a:extLst>
              <a:ext uri="{28A0092B-C50C-407E-A947-70E740481C1C}">
                <a14:useLocalDpi xmlns:a14="http://schemas.microsoft.com/office/drawing/2010/main" val="0"/>
              </a:ext>
            </a:extLst>
          </a:blip>
          <a:stretch>
            <a:fillRect/>
          </a:stretch>
        </p:blipFill>
        <p:spPr>
          <a:xfrm>
            <a:off x="3423369" y="5226250"/>
            <a:ext cx="2571374" cy="1631749"/>
          </a:xfrm>
          <a:prstGeom prst="rect">
            <a:avLst/>
          </a:prstGeom>
        </p:spPr>
      </p:pic>
      <p:pic>
        <p:nvPicPr>
          <p:cNvPr id="23" name="Picture 22" descr="Logo&#10;&#10;Description automatically generated with medium confidence">
            <a:extLst>
              <a:ext uri="{FF2B5EF4-FFF2-40B4-BE49-F238E27FC236}">
                <a16:creationId xmlns:a16="http://schemas.microsoft.com/office/drawing/2014/main" id="{6C0A8174-837F-44CF-8855-80F3F49C73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5218" y="5677486"/>
            <a:ext cx="1801588" cy="1052449"/>
          </a:xfrm>
          <a:prstGeom prst="rect">
            <a:avLst/>
          </a:prstGeom>
        </p:spPr>
      </p:pic>
    </p:spTree>
    <p:extLst>
      <p:ext uri="{BB962C8B-B14F-4D97-AF65-F5344CB8AC3E}">
        <p14:creationId xmlns:p14="http://schemas.microsoft.com/office/powerpoint/2010/main" val="243894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sp>
        <p:nvSpPr>
          <p:cNvPr id="2" name="Rectangle 1">
            <a:extLst>
              <a:ext uri="{FF2B5EF4-FFF2-40B4-BE49-F238E27FC236}">
                <a16:creationId xmlns:a16="http://schemas.microsoft.com/office/drawing/2014/main" id="{7687E9BD-15CF-4F98-9569-E43923C0421F}"/>
              </a:ext>
            </a:extLst>
          </p:cNvPr>
          <p:cNvSpPr/>
          <p:nvPr/>
        </p:nvSpPr>
        <p:spPr>
          <a:xfrm>
            <a:off x="754402" y="289961"/>
            <a:ext cx="11279694" cy="1908215"/>
          </a:xfrm>
          <a:prstGeom prst="rect">
            <a:avLst/>
          </a:prstGeom>
        </p:spPr>
        <p:txBody>
          <a:bodyPr wrap="square">
            <a:spAutoFit/>
          </a:bodyPr>
          <a:lstStyle/>
          <a:p>
            <a:pPr algn="ctr"/>
            <a:r>
              <a:rPr lang="en-US" sz="2800" b="1" dirty="0">
                <a:latin typeface="Comic Sans MS" panose="030F0702030302020204" pitchFamily="66" charset="0"/>
              </a:rPr>
              <a:t>Creating Careers: Ask Us Anything</a:t>
            </a:r>
          </a:p>
          <a:p>
            <a:pPr algn="ctr"/>
            <a:r>
              <a:rPr lang="en-US" sz="2800" b="1" dirty="0">
                <a:solidFill>
                  <a:srgbClr val="000000"/>
                </a:solidFill>
                <a:latin typeface="Comic Sans MS" panose="030F0702030302020204" pitchFamily="66" charset="0"/>
              </a:rPr>
              <a:t>Health and Social Care Webinars</a:t>
            </a:r>
          </a:p>
          <a:p>
            <a:pPr algn="ctr"/>
            <a:br>
              <a:rPr lang="en-GB" sz="4400" dirty="0">
                <a:solidFill>
                  <a:srgbClr val="000000"/>
                </a:solidFill>
                <a:latin typeface="Comic Sans MS" panose="030F0702030302020204" pitchFamily="66" charset="0"/>
              </a:rPr>
            </a:br>
            <a:endParaRPr lang="en-GB" dirty="0">
              <a:latin typeface="Comic Sans MS" panose="030F0702030302020204" pitchFamily="66" charset="0"/>
            </a:endParaRPr>
          </a:p>
        </p:txBody>
      </p:sp>
      <p:pic>
        <p:nvPicPr>
          <p:cNvPr id="9" name="Picture 8" descr="A picture containing drawing, food&#10;&#10;Description automatically generated">
            <a:extLst>
              <a:ext uri="{FF2B5EF4-FFF2-40B4-BE49-F238E27FC236}">
                <a16:creationId xmlns:a16="http://schemas.microsoft.com/office/drawing/2014/main" id="{C14374BD-0529-462F-BAEB-202BA7DE4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307" y="-129571"/>
            <a:ext cx="2594652" cy="1373640"/>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6D72672E-C7FB-4F84-8380-BD3248C8BEC9}"/>
              </a:ext>
            </a:extLst>
          </p:cNvPr>
          <p:cNvSpPr txBox="1"/>
          <p:nvPr/>
        </p:nvSpPr>
        <p:spPr>
          <a:xfrm>
            <a:off x="3423371" y="1397572"/>
            <a:ext cx="5793118" cy="2862322"/>
          </a:xfrm>
          <a:prstGeom prst="rect">
            <a:avLst/>
          </a:prstGeom>
          <a:noFill/>
          <a:ln w="38100">
            <a:solidFill>
              <a:srgbClr val="B5E7D9"/>
            </a:solidFill>
          </a:ln>
        </p:spPr>
        <p:txBody>
          <a:bodyPr wrap="square">
            <a:spAutoFit/>
          </a:bodyPr>
          <a:lstStyle/>
          <a:p>
            <a:pPr algn="ctr"/>
            <a:r>
              <a:rPr lang="en-US" b="1" dirty="0">
                <a:latin typeface="Comic Sans MS" panose="030F0702030302020204" pitchFamily="66" charset="0"/>
                <a:ea typeface="Calibri" panose="020F0502020204030204" pitchFamily="34" charset="0"/>
                <a:cs typeface="Times New Roman" panose="02020603050405020304" pitchFamily="18" charset="0"/>
              </a:rPr>
              <a:t>Designed to teach you more about careers within Health and Social Care, our monthly webinar series allows you to ask key questions, hear from professionals and develop your understanding of the sector</a:t>
            </a:r>
          </a:p>
          <a:p>
            <a:pPr algn="ct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gn="ctr"/>
            <a:r>
              <a:rPr lang="en-US" b="1" dirty="0">
                <a:latin typeface="Comic Sans MS" panose="030F0702030302020204" pitchFamily="66" charset="0"/>
                <a:ea typeface="Calibri" panose="020F0502020204030204" pitchFamily="34" charset="0"/>
                <a:cs typeface="Times New Roman" panose="02020603050405020304" pitchFamily="18" charset="0"/>
              </a:rPr>
              <a:t>Each session will run live from 4.30-5.30 pm</a:t>
            </a:r>
          </a:p>
          <a:p>
            <a:pPr algn="ct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gn="ct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Open to Year </a:t>
            </a:r>
            <a:r>
              <a:rPr lang="en-GB" b="1" dirty="0">
                <a:latin typeface="Comic Sans MS" panose="030F0702030302020204" pitchFamily="66" charset="0"/>
                <a:ea typeface="Calibri" panose="020F0502020204030204" pitchFamily="34" charset="0"/>
                <a:cs typeface="Times New Roman" panose="02020603050405020304" pitchFamily="18" charset="0"/>
              </a:rPr>
              <a:t>11</a:t>
            </a: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-13 students and parents, carers or guardians</a:t>
            </a:r>
          </a:p>
        </p:txBody>
      </p:sp>
      <p:sp>
        <p:nvSpPr>
          <p:cNvPr id="3" name="TextBox 2">
            <a:extLst>
              <a:ext uri="{FF2B5EF4-FFF2-40B4-BE49-F238E27FC236}">
                <a16:creationId xmlns:a16="http://schemas.microsoft.com/office/drawing/2014/main" id="{A039272E-D403-4995-AEE1-DED3312B3267}"/>
              </a:ext>
            </a:extLst>
          </p:cNvPr>
          <p:cNvSpPr txBox="1"/>
          <p:nvPr/>
        </p:nvSpPr>
        <p:spPr>
          <a:xfrm>
            <a:off x="946407" y="1330355"/>
            <a:ext cx="2901039" cy="4031873"/>
          </a:xfrm>
          <a:prstGeom prst="rect">
            <a:avLst/>
          </a:prstGeom>
          <a:noFill/>
        </p:spPr>
        <p:txBody>
          <a:bodyPr wrap="square" rtlCol="0">
            <a:spAutoFit/>
          </a:bodyPr>
          <a:lstStyle/>
          <a:p>
            <a:r>
              <a:rPr lang="en-GB" sz="1400" b="1" dirty="0">
                <a:ea typeface="Calibri" panose="020F0502020204030204" pitchFamily="34" charset="0"/>
              </a:rPr>
              <a:t>          </a:t>
            </a:r>
            <a:r>
              <a:rPr lang="en-GB" b="1" dirty="0">
                <a:ea typeface="Calibri" panose="020F0502020204030204" pitchFamily="34" charset="0"/>
              </a:rPr>
              <a:t>Sign up here</a:t>
            </a:r>
          </a:p>
          <a:p>
            <a:pPr algn="ctr"/>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18</a:t>
            </a:r>
            <a:r>
              <a:rPr lang="en-GB" sz="1400" baseline="30000" dirty="0">
                <a:effectLst/>
                <a:ea typeface="Calibri" panose="020F0502020204030204" pitchFamily="34" charset="0"/>
              </a:rPr>
              <a:t>th</a:t>
            </a:r>
            <a:r>
              <a:rPr lang="en-GB" sz="1400" dirty="0">
                <a:effectLst/>
                <a:ea typeface="Calibri" panose="020F0502020204030204" pitchFamily="34" charset="0"/>
              </a:rPr>
              <a:t> March: </a:t>
            </a:r>
          </a:p>
          <a:p>
            <a:r>
              <a:rPr lang="en-GB" sz="1400" dirty="0">
                <a:ea typeface="Calibri" panose="020F0502020204030204" pitchFamily="34" charset="0"/>
              </a:rPr>
              <a:t>            </a:t>
            </a:r>
            <a:r>
              <a:rPr lang="en-GB" sz="1400" b="1" u="sng" dirty="0">
                <a:solidFill>
                  <a:srgbClr val="0070C0"/>
                </a:solidFill>
                <a:ea typeface="Calibri" panose="020F0502020204030204" pitchFamily="34" charset="0"/>
              </a:rPr>
              <a:t>AHP Taster Day </a:t>
            </a:r>
          </a:p>
          <a:p>
            <a:r>
              <a:rPr lang="en-GB" sz="1400" b="1" dirty="0">
                <a:ea typeface="Calibri" panose="020F0502020204030204" pitchFamily="34" charset="0"/>
              </a:rPr>
              <a:t>         </a:t>
            </a:r>
            <a:r>
              <a:rPr lang="en-GB" sz="1400" b="1" dirty="0">
                <a:ea typeface="Calibri" panose="020F0502020204030204" pitchFamily="34" charset="0"/>
                <a:hlinkClick r:id="rId5"/>
              </a:rPr>
              <a:t>Follow Up Session</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22</a:t>
            </a:r>
            <a:r>
              <a:rPr lang="en-GB" sz="1400" baseline="30000" dirty="0">
                <a:effectLst/>
                <a:ea typeface="Calibri" panose="020F0502020204030204" pitchFamily="34" charset="0"/>
              </a:rPr>
              <a:t>nd</a:t>
            </a:r>
            <a:r>
              <a:rPr lang="en-GB" sz="1400" dirty="0">
                <a:effectLst/>
                <a:ea typeface="Calibri" panose="020F0502020204030204" pitchFamily="34" charset="0"/>
              </a:rPr>
              <a:t> April:</a:t>
            </a:r>
          </a:p>
          <a:p>
            <a:r>
              <a:rPr lang="en-GB" sz="1400" dirty="0">
                <a:ea typeface="Calibri" panose="020F0502020204030204" pitchFamily="34" charset="0"/>
              </a:rPr>
              <a:t>      </a:t>
            </a:r>
            <a:r>
              <a:rPr lang="en-GB" sz="1400" b="1" dirty="0">
                <a:ea typeface="Calibri" panose="020F0502020204030204" pitchFamily="34" charset="0"/>
                <a:hlinkClick r:id="rId6"/>
              </a:rPr>
              <a:t>Step into Social Care</a:t>
            </a:r>
            <a:endParaRPr lang="en-GB" sz="1400" b="1" dirty="0">
              <a:effectLst/>
              <a:ea typeface="Calibri" panose="020F0502020204030204" pitchFamily="34" charset="0"/>
            </a:endParaRPr>
          </a:p>
          <a:p>
            <a:endParaRPr lang="en-GB" sz="1400" b="1"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20</a:t>
            </a:r>
            <a:r>
              <a:rPr lang="en-GB" sz="1400" baseline="30000" dirty="0">
                <a:effectLst/>
                <a:ea typeface="Calibri" panose="020F0502020204030204" pitchFamily="34" charset="0"/>
              </a:rPr>
              <a:t>th</a:t>
            </a:r>
            <a:r>
              <a:rPr lang="en-GB" sz="1400" dirty="0">
                <a:effectLst/>
                <a:ea typeface="Calibri" panose="020F0502020204030204" pitchFamily="34" charset="0"/>
              </a:rPr>
              <a:t> May:</a:t>
            </a:r>
          </a:p>
          <a:p>
            <a:r>
              <a:rPr lang="en-GB" sz="1400" dirty="0">
                <a:ea typeface="Calibri" panose="020F0502020204030204" pitchFamily="34" charset="0"/>
              </a:rPr>
              <a:t>       </a:t>
            </a:r>
            <a:r>
              <a:rPr lang="en-GB" sz="1400" b="1" dirty="0">
                <a:ea typeface="Calibri" panose="020F0502020204030204" pitchFamily="34" charset="0"/>
                <a:hlinkClick r:id="rId6"/>
              </a:rPr>
              <a:t>Careers in Nursing</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17</a:t>
            </a:r>
            <a:r>
              <a:rPr lang="en-GB" sz="1400" baseline="30000" dirty="0">
                <a:effectLst/>
                <a:ea typeface="Calibri" panose="020F0502020204030204" pitchFamily="34" charset="0"/>
              </a:rPr>
              <a:t>th</a:t>
            </a:r>
            <a:r>
              <a:rPr lang="en-GB" sz="1400" dirty="0">
                <a:effectLst/>
                <a:ea typeface="Calibri" panose="020F0502020204030204" pitchFamily="34" charset="0"/>
              </a:rPr>
              <a:t> June:</a:t>
            </a:r>
          </a:p>
          <a:p>
            <a:r>
              <a:rPr lang="en-GB" sz="1400" dirty="0">
                <a:ea typeface="Calibri" panose="020F0502020204030204" pitchFamily="34" charset="0"/>
              </a:rPr>
              <a:t> </a:t>
            </a:r>
            <a:r>
              <a:rPr lang="en-GB" sz="1400" b="1" dirty="0">
                <a:ea typeface="Calibri" panose="020F0502020204030204" pitchFamily="34" charset="0"/>
                <a:hlinkClick r:id="rId6"/>
              </a:rPr>
              <a:t>Non-Medical NHS Careers</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15</a:t>
            </a:r>
            <a:r>
              <a:rPr lang="en-GB" sz="1400" baseline="30000" dirty="0">
                <a:effectLst/>
                <a:ea typeface="Calibri" panose="020F0502020204030204" pitchFamily="34" charset="0"/>
              </a:rPr>
              <a:t>th</a:t>
            </a:r>
            <a:r>
              <a:rPr lang="en-GB" sz="1400" dirty="0">
                <a:effectLst/>
                <a:ea typeface="Calibri" panose="020F0502020204030204" pitchFamily="34" charset="0"/>
              </a:rPr>
              <a:t> July:</a:t>
            </a:r>
          </a:p>
          <a:p>
            <a:r>
              <a:rPr lang="en-GB" sz="1400" dirty="0">
                <a:ea typeface="Calibri" panose="020F0502020204030204" pitchFamily="34" charset="0"/>
              </a:rPr>
              <a:t>             </a:t>
            </a:r>
            <a:r>
              <a:rPr lang="en-GB" sz="1400" b="1" u="sng" dirty="0">
                <a:solidFill>
                  <a:srgbClr val="0070C0"/>
                </a:solidFill>
                <a:ea typeface="Calibri" panose="020F0502020204030204" pitchFamily="34" charset="0"/>
              </a:rPr>
              <a:t>Careers in </a:t>
            </a:r>
          </a:p>
          <a:p>
            <a:r>
              <a:rPr lang="en-GB" sz="1400" b="1" dirty="0">
                <a:ea typeface="Calibri" panose="020F0502020204030204" pitchFamily="34" charset="0"/>
              </a:rPr>
              <a:t>      </a:t>
            </a:r>
            <a:r>
              <a:rPr lang="en-GB" sz="1400" b="1" dirty="0">
                <a:ea typeface="Calibri" panose="020F0502020204030204" pitchFamily="34" charset="0"/>
                <a:hlinkClick r:id="rId6"/>
              </a:rPr>
              <a:t>Healthcare Science</a:t>
            </a:r>
            <a:r>
              <a:rPr lang="en-GB" sz="1400" b="1" dirty="0">
                <a:effectLst/>
                <a:ea typeface="Calibri" panose="020F0502020204030204" pitchFamily="34" charset="0"/>
                <a:hlinkClick r:id="rId6"/>
              </a:rPr>
              <a:t> </a:t>
            </a:r>
            <a:endParaRPr lang="en-GB" sz="1400" b="1" dirty="0"/>
          </a:p>
        </p:txBody>
      </p:sp>
      <p:sp>
        <p:nvSpPr>
          <p:cNvPr id="15" name="TextBox 14">
            <a:extLst>
              <a:ext uri="{FF2B5EF4-FFF2-40B4-BE49-F238E27FC236}">
                <a16:creationId xmlns:a16="http://schemas.microsoft.com/office/drawing/2014/main" id="{D22AC115-592A-4627-9C24-7CDA35EB5864}"/>
              </a:ext>
            </a:extLst>
          </p:cNvPr>
          <p:cNvSpPr txBox="1"/>
          <p:nvPr/>
        </p:nvSpPr>
        <p:spPr>
          <a:xfrm>
            <a:off x="9290961" y="1528479"/>
            <a:ext cx="2901039" cy="3801041"/>
          </a:xfrm>
          <a:prstGeom prst="rect">
            <a:avLst/>
          </a:prstGeom>
          <a:noFill/>
        </p:spPr>
        <p:txBody>
          <a:bodyPr wrap="square" rtlCol="0">
            <a:spAutoFit/>
          </a:bodyPr>
          <a:lstStyle/>
          <a:p>
            <a:r>
              <a:rPr lang="en-US" sz="1400" dirty="0"/>
              <a:t>For further support, you can find out more about the 350+ exciting careers in the NHS </a:t>
            </a:r>
            <a:r>
              <a:rPr lang="en-US" sz="1400" b="1" dirty="0">
                <a:hlinkClick r:id="rId7"/>
              </a:rPr>
              <a:t>here</a:t>
            </a:r>
            <a:r>
              <a:rPr lang="en-US" sz="1400" b="1" dirty="0"/>
              <a:t>.</a:t>
            </a:r>
          </a:p>
          <a:p>
            <a:endParaRPr lang="en-US" sz="1400" dirty="0"/>
          </a:p>
          <a:p>
            <a:r>
              <a:rPr lang="en-US" sz="1400" dirty="0"/>
              <a:t>Additionally, watch our </a:t>
            </a:r>
            <a:r>
              <a:rPr lang="en-US" sz="1400" b="1" dirty="0">
                <a:hlinkClick r:id="rId8"/>
              </a:rPr>
              <a:t>Creating Careers </a:t>
            </a:r>
            <a:r>
              <a:rPr lang="en-US" sz="1400" dirty="0"/>
              <a:t>video series to learn about the interesting </a:t>
            </a:r>
            <a:r>
              <a:rPr lang="en-US" sz="1400" b="1" dirty="0"/>
              <a:t>health and social care </a:t>
            </a:r>
            <a:r>
              <a:rPr lang="en-US" sz="1400" dirty="0"/>
              <a:t>career pathways that Liverpool City Region has to offer.</a:t>
            </a:r>
          </a:p>
          <a:p>
            <a:endParaRPr lang="en-US" sz="1400" dirty="0"/>
          </a:p>
          <a:p>
            <a:r>
              <a:rPr lang="en-US" sz="1400" dirty="0"/>
              <a:t>Don’t forget to check out the   pre-work and Creating Careers Roadmap that accompany each episode! </a:t>
            </a:r>
          </a:p>
          <a:p>
            <a:endParaRPr lang="en-US" sz="1400" dirty="0"/>
          </a:p>
          <a:p>
            <a:r>
              <a:rPr lang="en-US" sz="1500" b="1" dirty="0"/>
              <a:t>For the latest careers updates &amp; events, follow our Twitter page </a:t>
            </a:r>
            <a:r>
              <a:rPr lang="en-GB" sz="1500" b="1" i="0" dirty="0">
                <a:effectLst/>
                <a:latin typeface="-apple-system"/>
              </a:rPr>
              <a:t>@LCRCareersEnt</a:t>
            </a:r>
            <a:endParaRPr lang="en-US" sz="1500" b="1" dirty="0"/>
          </a:p>
        </p:txBody>
      </p:sp>
      <p:pic>
        <p:nvPicPr>
          <p:cNvPr id="17" name="Picture 16" descr="Logo&#10;&#10;Description automatically generated with medium confidence">
            <a:extLst>
              <a:ext uri="{FF2B5EF4-FFF2-40B4-BE49-F238E27FC236}">
                <a16:creationId xmlns:a16="http://schemas.microsoft.com/office/drawing/2014/main" id="{81CB410C-8826-4B56-8551-2F0B66D612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5218" y="5677486"/>
            <a:ext cx="1801588" cy="1052449"/>
          </a:xfrm>
          <a:prstGeom prst="rect">
            <a:avLst/>
          </a:prstGeom>
        </p:spPr>
      </p:pic>
      <p:pic>
        <p:nvPicPr>
          <p:cNvPr id="19" name="Picture 18" descr="Logo&#10;&#10;Description automatically generated">
            <a:extLst>
              <a:ext uri="{FF2B5EF4-FFF2-40B4-BE49-F238E27FC236}">
                <a16:creationId xmlns:a16="http://schemas.microsoft.com/office/drawing/2014/main" id="{808A8F14-3DB6-4EBC-AFB2-375DC5E7CC71}"/>
              </a:ext>
            </a:extLst>
          </p:cNvPr>
          <p:cNvPicPr/>
          <p:nvPr/>
        </p:nvPicPr>
        <p:blipFill>
          <a:blip r:embed="rId10">
            <a:extLst>
              <a:ext uri="{28A0092B-C50C-407E-A947-70E740481C1C}">
                <a14:useLocalDpi xmlns:a14="http://schemas.microsoft.com/office/drawing/2010/main" val="0"/>
              </a:ext>
            </a:extLst>
          </a:blip>
          <a:stretch>
            <a:fillRect/>
          </a:stretch>
        </p:blipFill>
        <p:spPr>
          <a:xfrm>
            <a:off x="3423369" y="5226250"/>
            <a:ext cx="2571374" cy="1631749"/>
          </a:xfrm>
          <a:prstGeom prst="rect">
            <a:avLst/>
          </a:prstGeom>
        </p:spPr>
      </p:pic>
      <p:pic>
        <p:nvPicPr>
          <p:cNvPr id="6" name="Picture 5" descr="Text, whiteboard&#10;&#10;Description automatically generated">
            <a:extLst>
              <a:ext uri="{FF2B5EF4-FFF2-40B4-BE49-F238E27FC236}">
                <a16:creationId xmlns:a16="http://schemas.microsoft.com/office/drawing/2014/main" id="{3107A470-7B64-4B09-B563-6317BADDE3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3772" y="4367716"/>
            <a:ext cx="4298534" cy="1243678"/>
          </a:xfrm>
          <a:prstGeom prst="rect">
            <a:avLst/>
          </a:prstGeom>
        </p:spPr>
      </p:pic>
      <p:pic>
        <p:nvPicPr>
          <p:cNvPr id="20" name="Picture 19">
            <a:extLst>
              <a:ext uri="{FF2B5EF4-FFF2-40B4-BE49-F238E27FC236}">
                <a16:creationId xmlns:a16="http://schemas.microsoft.com/office/drawing/2014/main" id="{C603A185-5C5D-4260-AC39-0D8B5D744D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4249" y="5731610"/>
            <a:ext cx="3333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close up of a logo&#10;&#10;Description automatically generated">
            <a:extLst>
              <a:ext uri="{FF2B5EF4-FFF2-40B4-BE49-F238E27FC236}">
                <a16:creationId xmlns:a16="http://schemas.microsoft.com/office/drawing/2014/main" id="{81EBCC36-A826-4FE7-B086-6ECA14193ECE}"/>
              </a:ext>
            </a:extLst>
          </p:cNvPr>
          <p:cNvPicPr>
            <a:picLocks noChangeAspect="1"/>
          </p:cNvPicPr>
          <p:nvPr/>
        </p:nvPicPr>
        <p:blipFill rotWithShape="1">
          <a:blip r:embed="rId13">
            <a:extLst>
              <a:ext uri="{28A0092B-C50C-407E-A947-70E740481C1C}">
                <a14:useLocalDpi xmlns:a14="http://schemas.microsoft.com/office/drawing/2010/main" val="0"/>
              </a:ext>
            </a:extLst>
          </a:blip>
          <a:srcRect b="6826"/>
          <a:stretch/>
        </p:blipFill>
        <p:spPr>
          <a:xfrm>
            <a:off x="10057239" y="5275344"/>
            <a:ext cx="1649720" cy="1533560"/>
          </a:xfrm>
          <a:prstGeom prst="rect">
            <a:avLst/>
          </a:prstGeom>
        </p:spPr>
      </p:pic>
    </p:spTree>
    <p:extLst>
      <p:ext uri="{BB962C8B-B14F-4D97-AF65-F5344CB8AC3E}">
        <p14:creationId xmlns:p14="http://schemas.microsoft.com/office/powerpoint/2010/main" val="795770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TotalTime>
  <Words>728</Words>
  <Application>Microsoft Office PowerPoint</Application>
  <PresentationFormat>Widescreen</PresentationFormat>
  <Paragraphs>99</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-apple-system</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Lesleyann Craig</dc:creator>
  <cp:lastModifiedBy>Lesleyann Craig</cp:lastModifiedBy>
  <cp:revision>114</cp:revision>
  <dcterms:created xsi:type="dcterms:W3CDTF">2020-06-25T11:38:22Z</dcterms:created>
  <dcterms:modified xsi:type="dcterms:W3CDTF">2021-04-12T09:38:51Z</dcterms:modified>
</cp:coreProperties>
</file>