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09" autoAdjust="0"/>
    <p:restoredTop sz="91111" autoAdjust="0"/>
  </p:normalViewPr>
  <p:slideViewPr>
    <p:cSldViewPr snapToGrid="0">
      <p:cViewPr varScale="1">
        <p:scale>
          <a:sx n="82" d="100"/>
          <a:sy n="82" d="100"/>
        </p:scale>
        <p:origin x="66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DA8F-9BBC-4CD2-95EE-ED4759981F0C}" type="datetimeFigureOut">
              <a:rPr lang="en-GB" smtClean="0"/>
              <a:t>16/03/2021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D9417-C0DE-4E6D-8FED-DD6FBAE90B98}" type="slidenum">
              <a:rPr lang="en-GB" smtClean="0"/>
              <a:t>‹#›</a:t>
            </a:fld>
            <a:endParaRPr lang="en-GB"/>
          </a:p>
        </p:txBody>
      </p:sp>
    </p:spTree>
    <p:extLst>
      <p:ext uri="{BB962C8B-B14F-4D97-AF65-F5344CB8AC3E}">
        <p14:creationId xmlns:p14="http://schemas.microsoft.com/office/powerpoint/2010/main" val="27646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teacher: this resource will need to be differentiated according to ability. Older students may benefit from focusing more closely on the 360 tour and accompanying this with matching tasks. </a:t>
            </a:r>
            <a:endParaRPr lang="en-GB" dirty="0"/>
          </a:p>
        </p:txBody>
      </p:sp>
      <p:sp>
        <p:nvSpPr>
          <p:cNvPr id="4" name="Slide Number Placeholder 3"/>
          <p:cNvSpPr>
            <a:spLocks noGrp="1"/>
          </p:cNvSpPr>
          <p:nvPr>
            <p:ph type="sldNum" sz="quarter" idx="5"/>
          </p:nvPr>
        </p:nvSpPr>
        <p:spPr/>
        <p:txBody>
          <a:bodyPr/>
          <a:lstStyle/>
          <a:p>
            <a:fld id="{30CD9417-C0DE-4E6D-8FED-DD6FBAE90B98}" type="slidenum">
              <a:rPr lang="en-GB" smtClean="0"/>
              <a:t>1</a:t>
            </a:fld>
            <a:endParaRPr lang="en-GB"/>
          </a:p>
        </p:txBody>
      </p:sp>
    </p:spTree>
    <p:extLst>
      <p:ext uri="{BB962C8B-B14F-4D97-AF65-F5344CB8AC3E}">
        <p14:creationId xmlns:p14="http://schemas.microsoft.com/office/powerpoint/2010/main" val="183329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F647-C18C-465F-9B33-BCB3C676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D2E128-EEA1-409F-B98F-6235D9DA2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DE27EA-2436-4045-871E-518F71B3FC0F}"/>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5" name="Footer Placeholder 4">
            <a:extLst>
              <a:ext uri="{FF2B5EF4-FFF2-40B4-BE49-F238E27FC236}">
                <a16:creationId xmlns:a16="http://schemas.microsoft.com/office/drawing/2014/main" id="{B6618ABC-513C-4B70-95B0-BC91F6E1C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FE99-FE71-4BCB-92EB-A8A11C1275ED}"/>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521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FBE1-0FE5-41FB-BF9B-CFF43C708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1D060-5066-4AAF-B26E-AFC953B4B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4C079-FCAC-4253-87CB-DABD9EAE534E}"/>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5" name="Footer Placeholder 4">
            <a:extLst>
              <a:ext uri="{FF2B5EF4-FFF2-40B4-BE49-F238E27FC236}">
                <a16:creationId xmlns:a16="http://schemas.microsoft.com/office/drawing/2014/main" id="{232D1D3B-6218-4025-AD04-863072E9BF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47C2B-6F68-49D0-9D1E-6185A6E4058A}"/>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802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E3597-F9B9-4C73-B3D8-C929DF781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CA623F-54D8-4CFB-AE71-BE3DAF40D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39586-3A1F-48F1-83C7-9AAD8FD7FC65}"/>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5" name="Footer Placeholder 4">
            <a:extLst>
              <a:ext uri="{FF2B5EF4-FFF2-40B4-BE49-F238E27FC236}">
                <a16:creationId xmlns:a16="http://schemas.microsoft.com/office/drawing/2014/main" id="{BEA6C911-2422-4751-BCFD-EB5958457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0193B-C732-4D4F-B306-519DD474080B}"/>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19923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AE94-EB95-4D25-930B-4A501B465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CD904-5A9E-498A-A8CE-092F71963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2E7E8-EDA7-4DE4-837B-F1F067A27E70}"/>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5" name="Footer Placeholder 4">
            <a:extLst>
              <a:ext uri="{FF2B5EF4-FFF2-40B4-BE49-F238E27FC236}">
                <a16:creationId xmlns:a16="http://schemas.microsoft.com/office/drawing/2014/main" id="{CF91F313-9F62-4798-BCB8-95C63E9EE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390AF-0F87-47E3-A904-81EBEB804581}"/>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6638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411-7B23-4A8C-BE30-F03D8489A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3F5DBF-3257-4307-8DFF-3822AF6F5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8B049-F381-4CBF-94E8-CFC467756826}"/>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5" name="Footer Placeholder 4">
            <a:extLst>
              <a:ext uri="{FF2B5EF4-FFF2-40B4-BE49-F238E27FC236}">
                <a16:creationId xmlns:a16="http://schemas.microsoft.com/office/drawing/2014/main" id="{B2D8D1C2-BF70-4447-8659-999A205E4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6B44A-810B-4EB0-A9DE-91A98FB6CD3C}"/>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27069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0635-6FF9-49F1-A8A7-B88E37FBB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58927-676C-4415-AE03-21EDA096A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60E1B0-7F7B-47F9-BA9B-6A40B7EA3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6F72D-7BCA-4F61-AA11-18247F4F38EE}"/>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6" name="Footer Placeholder 5">
            <a:extLst>
              <a:ext uri="{FF2B5EF4-FFF2-40B4-BE49-F238E27FC236}">
                <a16:creationId xmlns:a16="http://schemas.microsoft.com/office/drawing/2014/main" id="{E409FF27-7699-405A-92AC-F82918A72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28D1B-2D7A-49BA-A54D-367F6BE9F5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25327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065D-F289-4804-BC55-6C6977791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5EF37-DF4C-42A1-B39F-D93B7CC22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A7342-1938-458A-ACA1-25D34075C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4DAF6-7167-49DC-B3F7-BE842835B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6D87F-F0C4-4002-976E-4C1572DA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9F6690-4D04-478D-AD6B-7C1D5EC105F5}"/>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8" name="Footer Placeholder 7">
            <a:extLst>
              <a:ext uri="{FF2B5EF4-FFF2-40B4-BE49-F238E27FC236}">
                <a16:creationId xmlns:a16="http://schemas.microsoft.com/office/drawing/2014/main" id="{505E5083-5DBE-44F2-ADD7-E25B319EF2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6E6D9-9A4B-4860-999F-AEB430991830}"/>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7315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F075-FD36-4658-9BEA-8042FD8E03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86EA0-0999-480C-94DF-C31414949B3B}"/>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4" name="Footer Placeholder 3">
            <a:extLst>
              <a:ext uri="{FF2B5EF4-FFF2-40B4-BE49-F238E27FC236}">
                <a16:creationId xmlns:a16="http://schemas.microsoft.com/office/drawing/2014/main" id="{393E094A-D71D-4C2F-99B9-17A7ABB337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FD063B-FD07-4A7F-BC1E-859ECFE059B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7690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F69CB-CB79-40D7-8402-7FBA62886E27}"/>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3" name="Footer Placeholder 2">
            <a:extLst>
              <a:ext uri="{FF2B5EF4-FFF2-40B4-BE49-F238E27FC236}">
                <a16:creationId xmlns:a16="http://schemas.microsoft.com/office/drawing/2014/main" id="{2FF06EB9-136F-4123-9634-4B8D5942C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755B97-4E27-48B9-B955-F856A52A5A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7584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F596-B973-474A-9A65-20E16EC24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F4558F-D603-43C5-A680-BF62E4881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2D93A5-3F3F-4DE5-8709-E1B795D4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97DC-DE08-4AEA-A3B1-59088FDA3362}"/>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6" name="Footer Placeholder 5">
            <a:extLst>
              <a:ext uri="{FF2B5EF4-FFF2-40B4-BE49-F238E27FC236}">
                <a16:creationId xmlns:a16="http://schemas.microsoft.com/office/drawing/2014/main" id="{B3088A5C-D99A-4586-9E96-42494E8F0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320C67-E72D-4890-A145-D6046D2A1F98}"/>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093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C03-1DB3-4A43-B0A8-14DB5EC2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C7F88-4DE5-4121-BAA9-312C2C1A1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54294-709A-4BE7-BA10-1A031048B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8DCD2-3553-4232-B72B-3DE50E67E3E0}"/>
              </a:ext>
            </a:extLst>
          </p:cNvPr>
          <p:cNvSpPr>
            <a:spLocks noGrp="1"/>
          </p:cNvSpPr>
          <p:nvPr>
            <p:ph type="dt" sz="half" idx="10"/>
          </p:nvPr>
        </p:nvSpPr>
        <p:spPr/>
        <p:txBody>
          <a:bodyPr/>
          <a:lstStyle/>
          <a:p>
            <a:fld id="{175287E0-D6DD-4E6A-B98B-8601C4671D97}" type="datetimeFigureOut">
              <a:rPr lang="en-GB" smtClean="0"/>
              <a:t>16/03/2021</a:t>
            </a:fld>
            <a:endParaRPr lang="en-GB"/>
          </a:p>
        </p:txBody>
      </p:sp>
      <p:sp>
        <p:nvSpPr>
          <p:cNvPr id="6" name="Footer Placeholder 5">
            <a:extLst>
              <a:ext uri="{FF2B5EF4-FFF2-40B4-BE49-F238E27FC236}">
                <a16:creationId xmlns:a16="http://schemas.microsoft.com/office/drawing/2014/main" id="{FCB7E64A-EFAF-432B-AE74-D8BF6973A9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4965F-FA8D-4BE8-B392-81AEEF13F6C3}"/>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464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52149-3EBE-4D92-B1CB-AB1B51F31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D54B6-5960-46F0-B77F-2BB913854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73963-2F8D-4E9E-ACDD-793450633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87E0-D6DD-4E6A-B98B-8601C4671D97}" type="datetimeFigureOut">
              <a:rPr lang="en-GB" smtClean="0"/>
              <a:t>16/03/2021</a:t>
            </a:fld>
            <a:endParaRPr lang="en-GB"/>
          </a:p>
        </p:txBody>
      </p:sp>
      <p:sp>
        <p:nvSpPr>
          <p:cNvPr id="5" name="Footer Placeholder 4">
            <a:extLst>
              <a:ext uri="{FF2B5EF4-FFF2-40B4-BE49-F238E27FC236}">
                <a16:creationId xmlns:a16="http://schemas.microsoft.com/office/drawing/2014/main" id="{FCB576B2-D0D4-43B7-B9E0-E812B03E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778DD6-847A-4823-96D5-E4A034D8B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0EE-53D7-40FF-BD0C-B461133AFCAE}" type="slidenum">
              <a:rPr lang="en-GB" smtClean="0"/>
              <a:t>‹#›</a:t>
            </a:fld>
            <a:endParaRPr lang="en-GB"/>
          </a:p>
        </p:txBody>
      </p:sp>
    </p:spTree>
    <p:extLst>
      <p:ext uri="{BB962C8B-B14F-4D97-AF65-F5344CB8AC3E}">
        <p14:creationId xmlns:p14="http://schemas.microsoft.com/office/powerpoint/2010/main" val="16562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immer.io/@Virtualspace/daresbury-laboratory-360-tour" TargetMode="External"/><Relationship Id="rId3" Type="http://schemas.openxmlformats.org/officeDocument/2006/relationships/hyperlink" Target="https://www.prospects.ac.uk/job-profiles/mechanical-engineer" TargetMode="External"/><Relationship Id="rId7" Type="http://schemas.openxmlformats.org/officeDocument/2006/relationships/hyperlink" Target="https://www.stem.org.uk/resources/elibrary/resource/28249/key-stage-three-champion-chocolat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prospects.ac.uk/job-profiles/project-manager" TargetMode="External"/><Relationship Id="rId11" Type="http://schemas.openxmlformats.org/officeDocument/2006/relationships/image" Target="../media/image2.png"/><Relationship Id="rId5" Type="http://schemas.openxmlformats.org/officeDocument/2006/relationships/hyperlink" Target="https://www.prospects.ac.uk/job-profiles/secretary-administrator" TargetMode="External"/><Relationship Id="rId10" Type="http://schemas.openxmlformats.org/officeDocument/2006/relationships/image" Target="../media/image1.png"/><Relationship Id="rId4" Type="http://schemas.openxmlformats.org/officeDocument/2006/relationships/hyperlink" Target="https://www.prospects.ac.uk/job-profiles/electrical-engineer" TargetMode="External"/><Relationship Id="rId9" Type="http://schemas.openxmlformats.org/officeDocument/2006/relationships/hyperlink" Target="https://stfc.ukri.org/about-us/work-with-us/apprentice-training-sche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848C91A-840F-456D-AF95-2D3D3BE68504}"/>
              </a:ext>
            </a:extLst>
          </p:cNvPr>
          <p:cNvSpPr txBox="1"/>
          <p:nvPr/>
        </p:nvSpPr>
        <p:spPr>
          <a:xfrm>
            <a:off x="2266579" y="-25922"/>
            <a:ext cx="7215357" cy="8925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rPr>
              <a:t>Liverpool City Region, Creating Careers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i="1" dirty="0">
                <a:solidFill>
                  <a:prstClr val="black"/>
                </a:solidFill>
              </a:rPr>
              <a:t>Apprenticeships at STFC                                       </a:t>
            </a:r>
            <a:endParaRPr kumimoji="0" lang="en-GB" sz="2800" b="1" i="1" u="none" strike="noStrike" kern="1200" cap="none" spc="0" normalizeH="0" baseline="0" noProof="0" dirty="0">
              <a:ln>
                <a:noFill/>
              </a:ln>
              <a:solidFill>
                <a:prstClr val="black"/>
              </a:solidFill>
              <a:effectLst/>
              <a:uLnTx/>
              <a:uFillTx/>
            </a:endParaRPr>
          </a:p>
        </p:txBody>
      </p:sp>
      <p:sp>
        <p:nvSpPr>
          <p:cNvPr id="9" name="TextBox 8">
            <a:extLst>
              <a:ext uri="{FF2B5EF4-FFF2-40B4-BE49-F238E27FC236}">
                <a16:creationId xmlns:a16="http://schemas.microsoft.com/office/drawing/2014/main" id="{B35CAA93-A7CB-4784-A409-813B23BA1852}"/>
              </a:ext>
            </a:extLst>
          </p:cNvPr>
          <p:cNvSpPr txBox="1"/>
          <p:nvPr/>
        </p:nvSpPr>
        <p:spPr>
          <a:xfrm>
            <a:off x="6311405" y="907728"/>
            <a:ext cx="5804452" cy="2954655"/>
          </a:xfrm>
          <a:prstGeom prst="rect">
            <a:avLst/>
          </a:prstGeom>
          <a:noFill/>
          <a:ln>
            <a:solidFill>
              <a:schemeClr val="tx1"/>
            </a:solidFill>
          </a:ln>
        </p:spPr>
        <p:txBody>
          <a:bodyPr wrap="square" rtlCol="0">
            <a:spAutoFit/>
          </a:bodyPr>
          <a:lstStyle/>
          <a:p>
            <a:r>
              <a:rPr lang="en-GB" sz="1600" b="1" dirty="0">
                <a:solidFill>
                  <a:srgbClr val="FF0000"/>
                </a:solidFill>
              </a:rPr>
              <a:t>Questions to ask </a:t>
            </a:r>
          </a:p>
          <a:p>
            <a:r>
              <a:rPr lang="en-GB" sz="1200" dirty="0"/>
              <a:t>Using what you have learned from your pre-work, come up with 3 questions you would like to ask. Is there anything </a:t>
            </a:r>
            <a:r>
              <a:rPr lang="en-GB" sz="1200" b="1" dirty="0">
                <a:solidFill>
                  <a:srgbClr val="00B050"/>
                </a:solidFill>
              </a:rPr>
              <a:t>you</a:t>
            </a:r>
            <a:r>
              <a:rPr lang="en-GB" sz="1200" dirty="0"/>
              <a:t> </a:t>
            </a:r>
            <a:r>
              <a:rPr lang="en-GB" sz="1200" b="1" dirty="0">
                <a:solidFill>
                  <a:srgbClr val="00B050"/>
                </a:solidFill>
              </a:rPr>
              <a:t>don’t understand </a:t>
            </a:r>
            <a:r>
              <a:rPr lang="en-GB" sz="1200" dirty="0"/>
              <a:t>or would like </a:t>
            </a:r>
            <a:r>
              <a:rPr lang="en-GB" sz="1200" b="1" dirty="0">
                <a:solidFill>
                  <a:srgbClr val="7030A0"/>
                </a:solidFill>
              </a:rPr>
              <a:t>more information </a:t>
            </a:r>
            <a:r>
              <a:rPr lang="en-GB" sz="1200" dirty="0"/>
              <a:t>on? You may even come up with more questions as you watch the recording. </a:t>
            </a:r>
          </a:p>
          <a:p>
            <a:r>
              <a:rPr lang="en-GB" dirty="0"/>
              <a:t>1. </a:t>
            </a:r>
          </a:p>
          <a:p>
            <a:endParaRPr lang="en-GB" dirty="0"/>
          </a:p>
          <a:p>
            <a:r>
              <a:rPr lang="en-GB" dirty="0"/>
              <a:t>2. </a:t>
            </a:r>
          </a:p>
          <a:p>
            <a:endParaRPr lang="en-GB" dirty="0"/>
          </a:p>
          <a:p>
            <a:r>
              <a:rPr lang="en-GB" dirty="0"/>
              <a:t>3.</a:t>
            </a:r>
          </a:p>
          <a:p>
            <a:r>
              <a:rPr lang="en-GB" sz="1100" dirty="0"/>
              <a:t>If any of your questions are answered during the recording, make a note of the answer next to your question. </a:t>
            </a:r>
          </a:p>
          <a:p>
            <a:r>
              <a:rPr lang="en-GB" sz="1100" dirty="0"/>
              <a:t>If you still have unanswered questions, ask your teacher to send them through to us and we will get them answered. </a:t>
            </a:r>
          </a:p>
        </p:txBody>
      </p:sp>
      <p:sp>
        <p:nvSpPr>
          <p:cNvPr id="10" name="TextBox 9">
            <a:extLst>
              <a:ext uri="{FF2B5EF4-FFF2-40B4-BE49-F238E27FC236}">
                <a16:creationId xmlns:a16="http://schemas.microsoft.com/office/drawing/2014/main" id="{4A367FE9-289A-4B04-977D-08E3DBFBFE71}"/>
              </a:ext>
            </a:extLst>
          </p:cNvPr>
          <p:cNvSpPr txBox="1"/>
          <p:nvPr/>
        </p:nvSpPr>
        <p:spPr>
          <a:xfrm>
            <a:off x="6311405" y="3980512"/>
            <a:ext cx="5804452" cy="2831544"/>
          </a:xfrm>
          <a:prstGeom prst="rect">
            <a:avLst/>
          </a:prstGeom>
          <a:noFill/>
          <a:ln>
            <a:solidFill>
              <a:schemeClr val="tx1"/>
            </a:solidFill>
          </a:ln>
        </p:spPr>
        <p:txBody>
          <a:bodyPr wrap="square" rtlCol="0">
            <a:spAutoFit/>
          </a:bodyPr>
          <a:lstStyle/>
          <a:p>
            <a:r>
              <a:rPr lang="en-GB" b="1" dirty="0">
                <a:solidFill>
                  <a:srgbClr val="FF0000"/>
                </a:solidFill>
              </a:rPr>
              <a:t>Useful careers tips</a:t>
            </a:r>
          </a:p>
          <a:p>
            <a:r>
              <a:rPr lang="en-GB" sz="1200" dirty="0"/>
              <a:t>Whilst listening, note down any inspirational or interesting advice that you hear which could help you on your careers journey </a:t>
            </a:r>
          </a:p>
          <a:p>
            <a:endParaRPr lang="en-GB" b="1" dirty="0"/>
          </a:p>
          <a:p>
            <a:endParaRPr lang="en-GB" b="1" dirty="0"/>
          </a:p>
          <a:p>
            <a:endParaRPr lang="en-GB" b="1" dirty="0"/>
          </a:p>
          <a:p>
            <a:endParaRPr lang="en-GB" b="1" dirty="0"/>
          </a:p>
          <a:p>
            <a:endParaRPr lang="en-GB" b="1" dirty="0"/>
          </a:p>
          <a:p>
            <a:endParaRPr lang="en-GB" b="1" dirty="0"/>
          </a:p>
          <a:p>
            <a:r>
              <a:rPr lang="en-GB" sz="1400" b="1" dirty="0"/>
              <a:t>Now head over to your </a:t>
            </a:r>
            <a:r>
              <a:rPr lang="en-GB" sz="1400" b="1" i="1" dirty="0">
                <a:solidFill>
                  <a:srgbClr val="00B0F0"/>
                </a:solidFill>
              </a:rPr>
              <a:t>Creating Careers Roadmap </a:t>
            </a:r>
            <a:r>
              <a:rPr lang="en-GB" sz="1400" b="1" dirty="0"/>
              <a:t>to evaluate today’s session…</a:t>
            </a:r>
          </a:p>
        </p:txBody>
      </p:sp>
      <p:sp>
        <p:nvSpPr>
          <p:cNvPr id="2" name="TextBox 1">
            <a:extLst>
              <a:ext uri="{FF2B5EF4-FFF2-40B4-BE49-F238E27FC236}">
                <a16:creationId xmlns:a16="http://schemas.microsoft.com/office/drawing/2014/main" id="{1BD00C73-1928-41D2-B348-0067250B6209}"/>
              </a:ext>
            </a:extLst>
          </p:cNvPr>
          <p:cNvSpPr txBox="1"/>
          <p:nvPr/>
        </p:nvSpPr>
        <p:spPr>
          <a:xfrm>
            <a:off x="113357" y="902746"/>
            <a:ext cx="6111037" cy="5909310"/>
          </a:xfrm>
          <a:prstGeom prst="rect">
            <a:avLst/>
          </a:prstGeom>
          <a:noFill/>
          <a:ln>
            <a:solidFill>
              <a:schemeClr val="tx1"/>
            </a:solidFill>
          </a:ln>
        </p:spPr>
        <p:txBody>
          <a:bodyPr wrap="square" rtlCol="0">
            <a:spAutoFit/>
          </a:bodyPr>
          <a:lstStyle/>
          <a:p>
            <a:r>
              <a:rPr lang="en-US" sz="1100" b="1" dirty="0">
                <a:effectLst/>
                <a:latin typeface="Calibri" panose="020F0502020204030204" pitchFamily="34" charset="0"/>
                <a:ea typeface="Calibri" panose="020F0502020204030204" pitchFamily="34" charset="0"/>
              </a:rPr>
              <a:t>Sci-Tech Daresbury </a:t>
            </a:r>
            <a:r>
              <a:rPr lang="en-US" sz="1100" dirty="0">
                <a:effectLst/>
                <a:latin typeface="Calibri" panose="020F0502020204030204" pitchFamily="34" charset="0"/>
                <a:ea typeface="Calibri" panose="020F0502020204030204" pitchFamily="34" charset="0"/>
              </a:rPr>
              <a:t>is a science and innovation campus in Halton that houses over 100 small science and technology businesses! Of the 1300 people who work on the campus, just over 300 staff work at </a:t>
            </a:r>
            <a:r>
              <a:rPr lang="en-US" sz="1100" b="1" dirty="0">
                <a:effectLst/>
                <a:latin typeface="Calibri" panose="020F0502020204030204" pitchFamily="34" charset="0"/>
                <a:ea typeface="Calibri" panose="020F0502020204030204" pitchFamily="34" charset="0"/>
              </a:rPr>
              <a:t>Daresbury Laboratory. </a:t>
            </a:r>
            <a:r>
              <a:rPr lang="en-US" sz="1100" dirty="0">
                <a:effectLst/>
                <a:latin typeface="Calibri" panose="020F0502020204030204" pitchFamily="34" charset="0"/>
                <a:ea typeface="Calibri" panose="020F0502020204030204" pitchFamily="34" charset="0"/>
              </a:rPr>
              <a:t>These staff include world-class scientists, engineers and technicians working on high-performance computing and </a:t>
            </a:r>
            <a:r>
              <a:rPr lang="en-GB" sz="1100" dirty="0">
                <a:effectLst/>
                <a:latin typeface="Calibri" panose="020F0502020204030204" pitchFamily="34" charset="0"/>
                <a:ea typeface="Calibri" panose="020F0502020204030204" pitchFamily="34" charset="0"/>
              </a:rPr>
              <a:t>particle accelerator research. Daresbury Laboratory</a:t>
            </a:r>
            <a:r>
              <a:rPr lang="en-US" sz="1100" dirty="0">
                <a:effectLst/>
                <a:latin typeface="Calibri" panose="020F0502020204030204" pitchFamily="34" charset="0"/>
                <a:ea typeface="Calibri" panose="020F0502020204030204" pitchFamily="34" charset="0"/>
              </a:rPr>
              <a:t> is run by </a:t>
            </a:r>
            <a:r>
              <a:rPr lang="en-GB" sz="1100" b="1">
                <a:effectLst/>
                <a:latin typeface="Calibri" panose="020F0502020204030204" pitchFamily="34" charset="0"/>
                <a:ea typeface="Calibri" panose="020F0502020204030204" pitchFamily="34" charset="0"/>
              </a:rPr>
              <a:t>STFC (Science </a:t>
            </a:r>
            <a:r>
              <a:rPr lang="en-GB" sz="1100" b="1" dirty="0">
                <a:effectLst/>
                <a:latin typeface="Calibri" panose="020F0502020204030204" pitchFamily="34" charset="0"/>
                <a:ea typeface="Calibri" panose="020F0502020204030204" pitchFamily="34" charset="0"/>
              </a:rPr>
              <a:t>and Technology Facilities Council) </a:t>
            </a:r>
            <a:r>
              <a:rPr lang="en-GB" sz="1100" dirty="0">
                <a:effectLst/>
                <a:latin typeface="Calibri" panose="020F0502020204030204" pitchFamily="34" charset="0"/>
                <a:ea typeface="Calibri" panose="020F0502020204030204" pitchFamily="34" charset="0"/>
              </a:rPr>
              <a:t>which</a:t>
            </a:r>
            <a:r>
              <a:rPr lang="en-GB" sz="1100" b="1" dirty="0">
                <a:effectLst/>
                <a:latin typeface="Calibri" panose="020F0502020204030204" pitchFamily="34" charset="0"/>
                <a:ea typeface="Calibri" panose="020F0502020204030204" pitchFamily="34" charset="0"/>
              </a:rPr>
              <a:t> </a:t>
            </a:r>
            <a:r>
              <a:rPr lang="en-GB" sz="1100" dirty="0">
                <a:effectLst/>
                <a:latin typeface="Calibri" panose="020F0502020204030204" pitchFamily="34" charset="0"/>
                <a:ea typeface="Calibri" panose="020F0502020204030204" pitchFamily="34" charset="0"/>
              </a:rPr>
              <a:t>is internationally recognised for world leading scientific research and development.</a:t>
            </a:r>
          </a:p>
          <a:p>
            <a:endParaRPr lang="en-GB" sz="1400" dirty="0"/>
          </a:p>
          <a:p>
            <a:r>
              <a:rPr lang="en-GB" sz="1400" b="1" u="sng" dirty="0">
                <a:solidFill>
                  <a:srgbClr val="7030A0"/>
                </a:solidFill>
              </a:rPr>
              <a:t>Task </a:t>
            </a:r>
          </a:p>
          <a:p>
            <a:r>
              <a:rPr lang="en-GB" sz="1100" dirty="0"/>
              <a:t>Today’s recording will give you the opportunity to see a variety of apprentices working at STFC.            </a:t>
            </a:r>
          </a:p>
          <a:p>
            <a:endParaRPr lang="en-GB" sz="1100" dirty="0"/>
          </a:p>
          <a:p>
            <a:r>
              <a:rPr lang="en-GB" sz="1100" dirty="0"/>
              <a:t>Click to discover more about the role each apprentice is working towards and rank your interest in these positions from 1-4. </a:t>
            </a:r>
          </a:p>
          <a:p>
            <a:r>
              <a:rPr lang="en-GB" sz="1100" b="1" dirty="0"/>
              <a:t>1 =  the role you are most interested in , 4 = the role you are least interested in. </a:t>
            </a:r>
            <a:r>
              <a:rPr lang="en-GB" sz="1100" b="1" dirty="0">
                <a:solidFill>
                  <a:srgbClr val="FF0000"/>
                </a:solidFill>
              </a:rPr>
              <a:t>Explain your choices! </a:t>
            </a:r>
          </a:p>
          <a:p>
            <a:endParaRPr lang="en-GB" sz="1100" dirty="0"/>
          </a:p>
          <a:p>
            <a:r>
              <a:rPr lang="en-GB" sz="1100" dirty="0">
                <a:hlinkClick r:id="rId3"/>
              </a:rPr>
              <a:t>Mechanical Engineer</a:t>
            </a:r>
            <a:endParaRPr lang="en-GB" sz="1100" dirty="0"/>
          </a:p>
          <a:p>
            <a:r>
              <a:rPr lang="en-GB" sz="1100" dirty="0">
                <a:hlinkClick r:id="rId4"/>
              </a:rPr>
              <a:t>Electrical Engineer</a:t>
            </a:r>
            <a:endParaRPr lang="en-GB" sz="1100" dirty="0"/>
          </a:p>
          <a:p>
            <a:r>
              <a:rPr lang="en-GB" sz="1100" dirty="0">
                <a:hlinkClick r:id="rId5"/>
              </a:rPr>
              <a:t>Business Administrator</a:t>
            </a:r>
            <a:endParaRPr lang="en-GB" sz="1100" dirty="0"/>
          </a:p>
          <a:p>
            <a:r>
              <a:rPr lang="en-GB" sz="1100" dirty="0">
                <a:hlinkClick r:id="rId6"/>
              </a:rPr>
              <a:t>Project Manager</a:t>
            </a:r>
            <a:endParaRPr lang="en-GB" sz="1100" dirty="0"/>
          </a:p>
          <a:p>
            <a:endParaRPr lang="en-GB" sz="1100" dirty="0"/>
          </a:p>
          <a:p>
            <a:r>
              <a:rPr lang="en-US" sz="1100" dirty="0">
                <a:effectLst/>
                <a:latin typeface="Calibri" panose="020F0502020204030204" pitchFamily="34" charset="0"/>
                <a:ea typeface="Calibri" panose="020F0502020204030204" pitchFamily="34" charset="0"/>
              </a:rPr>
              <a:t>During the recording you will hear some of the apprentices talk about a particle accelerator. This is a machine that pushes particles (such as beams of electrons or protons) through tubes at speeds close to the speed of light. We can use magnets to wiggle these particle beams which releases intense rays of light that can be used to investigate materials. We can also make these particle beams collide with targets or even other particles. </a:t>
            </a:r>
            <a:r>
              <a:rPr lang="en-US" sz="1100" dirty="0">
                <a:latin typeface="Calibri" panose="020F0502020204030204" pitchFamily="34" charset="0"/>
                <a:ea typeface="Calibri" panose="020F0502020204030204" pitchFamily="34" charset="0"/>
              </a:rPr>
              <a:t>These</a:t>
            </a:r>
            <a:r>
              <a:rPr lang="en-US" sz="1100" dirty="0">
                <a:effectLst/>
                <a:latin typeface="Calibri" panose="020F0502020204030204" pitchFamily="34" charset="0"/>
                <a:ea typeface="Calibri" panose="020F0502020204030204" pitchFamily="34" charset="0"/>
              </a:rPr>
              <a:t> release new particles that can be used to help answer big questions about how our universe works, as well as everyday questions that Daresbury Laboratory has previously investigated, such as </a:t>
            </a:r>
            <a:r>
              <a:rPr lang="en-US" sz="1100" dirty="0">
                <a:solidFill>
                  <a:srgbClr val="0070C0"/>
                </a:solidFill>
                <a:effectLst/>
                <a:latin typeface="Calibri" panose="020F050202020403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a:t>
            </a:r>
            <a:r>
              <a:rPr lang="en-US" sz="1100" u="sng" dirty="0">
                <a:solidFill>
                  <a:srgbClr val="0070C0"/>
                </a:solidFill>
                <a:latin typeface="Calibri" panose="020F050202020403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H</a:t>
            </a:r>
            <a:r>
              <a:rPr lang="en-US" sz="1100" u="sng" dirty="0">
                <a:solidFill>
                  <a:srgbClr val="0070C0"/>
                </a:solidFill>
                <a:effectLst/>
                <a:latin typeface="Calibri" panose="020F050202020403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ow do we make the tastiest chocolate?</a:t>
            </a:r>
            <a:r>
              <a:rPr lang="en-US" sz="1100" u="sng" dirty="0">
                <a:solidFill>
                  <a:srgbClr val="0070C0"/>
                </a:solidFill>
                <a:latin typeface="Calibri" panose="020F0502020204030204" pitchFamily="34" charset="0"/>
                <a:ea typeface="Calibri" panose="020F0502020204030204" pitchFamily="34" charset="0"/>
              </a:rPr>
              <a:t>”</a:t>
            </a:r>
            <a:r>
              <a:rPr lang="en-US" sz="1100" dirty="0">
                <a:solidFill>
                  <a:srgbClr val="0070C0"/>
                </a:solidFill>
                <a:effectLst/>
                <a:latin typeface="Calibri" panose="020F0502020204030204" pitchFamily="34" charset="0"/>
                <a:ea typeface="Calibri" panose="020F0502020204030204" pitchFamily="34" charset="0"/>
              </a:rPr>
              <a:t>.</a:t>
            </a:r>
            <a:endParaRPr lang="en-GB" sz="1100" dirty="0">
              <a:solidFill>
                <a:srgbClr val="0070C0"/>
              </a:solidFill>
              <a:effectLst/>
              <a:latin typeface="Calibri" panose="020F0502020204030204" pitchFamily="34" charset="0"/>
              <a:ea typeface="Calibri" panose="020F0502020204030204" pitchFamily="34" charset="0"/>
            </a:endParaRPr>
          </a:p>
          <a:p>
            <a:endParaRPr lang="en-GB" sz="1400" b="1" u="sng" dirty="0">
              <a:solidFill>
                <a:srgbClr val="7030A0"/>
              </a:solidFill>
            </a:endParaRPr>
          </a:p>
          <a:p>
            <a:r>
              <a:rPr lang="en-GB" sz="1400" b="1" u="sng" dirty="0">
                <a:solidFill>
                  <a:srgbClr val="7030A0"/>
                </a:solidFill>
              </a:rPr>
              <a:t>Challenge</a:t>
            </a:r>
            <a:r>
              <a:rPr lang="en-GB" sz="1100" dirty="0"/>
              <a:t> yourself to enter the exciting world of science by taking this </a:t>
            </a:r>
            <a:r>
              <a:rPr lang="en-GB" sz="1100" dirty="0">
                <a:hlinkClick r:id="rId8"/>
              </a:rPr>
              <a:t>360 virtual tour </a:t>
            </a:r>
            <a:r>
              <a:rPr lang="en-GB" sz="1100" dirty="0"/>
              <a:t>of Daresbury Laboratory. </a:t>
            </a:r>
          </a:p>
          <a:p>
            <a:r>
              <a:rPr lang="en-GB" sz="1100" dirty="0"/>
              <a:t>Is this somewhere you could see yourself working? </a:t>
            </a:r>
            <a:r>
              <a:rPr lang="en-GB" sz="1100" b="1" dirty="0"/>
              <a:t>Explain your reasons. </a:t>
            </a:r>
          </a:p>
          <a:p>
            <a:endParaRPr lang="en-GB" sz="1100" dirty="0"/>
          </a:p>
          <a:p>
            <a:endParaRPr lang="en-GB" sz="1100" dirty="0"/>
          </a:p>
          <a:p>
            <a:r>
              <a:rPr lang="en-GB" sz="1100" dirty="0"/>
              <a:t>Keep up to date with the latest apprenticeship opportunities at STFC </a:t>
            </a:r>
            <a:r>
              <a:rPr lang="en-GB" sz="1100" dirty="0">
                <a:hlinkClick r:id="rId9"/>
              </a:rPr>
              <a:t>here</a:t>
            </a:r>
            <a:endParaRPr lang="en-GB" sz="1100" dirty="0"/>
          </a:p>
        </p:txBody>
      </p:sp>
      <p:pic>
        <p:nvPicPr>
          <p:cNvPr id="15" name="Picture 14" descr="A screenshot of a cell phone&#10;&#10;Description automatically generated">
            <a:extLst>
              <a:ext uri="{FF2B5EF4-FFF2-40B4-BE49-F238E27FC236}">
                <a16:creationId xmlns:a16="http://schemas.microsoft.com/office/drawing/2014/main" id="{A3F1B04E-1E24-4B36-BDC5-F681F69C194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866550" y="103631"/>
            <a:ext cx="3212093" cy="739106"/>
          </a:xfrm>
          <a:prstGeom prst="rect">
            <a:avLst/>
          </a:prstGeom>
        </p:spPr>
      </p:pic>
      <p:pic>
        <p:nvPicPr>
          <p:cNvPr id="4" name="Picture 3" descr="A picture containing icon&#10;&#10;Description automatically generated">
            <a:extLst>
              <a:ext uri="{FF2B5EF4-FFF2-40B4-BE49-F238E27FC236}">
                <a16:creationId xmlns:a16="http://schemas.microsoft.com/office/drawing/2014/main" id="{6B214571-37F7-4C8E-8D61-F48BF9A070F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3357" y="143888"/>
            <a:ext cx="2768607" cy="712182"/>
          </a:xfrm>
          <a:prstGeom prst="rect">
            <a:avLst/>
          </a:prstGeom>
        </p:spPr>
      </p:pic>
    </p:spTree>
    <p:extLst>
      <p:ext uri="{BB962C8B-B14F-4D97-AF65-F5344CB8AC3E}">
        <p14:creationId xmlns:p14="http://schemas.microsoft.com/office/powerpoint/2010/main" val="2871662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2243</TotalTime>
  <Words>503</Words>
  <Application>Microsoft Office PowerPoint</Application>
  <PresentationFormat>Widescreen</PresentationFormat>
  <Paragraphs>42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Lesleyann Craig</cp:lastModifiedBy>
  <cp:revision>100</cp:revision>
  <dcterms:created xsi:type="dcterms:W3CDTF">2020-06-25T11:38:22Z</dcterms:created>
  <dcterms:modified xsi:type="dcterms:W3CDTF">2021-03-16T17:05:27Z</dcterms:modified>
</cp:coreProperties>
</file>