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0" r:id="rId2"/>
    <p:sldId id="256" r:id="rId3"/>
    <p:sldId id="272" r:id="rId4"/>
    <p:sldId id="273" r:id="rId5"/>
    <p:sldId id="27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AF"/>
    <a:srgbClr val="1642C0"/>
    <a:srgbClr val="2F9795"/>
    <a:srgbClr val="323234"/>
    <a:srgbClr val="3CBDBD"/>
    <a:srgbClr val="EE91A7"/>
    <a:srgbClr val="B5E7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59" autoAdjust="0"/>
    <p:restoredTop sz="94660"/>
  </p:normalViewPr>
  <p:slideViewPr>
    <p:cSldViewPr snapToGrid="0">
      <p:cViewPr varScale="1">
        <p:scale>
          <a:sx n="65" d="100"/>
          <a:sy n="65" d="100"/>
        </p:scale>
        <p:origin x="774" y="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15103-DBA7-4052-B916-BC6DBC43EC20}" type="datetimeFigureOut">
              <a:rPr lang="en-GB" smtClean="0"/>
              <a:t>01/06/2022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CBFE8-D95D-4749-AF29-074F97ED06FF}" type="slidenum">
              <a:rPr lang="en-GB" smtClean="0"/>
              <a:t>‹#›</a:t>
            </a:fld>
            <a:endParaRPr lang="en-GB"/>
          </a:p>
        </p:txBody>
      </p:sp>
    </p:spTree>
    <p:extLst>
      <p:ext uri="{BB962C8B-B14F-4D97-AF65-F5344CB8AC3E}">
        <p14:creationId xmlns:p14="http://schemas.microsoft.com/office/powerpoint/2010/main" val="343825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CD9417-C0DE-4E6D-8FED-DD6FBAE90B98}" type="slidenum">
              <a:rPr lang="en-GB" smtClean="0"/>
              <a:t>2</a:t>
            </a:fld>
            <a:endParaRPr lang="en-GB"/>
          </a:p>
        </p:txBody>
      </p:sp>
    </p:spTree>
    <p:extLst>
      <p:ext uri="{BB962C8B-B14F-4D97-AF65-F5344CB8AC3E}">
        <p14:creationId xmlns:p14="http://schemas.microsoft.com/office/powerpoint/2010/main" val="183329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ED06-790E-40B4-9A83-72DF003A9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0D36EC-3315-4B1D-85B5-5E2CAAD931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B092AB-970D-4A91-A6AF-9001F57E3CFC}"/>
              </a:ext>
            </a:extLst>
          </p:cNvPr>
          <p:cNvSpPr>
            <a:spLocks noGrp="1"/>
          </p:cNvSpPr>
          <p:nvPr>
            <p:ph type="dt" sz="half" idx="10"/>
          </p:nvPr>
        </p:nvSpPr>
        <p:spPr/>
        <p:txBody>
          <a:bodyPr/>
          <a:lstStyle/>
          <a:p>
            <a:fld id="{A4564099-A14F-4A05-B937-C4D75D29C6DF}" type="datetimeFigureOut">
              <a:rPr lang="en-GB" smtClean="0"/>
              <a:t>01/06/2022</a:t>
            </a:fld>
            <a:endParaRPr lang="en-GB"/>
          </a:p>
        </p:txBody>
      </p:sp>
      <p:sp>
        <p:nvSpPr>
          <p:cNvPr id="5" name="Footer Placeholder 4">
            <a:extLst>
              <a:ext uri="{FF2B5EF4-FFF2-40B4-BE49-F238E27FC236}">
                <a16:creationId xmlns:a16="http://schemas.microsoft.com/office/drawing/2014/main" id="{B05E3FFC-7115-4041-93B6-F754176B49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E0F79-BA7C-4DB6-979B-D65638DC861C}"/>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44880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B008-6CBC-4B5C-BB34-82F05BBCE1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F08F7B-2932-4597-B080-66081D72BE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7EB1C0-E313-477F-A722-5755C5F70911}"/>
              </a:ext>
            </a:extLst>
          </p:cNvPr>
          <p:cNvSpPr>
            <a:spLocks noGrp="1"/>
          </p:cNvSpPr>
          <p:nvPr>
            <p:ph type="dt" sz="half" idx="10"/>
          </p:nvPr>
        </p:nvSpPr>
        <p:spPr/>
        <p:txBody>
          <a:bodyPr/>
          <a:lstStyle/>
          <a:p>
            <a:fld id="{A4564099-A14F-4A05-B937-C4D75D29C6DF}" type="datetimeFigureOut">
              <a:rPr lang="en-GB" smtClean="0"/>
              <a:t>01/06/2022</a:t>
            </a:fld>
            <a:endParaRPr lang="en-GB"/>
          </a:p>
        </p:txBody>
      </p:sp>
      <p:sp>
        <p:nvSpPr>
          <p:cNvPr id="5" name="Footer Placeholder 4">
            <a:extLst>
              <a:ext uri="{FF2B5EF4-FFF2-40B4-BE49-F238E27FC236}">
                <a16:creationId xmlns:a16="http://schemas.microsoft.com/office/drawing/2014/main" id="{8094D537-8DA4-4390-8CAC-456C25B601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F857A-4E4C-4027-93B5-59997C81F553}"/>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22952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822CC-75C9-4F25-A97B-BBB4218D31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C3D446-2C22-4D24-8ED0-F06C87E954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812DD4-FA72-4BF4-A95E-DEA6E1E4EDA2}"/>
              </a:ext>
            </a:extLst>
          </p:cNvPr>
          <p:cNvSpPr>
            <a:spLocks noGrp="1"/>
          </p:cNvSpPr>
          <p:nvPr>
            <p:ph type="dt" sz="half" idx="10"/>
          </p:nvPr>
        </p:nvSpPr>
        <p:spPr/>
        <p:txBody>
          <a:bodyPr/>
          <a:lstStyle/>
          <a:p>
            <a:fld id="{A4564099-A14F-4A05-B937-C4D75D29C6DF}" type="datetimeFigureOut">
              <a:rPr lang="en-GB" smtClean="0"/>
              <a:t>01/06/2022</a:t>
            </a:fld>
            <a:endParaRPr lang="en-GB"/>
          </a:p>
        </p:txBody>
      </p:sp>
      <p:sp>
        <p:nvSpPr>
          <p:cNvPr id="5" name="Footer Placeholder 4">
            <a:extLst>
              <a:ext uri="{FF2B5EF4-FFF2-40B4-BE49-F238E27FC236}">
                <a16:creationId xmlns:a16="http://schemas.microsoft.com/office/drawing/2014/main" id="{57C89355-2752-4C69-920A-F1F51CA36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80E91C-F643-4D7D-8EF6-0C9B51EF7120}"/>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101251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30BA-E8BA-474B-AE62-4C3F46494C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4962FA-173A-49C6-8D8A-4B57CE6F2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CA83BB-4318-4457-A9F2-802B04F333A3}"/>
              </a:ext>
            </a:extLst>
          </p:cNvPr>
          <p:cNvSpPr>
            <a:spLocks noGrp="1"/>
          </p:cNvSpPr>
          <p:nvPr>
            <p:ph type="dt" sz="half" idx="10"/>
          </p:nvPr>
        </p:nvSpPr>
        <p:spPr/>
        <p:txBody>
          <a:bodyPr/>
          <a:lstStyle/>
          <a:p>
            <a:fld id="{A4564099-A14F-4A05-B937-C4D75D29C6DF}" type="datetimeFigureOut">
              <a:rPr lang="en-GB" smtClean="0"/>
              <a:t>01/06/2022</a:t>
            </a:fld>
            <a:endParaRPr lang="en-GB"/>
          </a:p>
        </p:txBody>
      </p:sp>
      <p:sp>
        <p:nvSpPr>
          <p:cNvPr id="5" name="Footer Placeholder 4">
            <a:extLst>
              <a:ext uri="{FF2B5EF4-FFF2-40B4-BE49-F238E27FC236}">
                <a16:creationId xmlns:a16="http://schemas.microsoft.com/office/drawing/2014/main" id="{0F013403-B21E-4E4E-8FCD-65086669BE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000201-F110-42BA-934B-C5CF9284914B}"/>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416467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5EB0-50B0-49D5-88AD-515DDEC143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E4070C-E0D1-4E19-BDBF-9EF244A76A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863C78-90C4-4C38-901F-1E2E8E8E1220}"/>
              </a:ext>
            </a:extLst>
          </p:cNvPr>
          <p:cNvSpPr>
            <a:spLocks noGrp="1"/>
          </p:cNvSpPr>
          <p:nvPr>
            <p:ph type="dt" sz="half" idx="10"/>
          </p:nvPr>
        </p:nvSpPr>
        <p:spPr/>
        <p:txBody>
          <a:bodyPr/>
          <a:lstStyle/>
          <a:p>
            <a:fld id="{A4564099-A14F-4A05-B937-C4D75D29C6DF}" type="datetimeFigureOut">
              <a:rPr lang="en-GB" smtClean="0"/>
              <a:t>01/06/2022</a:t>
            </a:fld>
            <a:endParaRPr lang="en-GB"/>
          </a:p>
        </p:txBody>
      </p:sp>
      <p:sp>
        <p:nvSpPr>
          <p:cNvPr id="5" name="Footer Placeholder 4">
            <a:extLst>
              <a:ext uri="{FF2B5EF4-FFF2-40B4-BE49-F238E27FC236}">
                <a16:creationId xmlns:a16="http://schemas.microsoft.com/office/drawing/2014/main" id="{B4BD395C-BBFE-464B-8411-1B1604816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CDAB92-C28C-482E-93A1-478DDA8283D3}"/>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415821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E023-82E8-4CE3-BDD2-1A2F0D92F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C4D52F-5C55-4BA8-87AD-CB45EE53A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642086-DD84-4A0E-9931-2172A746E6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A6FAD1-C11E-4C20-92A5-104824D22B3F}"/>
              </a:ext>
            </a:extLst>
          </p:cNvPr>
          <p:cNvSpPr>
            <a:spLocks noGrp="1"/>
          </p:cNvSpPr>
          <p:nvPr>
            <p:ph type="dt" sz="half" idx="10"/>
          </p:nvPr>
        </p:nvSpPr>
        <p:spPr/>
        <p:txBody>
          <a:bodyPr/>
          <a:lstStyle/>
          <a:p>
            <a:fld id="{A4564099-A14F-4A05-B937-C4D75D29C6DF}" type="datetimeFigureOut">
              <a:rPr lang="en-GB" smtClean="0"/>
              <a:t>01/06/2022</a:t>
            </a:fld>
            <a:endParaRPr lang="en-GB"/>
          </a:p>
        </p:txBody>
      </p:sp>
      <p:sp>
        <p:nvSpPr>
          <p:cNvPr id="6" name="Footer Placeholder 5">
            <a:extLst>
              <a:ext uri="{FF2B5EF4-FFF2-40B4-BE49-F238E27FC236}">
                <a16:creationId xmlns:a16="http://schemas.microsoft.com/office/drawing/2014/main" id="{F72B139F-5406-46F3-B433-190D64EFA2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BA53EE-EE27-4F72-B85F-76C7195132C1}"/>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37082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BCEA-629F-4D1C-BC02-C724466A75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5DC5AB-55E6-4CE1-9D0D-576355F47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4A909-187E-4F68-AA2D-359DCEAE4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E25CB6-BE94-4F7B-987C-3512A8644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6C8988-01B9-4530-A8C8-82DFC3DBE2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04B334-C186-44FE-B141-9D608DF615E7}"/>
              </a:ext>
            </a:extLst>
          </p:cNvPr>
          <p:cNvSpPr>
            <a:spLocks noGrp="1"/>
          </p:cNvSpPr>
          <p:nvPr>
            <p:ph type="dt" sz="half" idx="10"/>
          </p:nvPr>
        </p:nvSpPr>
        <p:spPr/>
        <p:txBody>
          <a:bodyPr/>
          <a:lstStyle/>
          <a:p>
            <a:fld id="{A4564099-A14F-4A05-B937-C4D75D29C6DF}" type="datetimeFigureOut">
              <a:rPr lang="en-GB" smtClean="0"/>
              <a:t>01/06/2022</a:t>
            </a:fld>
            <a:endParaRPr lang="en-GB"/>
          </a:p>
        </p:txBody>
      </p:sp>
      <p:sp>
        <p:nvSpPr>
          <p:cNvPr id="8" name="Footer Placeholder 7">
            <a:extLst>
              <a:ext uri="{FF2B5EF4-FFF2-40B4-BE49-F238E27FC236}">
                <a16:creationId xmlns:a16="http://schemas.microsoft.com/office/drawing/2014/main" id="{22A42DC7-A4F1-459F-A32B-2CE4790C63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8D5C4C-0EA6-4542-96CF-68CFEBDAF2EE}"/>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87213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F4C6-7F72-4D72-8731-CE54767074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4DDD81-EF53-4D77-9290-F6E34550DABA}"/>
              </a:ext>
            </a:extLst>
          </p:cNvPr>
          <p:cNvSpPr>
            <a:spLocks noGrp="1"/>
          </p:cNvSpPr>
          <p:nvPr>
            <p:ph type="dt" sz="half" idx="10"/>
          </p:nvPr>
        </p:nvSpPr>
        <p:spPr/>
        <p:txBody>
          <a:bodyPr/>
          <a:lstStyle/>
          <a:p>
            <a:fld id="{A4564099-A14F-4A05-B937-C4D75D29C6DF}" type="datetimeFigureOut">
              <a:rPr lang="en-GB" smtClean="0"/>
              <a:t>01/06/2022</a:t>
            </a:fld>
            <a:endParaRPr lang="en-GB"/>
          </a:p>
        </p:txBody>
      </p:sp>
      <p:sp>
        <p:nvSpPr>
          <p:cNvPr id="4" name="Footer Placeholder 3">
            <a:extLst>
              <a:ext uri="{FF2B5EF4-FFF2-40B4-BE49-F238E27FC236}">
                <a16:creationId xmlns:a16="http://schemas.microsoft.com/office/drawing/2014/main" id="{126139BC-46AC-4E16-8231-1F25D5BA7C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CAF037-3E43-4EEA-87D7-102A00EC7A81}"/>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361993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33AA93-B5BD-4434-BB21-AA074A13A242}"/>
              </a:ext>
            </a:extLst>
          </p:cNvPr>
          <p:cNvSpPr>
            <a:spLocks noGrp="1"/>
          </p:cNvSpPr>
          <p:nvPr>
            <p:ph type="dt" sz="half" idx="10"/>
          </p:nvPr>
        </p:nvSpPr>
        <p:spPr/>
        <p:txBody>
          <a:bodyPr/>
          <a:lstStyle/>
          <a:p>
            <a:fld id="{A4564099-A14F-4A05-B937-C4D75D29C6DF}" type="datetimeFigureOut">
              <a:rPr lang="en-GB" smtClean="0"/>
              <a:t>01/06/2022</a:t>
            </a:fld>
            <a:endParaRPr lang="en-GB"/>
          </a:p>
        </p:txBody>
      </p:sp>
      <p:sp>
        <p:nvSpPr>
          <p:cNvPr id="3" name="Footer Placeholder 2">
            <a:extLst>
              <a:ext uri="{FF2B5EF4-FFF2-40B4-BE49-F238E27FC236}">
                <a16:creationId xmlns:a16="http://schemas.microsoft.com/office/drawing/2014/main" id="{043AFA53-CEEE-44ED-9966-C15039AF3F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17EF8A-5F94-4ACB-AF2B-B0B80C04C68A}"/>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51766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D4C92-4C54-4F68-8F7A-A27365D97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493405-F194-4D80-AE37-DB4A50D4C9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ECEB35-B90F-4A6D-AB48-6B2C36D62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8B11CE-D662-49FC-BEAD-616FA185F321}"/>
              </a:ext>
            </a:extLst>
          </p:cNvPr>
          <p:cNvSpPr>
            <a:spLocks noGrp="1"/>
          </p:cNvSpPr>
          <p:nvPr>
            <p:ph type="dt" sz="half" idx="10"/>
          </p:nvPr>
        </p:nvSpPr>
        <p:spPr/>
        <p:txBody>
          <a:bodyPr/>
          <a:lstStyle/>
          <a:p>
            <a:fld id="{A4564099-A14F-4A05-B937-C4D75D29C6DF}" type="datetimeFigureOut">
              <a:rPr lang="en-GB" smtClean="0"/>
              <a:t>01/06/2022</a:t>
            </a:fld>
            <a:endParaRPr lang="en-GB"/>
          </a:p>
        </p:txBody>
      </p:sp>
      <p:sp>
        <p:nvSpPr>
          <p:cNvPr id="6" name="Footer Placeholder 5">
            <a:extLst>
              <a:ext uri="{FF2B5EF4-FFF2-40B4-BE49-F238E27FC236}">
                <a16:creationId xmlns:a16="http://schemas.microsoft.com/office/drawing/2014/main" id="{12094363-D997-4953-A42E-3BB8966487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E423A8-6590-438F-AFD7-EBCE48B211C0}"/>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2107869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8EE86-B84E-4C6D-8BB8-509F1D9E1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9CA81C-C10B-441F-9E8D-CA48647CE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ED792E-204E-46E2-81E3-CB3756962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8D9BB-4AEE-486C-8E07-B12AA0F53697}"/>
              </a:ext>
            </a:extLst>
          </p:cNvPr>
          <p:cNvSpPr>
            <a:spLocks noGrp="1"/>
          </p:cNvSpPr>
          <p:nvPr>
            <p:ph type="dt" sz="half" idx="10"/>
          </p:nvPr>
        </p:nvSpPr>
        <p:spPr/>
        <p:txBody>
          <a:bodyPr/>
          <a:lstStyle/>
          <a:p>
            <a:fld id="{A4564099-A14F-4A05-B937-C4D75D29C6DF}" type="datetimeFigureOut">
              <a:rPr lang="en-GB" smtClean="0"/>
              <a:t>01/06/2022</a:t>
            </a:fld>
            <a:endParaRPr lang="en-GB"/>
          </a:p>
        </p:txBody>
      </p:sp>
      <p:sp>
        <p:nvSpPr>
          <p:cNvPr id="6" name="Footer Placeholder 5">
            <a:extLst>
              <a:ext uri="{FF2B5EF4-FFF2-40B4-BE49-F238E27FC236}">
                <a16:creationId xmlns:a16="http://schemas.microsoft.com/office/drawing/2014/main" id="{59AA2DCD-89F2-489E-BE83-868A39A78C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F04477-5011-4D42-85F0-2BC10CD2087A}"/>
              </a:ext>
            </a:extLst>
          </p:cNvPr>
          <p:cNvSpPr>
            <a:spLocks noGrp="1"/>
          </p:cNvSpPr>
          <p:nvPr>
            <p:ph type="sldNum" sz="quarter" idx="12"/>
          </p:nvPr>
        </p:nvSpPr>
        <p:spPr/>
        <p:txBody>
          <a:bodyPr/>
          <a:lstStyle/>
          <a:p>
            <a:fld id="{AAE9C28D-B9D0-483D-A641-CE8FB24F6F6E}" type="slidenum">
              <a:rPr lang="en-GB" smtClean="0"/>
              <a:t>‹#›</a:t>
            </a:fld>
            <a:endParaRPr lang="en-GB"/>
          </a:p>
        </p:txBody>
      </p:sp>
    </p:spTree>
    <p:extLst>
      <p:ext uri="{BB962C8B-B14F-4D97-AF65-F5344CB8AC3E}">
        <p14:creationId xmlns:p14="http://schemas.microsoft.com/office/powerpoint/2010/main" val="175965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E63945-629D-4C2F-A87C-D08CCBD79D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38ED10-4B4C-4C59-AE7A-47062BB2A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89341E-D1C3-411B-A59B-D0CDE02D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64099-A14F-4A05-B937-C4D75D29C6DF}" type="datetimeFigureOut">
              <a:rPr lang="en-GB" smtClean="0"/>
              <a:t>01/06/2022</a:t>
            </a:fld>
            <a:endParaRPr lang="en-GB"/>
          </a:p>
        </p:txBody>
      </p:sp>
      <p:sp>
        <p:nvSpPr>
          <p:cNvPr id="5" name="Footer Placeholder 4">
            <a:extLst>
              <a:ext uri="{FF2B5EF4-FFF2-40B4-BE49-F238E27FC236}">
                <a16:creationId xmlns:a16="http://schemas.microsoft.com/office/drawing/2014/main" id="{B31C523B-2851-4300-A556-8CD505396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14AB7A-3335-43DD-B7FE-F44934FD95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9C28D-B9D0-483D-A641-CE8FB24F6F6E}" type="slidenum">
              <a:rPr lang="en-GB" smtClean="0"/>
              <a:t>‹#›</a:t>
            </a:fld>
            <a:endParaRPr lang="en-GB"/>
          </a:p>
        </p:txBody>
      </p:sp>
    </p:spTree>
    <p:extLst>
      <p:ext uri="{BB962C8B-B14F-4D97-AF65-F5344CB8AC3E}">
        <p14:creationId xmlns:p14="http://schemas.microsoft.com/office/powerpoint/2010/main" val="130197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hyperlink" Target="https://www.healthcareers.nhs.uk/sites/default/files/documents/A%20career%20in%20Pharmacy_Final.pdf" TargetMode="External"/><Relationship Id="rId7" Type="http://schemas.openxmlformats.org/officeDocument/2006/relationships/image" Target="../media/image4.png"/><Relationship Id="rId12" Type="http://schemas.openxmlformats.org/officeDocument/2006/relationships/image" Target="../media/image10.png"/><Relationship Id="rId17"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s://careersinpharmacy.uk/careers-map/" TargetMode="External"/><Relationship Id="rId11" Type="http://schemas.openxmlformats.org/officeDocument/2006/relationships/image" Target="../media/image8.jpg"/><Relationship Id="rId5" Type="http://schemas.openxmlformats.org/officeDocument/2006/relationships/hyperlink" Target="https://uk.indeed.com/career-advice/career-development/transferable-skills" TargetMode="External"/><Relationship Id="rId1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hyperlink" Target="https://uk.indeed.com/career-advice/cvs-cover-letters/best-cv-skills" TargetMode="External"/><Relationship Id="rId9" Type="http://schemas.openxmlformats.org/officeDocument/2006/relationships/image" Target="../media/image6.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18" Type="http://schemas.openxmlformats.org/officeDocument/2006/relationships/hyperlink" Target="https://nhsvaluestool.e-lfh.org.uk/" TargetMode="External"/><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2.png"/><Relationship Id="rId17" Type="http://schemas.openxmlformats.org/officeDocument/2006/relationships/hyperlink" Target="https://www.healthcareers.nhs.uk/working-health/working-nhs/nhs-constitution" TargetMode="External"/><Relationship Id="rId2" Type="http://schemas.openxmlformats.org/officeDocument/2006/relationships/image" Target="../media/image1.png"/><Relationship Id="rId16" Type="http://schemas.openxmlformats.org/officeDocument/2006/relationships/hyperlink" Target="https://www.healthcareers.nhs.uk/glossary#NHS_Constitution"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hyperlink" Target="https://gmhigher.ac.uk/events/creating-careers-health-and-social-care/" TargetMode="External"/><Relationship Id="rId26" Type="http://schemas.openxmlformats.org/officeDocument/2006/relationships/hyperlink" Target="https://shaping-futures.org.uk/talk-to-us/?utm_medium=popcard&amp;cameFrom=https%3A%2F%2Fshaping-futures.org.uk%2Factivities%2F" TargetMode="External"/><Relationship Id="rId3" Type="http://schemas.openxmlformats.org/officeDocument/2006/relationships/image" Target="../media/image2.svg"/><Relationship Id="rId21" Type="http://schemas.openxmlformats.org/officeDocument/2006/relationships/hyperlink" Target="https://www.hellofuture.ac.uk/" TargetMode="Externa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hyperlink" Target="https://padlet.com/jgladwin999/xs6o7g5cm1n4" TargetMode="External"/><Relationship Id="rId25" Type="http://schemas.openxmlformats.org/officeDocument/2006/relationships/hyperlink" Target="https://www.candwopportunities.co.uk/industry-sectors/sectors/health-and-social-care/" TargetMode="External"/><Relationship Id="rId2" Type="http://schemas.openxmlformats.org/officeDocument/2006/relationships/image" Target="../media/image1.png"/><Relationship Id="rId16" Type="http://schemas.openxmlformats.org/officeDocument/2006/relationships/hyperlink" Target="https://growthplatform.org/enhancing-skills/careers-hub/" TargetMode="External"/><Relationship Id="rId20" Type="http://schemas.openxmlformats.org/officeDocument/2006/relationships/hyperlink" Target="https://lancashirefutureu.org.uk/"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hyperlink" Target="https://youthhub.be-more.info/" TargetMode="External"/><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hyperlink" Target="https://higherhorizons.co.uk/" TargetMode="External"/><Relationship Id="rId10" Type="http://schemas.openxmlformats.org/officeDocument/2006/relationships/image" Target="../media/image9.png"/><Relationship Id="rId19" Type="http://schemas.openxmlformats.org/officeDocument/2006/relationships/hyperlink" Target="https://shaping-futures.org.uk/" TargetMode="External"/><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 Id="rId22" Type="http://schemas.openxmlformats.org/officeDocument/2006/relationships/hyperlink" Target="NHS%20in%20Cheshire%20and%20Warrington%20&amp;%20Jobs%20|%20Jobs%20Live%20|%20Contact%20Us%20Today%20(jobsliveuk.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7.png"/><Relationship Id="rId1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hyperlink" Target="https://growthplatform.org/enhancing-skills/careers-hub/creating-careers-2/" TargetMode="External"/><Relationship Id="rId12" Type="http://schemas.openxmlformats.org/officeDocument/2006/relationships/image" Target="../media/image6.pn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https://www.healthcareers.nhs.uk/" TargetMode="External"/><Relationship Id="rId11" Type="http://schemas.openxmlformats.org/officeDocument/2006/relationships/image" Target="../media/image5.png"/><Relationship Id="rId5" Type="http://schemas.openxmlformats.org/officeDocument/2006/relationships/hyperlink" Target="https://sites.google.com/view/cchealthcare/home" TargetMode="External"/><Relationship Id="rId15" Type="http://schemas.openxmlformats.org/officeDocument/2006/relationships/image" Target="../media/image10.png"/><Relationship Id="rId10" Type="http://schemas.openxmlformats.org/officeDocument/2006/relationships/image" Target="../media/image4.png"/><Relationship Id="rId19"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6674B81-54CF-4D45-85EE-267A47956F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flipH="1" flipV="1">
            <a:off x="78869" y="240983"/>
            <a:ext cx="709785" cy="6210618"/>
          </a:xfrm>
          <a:prstGeom prst="rect">
            <a:avLst/>
          </a:prstGeom>
        </p:spPr>
      </p:pic>
      <p:pic>
        <p:nvPicPr>
          <p:cNvPr id="9" name="Picture 8" descr="A picture containing drawing, food&#10;&#10;Description automatically generated">
            <a:extLst>
              <a:ext uri="{FF2B5EF4-FFF2-40B4-BE49-F238E27FC236}">
                <a16:creationId xmlns:a16="http://schemas.microsoft.com/office/drawing/2014/main" id="{C14374BD-0529-462F-BAEB-202BA7DE4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307" y="-129571"/>
            <a:ext cx="2594652" cy="1373640"/>
          </a:xfrm>
          <a:prstGeom prst="rect">
            <a:avLst/>
          </a:prstGeom>
        </p:spPr>
      </p:pic>
      <p:sp>
        <p:nvSpPr>
          <p:cNvPr id="16" name="TextBox 15">
            <a:extLst>
              <a:ext uri="{FF2B5EF4-FFF2-40B4-BE49-F238E27FC236}">
                <a16:creationId xmlns:a16="http://schemas.microsoft.com/office/drawing/2014/main" id="{17B57F9D-39CB-4085-B783-93E012F13575}"/>
              </a:ext>
            </a:extLst>
          </p:cNvPr>
          <p:cNvSpPr txBox="1"/>
          <p:nvPr/>
        </p:nvSpPr>
        <p:spPr>
          <a:xfrm>
            <a:off x="754402" y="1729983"/>
            <a:ext cx="2811795" cy="375552"/>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6D72672E-C7FB-4F84-8380-BD3248C8BEC9}"/>
              </a:ext>
            </a:extLst>
          </p:cNvPr>
          <p:cNvSpPr txBox="1"/>
          <p:nvPr/>
        </p:nvSpPr>
        <p:spPr>
          <a:xfrm>
            <a:off x="3358551" y="2244655"/>
            <a:ext cx="5849401" cy="2616101"/>
          </a:xfrm>
          <a:prstGeom prst="rect">
            <a:avLst/>
          </a:prstGeom>
          <a:noFill/>
          <a:ln w="38100">
            <a:solidFill>
              <a:srgbClr val="B5E7D9"/>
            </a:solidFill>
          </a:ln>
        </p:spPr>
        <p:txBody>
          <a:bodyPr wrap="square">
            <a:spAutoFit/>
          </a:bodyPr>
          <a:lstStyle/>
          <a:p>
            <a:pPr algn="ctr"/>
            <a:endParaRPr lang="en-US" b="1" dirty="0">
              <a:latin typeface="Gilmer" panose="00000500000000000000" pitchFamily="50" charset="0"/>
              <a:ea typeface="Calibri" panose="020F0502020204030204" pitchFamily="34" charset="0"/>
              <a:cs typeface="Times New Roman" panose="02020603050405020304" pitchFamily="18" charset="0"/>
            </a:endParaRPr>
          </a:p>
          <a:p>
            <a:pPr algn="ctr"/>
            <a:r>
              <a:rPr lang="en-US" sz="3200" b="1" dirty="0">
                <a:solidFill>
                  <a:srgbClr val="2F9795"/>
                </a:solidFill>
                <a:ea typeface="Calibri" panose="020F0502020204030204" pitchFamily="34" charset="0"/>
                <a:cs typeface="Times New Roman" panose="02020603050405020304" pitchFamily="18" charset="0"/>
              </a:rPr>
              <a:t>Thursday 9</a:t>
            </a:r>
            <a:r>
              <a:rPr lang="en-US" sz="3200" b="1" baseline="30000" dirty="0">
                <a:solidFill>
                  <a:srgbClr val="2F9795"/>
                </a:solidFill>
                <a:ea typeface="Calibri" panose="020F0502020204030204" pitchFamily="34" charset="0"/>
                <a:cs typeface="Times New Roman" panose="02020603050405020304" pitchFamily="18" charset="0"/>
              </a:rPr>
              <a:t>th </a:t>
            </a:r>
            <a:r>
              <a:rPr lang="en-US" sz="3200" b="1" dirty="0">
                <a:solidFill>
                  <a:srgbClr val="2F9795"/>
                </a:solidFill>
                <a:ea typeface="Calibri" panose="020F0502020204030204" pitchFamily="34" charset="0"/>
                <a:cs typeface="Times New Roman" panose="02020603050405020304" pitchFamily="18" charset="0"/>
              </a:rPr>
              <a:t>June 2022</a:t>
            </a:r>
          </a:p>
          <a:p>
            <a:pPr algn="ctr"/>
            <a:endParaRPr lang="en-US" sz="2400" b="1" dirty="0">
              <a:solidFill>
                <a:srgbClr val="2F9795"/>
              </a:solidFill>
              <a:effectLst/>
              <a:ea typeface="Calibri" panose="020F0502020204030204" pitchFamily="34" charset="0"/>
              <a:cs typeface="Times New Roman" panose="02020603050405020304" pitchFamily="18" charset="0"/>
            </a:endParaRPr>
          </a:p>
          <a:p>
            <a:pPr algn="ctr"/>
            <a:r>
              <a:rPr lang="en-US" sz="2400" b="1" dirty="0">
                <a:solidFill>
                  <a:srgbClr val="2F9795"/>
                </a:solidFill>
                <a:ea typeface="Calibri" panose="020F0502020204030204" pitchFamily="34" charset="0"/>
                <a:cs typeface="Times New Roman" panose="02020603050405020304" pitchFamily="18" charset="0"/>
              </a:rPr>
              <a:t>4.30pm – 5.30pm</a:t>
            </a:r>
          </a:p>
          <a:p>
            <a:pPr algn="ctr"/>
            <a:endParaRPr lang="en-US" sz="2400" b="1" dirty="0">
              <a:solidFill>
                <a:srgbClr val="2F9795"/>
              </a:solidFill>
              <a:effectLst/>
              <a:ea typeface="Calibri" panose="020F0502020204030204" pitchFamily="34" charset="0"/>
              <a:cs typeface="Times New Roman" panose="02020603050405020304" pitchFamily="18" charset="0"/>
            </a:endParaRPr>
          </a:p>
          <a:p>
            <a:pPr algn="ctr"/>
            <a:r>
              <a:rPr lang="en-GB" sz="2400" b="1" dirty="0">
                <a:solidFill>
                  <a:srgbClr val="2F9795"/>
                </a:solidFill>
                <a:ea typeface="Calibri" panose="020F0502020204030204" pitchFamily="34" charset="0"/>
                <a:cs typeface="Times New Roman" panose="02020603050405020304" pitchFamily="18" charset="0"/>
              </a:rPr>
              <a:t>Student Pre-work</a:t>
            </a:r>
          </a:p>
          <a:p>
            <a:pPr algn="ctr"/>
            <a:endParaRPr lang="en-GB" b="1" dirty="0">
              <a:solidFill>
                <a:srgbClr val="2F9795"/>
              </a:solidFill>
              <a:latin typeface="Gilmer Heavy" panose="00000900000000000000" pitchFamily="50"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39272E-D403-4995-AEE1-DED3312B3267}"/>
              </a:ext>
            </a:extLst>
          </p:cNvPr>
          <p:cNvSpPr txBox="1"/>
          <p:nvPr/>
        </p:nvSpPr>
        <p:spPr>
          <a:xfrm>
            <a:off x="765011" y="1810167"/>
            <a:ext cx="2901039" cy="307777"/>
          </a:xfrm>
          <a:prstGeom prst="rect">
            <a:avLst/>
          </a:prstGeom>
          <a:noFill/>
        </p:spPr>
        <p:txBody>
          <a:bodyPr wrap="square" rtlCol="0">
            <a:spAutoFit/>
          </a:bodyPr>
          <a:lstStyle/>
          <a:p>
            <a:r>
              <a:rPr lang="en-GB" sz="1400" b="1" dirty="0">
                <a:ea typeface="Calibri" panose="020F0502020204030204" pitchFamily="34" charset="0"/>
              </a:rPr>
              <a:t>          </a:t>
            </a:r>
            <a:endParaRPr lang="en-GB" sz="1400" dirty="0">
              <a:effectLst/>
              <a:latin typeface="Gilmer" panose="00000500000000000000" pitchFamily="50" charset="0"/>
              <a:ea typeface="Calibri" panose="020F0502020204030204" pitchFamily="34" charset="0"/>
            </a:endParaRPr>
          </a:p>
        </p:txBody>
      </p:sp>
      <p:pic>
        <p:nvPicPr>
          <p:cNvPr id="14" name="Picture 13" descr="A close up of a logo&#10;&#10;Description automatically generated">
            <a:extLst>
              <a:ext uri="{FF2B5EF4-FFF2-40B4-BE49-F238E27FC236}">
                <a16:creationId xmlns:a16="http://schemas.microsoft.com/office/drawing/2014/main" id="{86E6CE6B-37F3-453F-9A19-9097748AAFFB}"/>
              </a:ext>
            </a:extLst>
          </p:cNvPr>
          <p:cNvPicPr>
            <a:picLocks noChangeAspect="1"/>
          </p:cNvPicPr>
          <p:nvPr/>
        </p:nvPicPr>
        <p:blipFill rotWithShape="1">
          <a:blip r:embed="rId5">
            <a:extLst>
              <a:ext uri="{28A0092B-C50C-407E-A947-70E740481C1C}">
                <a14:useLocalDpi xmlns:a14="http://schemas.microsoft.com/office/drawing/2010/main" val="0"/>
              </a:ext>
            </a:extLst>
          </a:blip>
          <a:srcRect b="6826"/>
          <a:stretch/>
        </p:blipFill>
        <p:spPr>
          <a:xfrm>
            <a:off x="838245" y="6243642"/>
            <a:ext cx="649452" cy="603723"/>
          </a:xfrm>
          <a:prstGeom prst="rect">
            <a:avLst/>
          </a:prstGeom>
        </p:spPr>
      </p:pic>
      <p:pic>
        <p:nvPicPr>
          <p:cNvPr id="22" name="Picture 21" descr="Logo&#10;&#10;Description automatically generated with medium confidence">
            <a:extLst>
              <a:ext uri="{FF2B5EF4-FFF2-40B4-BE49-F238E27FC236}">
                <a16:creationId xmlns:a16="http://schemas.microsoft.com/office/drawing/2014/main" id="{14D29B3C-32AB-4B49-8CB7-FA83F1D277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632" y="6417016"/>
            <a:ext cx="699042" cy="408366"/>
          </a:xfrm>
          <a:prstGeom prst="rect">
            <a:avLst/>
          </a:prstGeom>
        </p:spPr>
      </p:pic>
      <p:pic>
        <p:nvPicPr>
          <p:cNvPr id="23" name="Picture 22">
            <a:extLst>
              <a:ext uri="{FF2B5EF4-FFF2-40B4-BE49-F238E27FC236}">
                <a16:creationId xmlns:a16="http://schemas.microsoft.com/office/drawing/2014/main" id="{11EC3876-78A8-41EB-AF00-8D9693134A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5149" y="6457828"/>
            <a:ext cx="1641568" cy="3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a:extLst>
              <a:ext uri="{FF2B5EF4-FFF2-40B4-BE49-F238E27FC236}">
                <a16:creationId xmlns:a16="http://schemas.microsoft.com/office/drawing/2014/main" id="{F0FE83B1-E640-42D9-8B0C-32440D9081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4617" y="6417016"/>
            <a:ext cx="918494" cy="35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Logo, company name&#10;&#10;Description automatically generated">
            <a:extLst>
              <a:ext uri="{FF2B5EF4-FFF2-40B4-BE49-F238E27FC236}">
                <a16:creationId xmlns:a16="http://schemas.microsoft.com/office/drawing/2014/main" id="{9262AAE2-E7B6-4706-98CB-D0342D9DAC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2840" y="6381672"/>
            <a:ext cx="700063" cy="398096"/>
          </a:xfrm>
          <a:prstGeom prst="rect">
            <a:avLst/>
          </a:prstGeom>
        </p:spPr>
      </p:pic>
      <p:pic>
        <p:nvPicPr>
          <p:cNvPr id="26" name="Picture 25" descr="Logo&#10;&#10;Description automatically generated">
            <a:extLst>
              <a:ext uri="{FF2B5EF4-FFF2-40B4-BE49-F238E27FC236}">
                <a16:creationId xmlns:a16="http://schemas.microsoft.com/office/drawing/2014/main" id="{C43BEAAA-1EE7-4931-AE42-1053614743FF}"/>
              </a:ext>
            </a:extLst>
          </p:cNvPr>
          <p:cNvPicPr/>
          <p:nvPr/>
        </p:nvPicPr>
        <p:blipFill>
          <a:blip r:embed="rId10">
            <a:extLst>
              <a:ext uri="{28A0092B-C50C-407E-A947-70E740481C1C}">
                <a14:useLocalDpi xmlns:a14="http://schemas.microsoft.com/office/drawing/2010/main" val="0"/>
              </a:ext>
            </a:extLst>
          </a:blip>
          <a:stretch>
            <a:fillRect/>
          </a:stretch>
        </p:blipFill>
        <p:spPr>
          <a:xfrm>
            <a:off x="958891" y="3343"/>
            <a:ext cx="1646086" cy="1155636"/>
          </a:xfrm>
          <a:prstGeom prst="rect">
            <a:avLst/>
          </a:prstGeom>
        </p:spPr>
      </p:pic>
      <p:pic>
        <p:nvPicPr>
          <p:cNvPr id="5" name="Picture 4" descr="Logo&#10;&#10;Description automatically generated">
            <a:extLst>
              <a:ext uri="{FF2B5EF4-FFF2-40B4-BE49-F238E27FC236}">
                <a16:creationId xmlns:a16="http://schemas.microsoft.com/office/drawing/2014/main" id="{771058B0-D9DD-486F-A006-8FAA8E63C7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29002" y="6243642"/>
            <a:ext cx="968104" cy="684521"/>
          </a:xfrm>
          <a:prstGeom prst="rect">
            <a:avLst/>
          </a:prstGeom>
        </p:spPr>
      </p:pic>
      <p:pic>
        <p:nvPicPr>
          <p:cNvPr id="8" name="Picture 7" descr="Logo&#10;&#10;Description automatically generated">
            <a:extLst>
              <a:ext uri="{FF2B5EF4-FFF2-40B4-BE49-F238E27FC236}">
                <a16:creationId xmlns:a16="http://schemas.microsoft.com/office/drawing/2014/main" id="{F7BC326E-5B9C-4A6D-9F7C-82324CE1D0A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89178" y="6305642"/>
            <a:ext cx="1102822" cy="620337"/>
          </a:xfrm>
          <a:prstGeom prst="rect">
            <a:avLst/>
          </a:prstGeom>
        </p:spPr>
      </p:pic>
      <p:pic>
        <p:nvPicPr>
          <p:cNvPr id="11" name="Picture 10" descr="Text&#10;&#10;Description automatically generated">
            <a:extLst>
              <a:ext uri="{FF2B5EF4-FFF2-40B4-BE49-F238E27FC236}">
                <a16:creationId xmlns:a16="http://schemas.microsoft.com/office/drawing/2014/main" id="{1D450945-7AA1-4A11-9C6B-B55D1B1DC98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3755" y="6377951"/>
            <a:ext cx="1272420" cy="401817"/>
          </a:xfrm>
          <a:prstGeom prst="rect">
            <a:avLst/>
          </a:prstGeom>
        </p:spPr>
      </p:pic>
      <p:pic>
        <p:nvPicPr>
          <p:cNvPr id="13" name="Picture 12">
            <a:extLst>
              <a:ext uri="{FF2B5EF4-FFF2-40B4-BE49-F238E27FC236}">
                <a16:creationId xmlns:a16="http://schemas.microsoft.com/office/drawing/2014/main" id="{3D95C74F-B150-47C4-814C-522643F7A62C}"/>
              </a:ext>
            </a:extLst>
          </p:cNvPr>
          <p:cNvPicPr>
            <a:picLocks noChangeAspect="1"/>
          </p:cNvPicPr>
          <p:nvPr/>
        </p:nvPicPr>
        <p:blipFill>
          <a:blip r:embed="rId14"/>
          <a:stretch>
            <a:fillRect/>
          </a:stretch>
        </p:blipFill>
        <p:spPr>
          <a:xfrm>
            <a:off x="10065888" y="6437367"/>
            <a:ext cx="1128865" cy="297070"/>
          </a:xfrm>
          <a:prstGeom prst="rect">
            <a:avLst/>
          </a:prstGeom>
        </p:spPr>
      </p:pic>
      <p:pic>
        <p:nvPicPr>
          <p:cNvPr id="1026" name="Picture 12">
            <a:extLst>
              <a:ext uri="{FF2B5EF4-FFF2-40B4-BE49-F238E27FC236}">
                <a16:creationId xmlns:a16="http://schemas.microsoft.com/office/drawing/2014/main" id="{00B416FC-3E0D-4382-B76C-2ACB8880255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15551" y="6467939"/>
            <a:ext cx="1042775" cy="2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4B09A963-2C20-4690-8B02-FBED524BD688}"/>
              </a:ext>
            </a:extLst>
          </p:cNvPr>
          <p:cNvSpPr txBox="1"/>
          <p:nvPr/>
        </p:nvSpPr>
        <p:spPr>
          <a:xfrm>
            <a:off x="1881934" y="375367"/>
            <a:ext cx="8694135" cy="1785104"/>
          </a:xfrm>
          <a:prstGeom prst="rect">
            <a:avLst/>
          </a:prstGeom>
          <a:noFill/>
        </p:spPr>
        <p:txBody>
          <a:bodyPr wrap="square" rtlCol="0">
            <a:spAutoFit/>
          </a:bodyPr>
          <a:lstStyle/>
          <a:p>
            <a:pPr algn="ctr"/>
            <a:r>
              <a:rPr lang="en-US" sz="2800" b="1" dirty="0">
                <a:solidFill>
                  <a:srgbClr val="1642C0"/>
                </a:solidFill>
              </a:rPr>
              <a:t>Creating Careers: Ask Us Anything</a:t>
            </a:r>
          </a:p>
          <a:p>
            <a:pPr algn="ctr"/>
            <a:r>
              <a:rPr lang="en-US" sz="2800" b="1" dirty="0">
                <a:solidFill>
                  <a:srgbClr val="1642C0"/>
                </a:solidFill>
              </a:rPr>
              <a:t>Season Two </a:t>
            </a:r>
          </a:p>
          <a:p>
            <a:pPr algn="ctr"/>
            <a:endParaRPr lang="en-US" sz="1400" b="1" dirty="0">
              <a:solidFill>
                <a:srgbClr val="1642C0"/>
              </a:solidFill>
            </a:endParaRPr>
          </a:p>
          <a:p>
            <a:pPr algn="ctr"/>
            <a:r>
              <a:rPr lang="en-US" sz="4000" b="1" dirty="0">
                <a:solidFill>
                  <a:srgbClr val="1642C0"/>
                </a:solidFill>
              </a:rPr>
              <a:t>Pharmacy</a:t>
            </a:r>
            <a:endParaRPr lang="en-GB" sz="4000" b="1" dirty="0">
              <a:solidFill>
                <a:srgbClr val="1642C0"/>
              </a:solidFill>
            </a:endParaRPr>
          </a:p>
        </p:txBody>
      </p:sp>
      <p:pic>
        <p:nvPicPr>
          <p:cNvPr id="27" name="Picture 26">
            <a:extLst>
              <a:ext uri="{FF2B5EF4-FFF2-40B4-BE49-F238E27FC236}">
                <a16:creationId xmlns:a16="http://schemas.microsoft.com/office/drawing/2014/main" id="{24DC1886-7BC4-4A8F-84FB-65F3A3C94739}"/>
              </a:ext>
            </a:extLst>
          </p:cNvPr>
          <p:cNvPicPr>
            <a:picLocks noChangeAspect="1"/>
          </p:cNvPicPr>
          <p:nvPr/>
        </p:nvPicPr>
        <p:blipFill>
          <a:blip r:embed="rId16"/>
          <a:stretch>
            <a:fillRect/>
          </a:stretch>
        </p:blipFill>
        <p:spPr>
          <a:xfrm>
            <a:off x="3397904" y="5142211"/>
            <a:ext cx="5849401" cy="1028895"/>
          </a:xfrm>
          <a:prstGeom prst="rect">
            <a:avLst/>
          </a:prstGeom>
        </p:spPr>
      </p:pic>
    </p:spTree>
    <p:extLst>
      <p:ext uri="{BB962C8B-B14F-4D97-AF65-F5344CB8AC3E}">
        <p14:creationId xmlns:p14="http://schemas.microsoft.com/office/powerpoint/2010/main" val="243894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5CAA93-A7CB-4784-A409-813B23BA1852}"/>
              </a:ext>
            </a:extLst>
          </p:cNvPr>
          <p:cNvSpPr txBox="1"/>
          <p:nvPr/>
        </p:nvSpPr>
        <p:spPr>
          <a:xfrm>
            <a:off x="6320271" y="755446"/>
            <a:ext cx="5804452" cy="3016210"/>
          </a:xfrm>
          <a:prstGeom prst="rect">
            <a:avLst/>
          </a:prstGeom>
          <a:noFill/>
          <a:ln>
            <a:solidFill>
              <a:schemeClr val="tx1"/>
            </a:solidFill>
          </a:ln>
        </p:spPr>
        <p:txBody>
          <a:bodyPr wrap="square" rtlCol="0">
            <a:spAutoFit/>
          </a:bodyPr>
          <a:lstStyle/>
          <a:p>
            <a:r>
              <a:rPr lang="en-GB" sz="1600" b="1" dirty="0">
                <a:solidFill>
                  <a:srgbClr val="FF0000"/>
                </a:solidFill>
              </a:rPr>
              <a:t>Questions to ask </a:t>
            </a:r>
          </a:p>
          <a:p>
            <a:r>
              <a:rPr lang="en-GB" sz="1200" dirty="0"/>
              <a:t>Using what you have learned from your pre-work, think of </a:t>
            </a:r>
            <a:r>
              <a:rPr lang="en-GB" sz="1200" b="1" dirty="0"/>
              <a:t>three</a:t>
            </a:r>
            <a:r>
              <a:rPr lang="en-GB" sz="1200" dirty="0"/>
              <a:t> questions that you would like to ask at our event. </a:t>
            </a:r>
          </a:p>
          <a:p>
            <a:r>
              <a:rPr lang="en-GB" sz="1200" dirty="0"/>
              <a:t>Is there anything </a:t>
            </a:r>
            <a:r>
              <a:rPr lang="en-GB" sz="1200" b="1" dirty="0">
                <a:solidFill>
                  <a:srgbClr val="00B050"/>
                </a:solidFill>
              </a:rPr>
              <a:t>you</a:t>
            </a:r>
            <a:r>
              <a:rPr lang="en-GB" sz="1200" dirty="0"/>
              <a:t> </a:t>
            </a:r>
            <a:r>
              <a:rPr lang="en-GB" sz="1200" b="1" dirty="0">
                <a:solidFill>
                  <a:srgbClr val="00B050"/>
                </a:solidFill>
              </a:rPr>
              <a:t>don’t understand </a:t>
            </a:r>
            <a:r>
              <a:rPr lang="en-GB" sz="1200" dirty="0"/>
              <a:t>or would like </a:t>
            </a:r>
            <a:r>
              <a:rPr lang="en-GB" sz="1200" b="1" dirty="0">
                <a:solidFill>
                  <a:srgbClr val="7030A0"/>
                </a:solidFill>
              </a:rPr>
              <a:t>more information </a:t>
            </a:r>
            <a:r>
              <a:rPr lang="en-GB" sz="1200" dirty="0"/>
              <a:t>on? You may even come up with more questions as you watch the webinar. </a:t>
            </a:r>
          </a:p>
          <a:p>
            <a:endParaRPr lang="en-GB" dirty="0"/>
          </a:p>
          <a:p>
            <a:r>
              <a:rPr lang="en-GB" dirty="0"/>
              <a:t>1. </a:t>
            </a:r>
          </a:p>
          <a:p>
            <a:endParaRPr lang="en-GB" dirty="0"/>
          </a:p>
          <a:p>
            <a:r>
              <a:rPr lang="en-GB" dirty="0"/>
              <a:t>2. </a:t>
            </a:r>
          </a:p>
          <a:p>
            <a:endParaRPr lang="en-GB" dirty="0"/>
          </a:p>
          <a:p>
            <a:r>
              <a:rPr lang="en-GB" dirty="0"/>
              <a:t>3.</a:t>
            </a:r>
          </a:p>
          <a:p>
            <a:endParaRPr lang="en-GB" b="1" u="sng" dirty="0">
              <a:solidFill>
                <a:srgbClr val="FF0000"/>
              </a:solidFill>
            </a:endParaRPr>
          </a:p>
        </p:txBody>
      </p:sp>
      <p:sp>
        <p:nvSpPr>
          <p:cNvPr id="10" name="TextBox 9">
            <a:extLst>
              <a:ext uri="{FF2B5EF4-FFF2-40B4-BE49-F238E27FC236}">
                <a16:creationId xmlns:a16="http://schemas.microsoft.com/office/drawing/2014/main" id="{4A367FE9-289A-4B04-977D-08E3DBFBFE71}"/>
              </a:ext>
            </a:extLst>
          </p:cNvPr>
          <p:cNvSpPr txBox="1"/>
          <p:nvPr/>
        </p:nvSpPr>
        <p:spPr>
          <a:xfrm>
            <a:off x="6320271" y="3844477"/>
            <a:ext cx="5804452" cy="2985433"/>
          </a:xfrm>
          <a:prstGeom prst="rect">
            <a:avLst/>
          </a:prstGeom>
          <a:noFill/>
          <a:ln>
            <a:solidFill>
              <a:schemeClr val="tx1"/>
            </a:solidFill>
          </a:ln>
        </p:spPr>
        <p:txBody>
          <a:bodyPr wrap="square" rtlCol="0">
            <a:spAutoFit/>
          </a:bodyPr>
          <a:lstStyle/>
          <a:p>
            <a:r>
              <a:rPr lang="en-GB" b="1" dirty="0">
                <a:solidFill>
                  <a:srgbClr val="FF0000"/>
                </a:solidFill>
              </a:rPr>
              <a:t>Useful careers tips</a:t>
            </a:r>
          </a:p>
          <a:p>
            <a:r>
              <a:rPr lang="en-GB" sz="1200" dirty="0"/>
              <a:t>Whilst listening, note down any inspirational or interesting advice that you hear which could help you on your careers journey </a:t>
            </a:r>
          </a:p>
          <a:p>
            <a:endParaRPr lang="en-GB" sz="1600" b="1" dirty="0"/>
          </a:p>
          <a:p>
            <a:endParaRPr lang="en-GB" sz="1600" b="1" dirty="0"/>
          </a:p>
          <a:p>
            <a:endParaRPr lang="en-GB" b="1" dirty="0"/>
          </a:p>
          <a:p>
            <a:endParaRPr lang="en-GB" sz="1600" b="1" dirty="0"/>
          </a:p>
          <a:p>
            <a:endParaRPr lang="en-GB" sz="1600" b="1" dirty="0"/>
          </a:p>
          <a:p>
            <a:endParaRPr lang="en-GB" b="1" dirty="0"/>
          </a:p>
          <a:p>
            <a:endParaRPr lang="en-GB" b="1" dirty="0"/>
          </a:p>
          <a:p>
            <a:r>
              <a:rPr lang="en-GB" sz="1400" b="1" dirty="0"/>
              <a:t>Now head over to your </a:t>
            </a:r>
            <a:r>
              <a:rPr lang="en-GB" sz="1400" b="1" i="1" dirty="0">
                <a:solidFill>
                  <a:srgbClr val="00B0F0"/>
                </a:solidFill>
              </a:rPr>
              <a:t>Creating Careers Roadmap </a:t>
            </a:r>
            <a:r>
              <a:rPr lang="en-GB" sz="1400" b="1" dirty="0"/>
              <a:t>to evaluate today’s event…</a:t>
            </a:r>
          </a:p>
        </p:txBody>
      </p:sp>
      <p:sp>
        <p:nvSpPr>
          <p:cNvPr id="2" name="TextBox 1">
            <a:extLst>
              <a:ext uri="{FF2B5EF4-FFF2-40B4-BE49-F238E27FC236}">
                <a16:creationId xmlns:a16="http://schemas.microsoft.com/office/drawing/2014/main" id="{1BD00C73-1928-41D2-B348-0067250B6209}"/>
              </a:ext>
            </a:extLst>
          </p:cNvPr>
          <p:cNvSpPr txBox="1">
            <a:spLocks/>
          </p:cNvSpPr>
          <p:nvPr/>
        </p:nvSpPr>
        <p:spPr>
          <a:xfrm>
            <a:off x="67277" y="770834"/>
            <a:ext cx="6180514" cy="6001643"/>
          </a:xfrm>
          <a:prstGeom prst="rect">
            <a:avLst/>
          </a:prstGeom>
          <a:noFill/>
          <a:ln>
            <a:solidFill>
              <a:schemeClr val="tx1"/>
            </a:solidFill>
          </a:ln>
        </p:spPr>
        <p:txBody>
          <a:bodyPr wrap="square" rtlCol="0">
            <a:spAutoFit/>
          </a:bodyPr>
          <a:lstStyle/>
          <a:p>
            <a:r>
              <a:rPr lang="en-GB" sz="1200" b="1" dirty="0"/>
              <a:t>1a</a:t>
            </a:r>
            <a:r>
              <a:rPr lang="en-GB" sz="1200" dirty="0"/>
              <a:t>. Using this </a:t>
            </a:r>
            <a:r>
              <a:rPr lang="en-GB" sz="1200" b="1" dirty="0">
                <a:hlinkClick r:id="rId3"/>
              </a:rPr>
              <a:t>interactive resource</a:t>
            </a:r>
            <a:r>
              <a:rPr lang="en-GB" sz="1200" dirty="0"/>
              <a:t>, click on each character to find out more about their role. </a:t>
            </a:r>
          </a:p>
          <a:p>
            <a:endParaRPr lang="en-GB" sz="1200" b="1" dirty="0"/>
          </a:p>
          <a:p>
            <a:r>
              <a:rPr lang="en-GB" sz="1200" b="1" dirty="0"/>
              <a:t>1b</a:t>
            </a:r>
            <a:r>
              <a:rPr lang="en-GB" sz="1200" dirty="0"/>
              <a:t>. Now that you have completed your research, what are the top </a:t>
            </a:r>
            <a:r>
              <a:rPr lang="en-GB" sz="1200" b="1" u="sng" dirty="0"/>
              <a:t>THREE</a:t>
            </a:r>
            <a:r>
              <a:rPr lang="en-GB" sz="1200" dirty="0"/>
              <a:t> </a:t>
            </a:r>
            <a:r>
              <a:rPr lang="en-GB" sz="1200" b="1" dirty="0">
                <a:solidFill>
                  <a:srgbClr val="00AFAF"/>
                </a:solidFill>
              </a:rPr>
              <a:t>skills*</a:t>
            </a:r>
            <a:r>
              <a:rPr lang="en-GB" sz="1200" dirty="0"/>
              <a:t> that are needed to work in pharmacy? Explain your choices. </a:t>
            </a:r>
          </a:p>
          <a:p>
            <a:r>
              <a:rPr lang="en-GB" sz="1200" b="1" dirty="0">
                <a:solidFill>
                  <a:srgbClr val="00AFAF"/>
                </a:solidFill>
              </a:rPr>
              <a:t>*Skill = the ability to do something well. </a:t>
            </a:r>
            <a:r>
              <a:rPr lang="en-GB" sz="1200" b="1" dirty="0">
                <a:hlinkClick r:id="rId4"/>
              </a:rPr>
              <a:t>Find examples here</a:t>
            </a:r>
            <a:r>
              <a:rPr lang="en-GB" sz="1200" dirty="0"/>
              <a:t>. </a:t>
            </a:r>
          </a:p>
          <a:p>
            <a:endParaRPr lang="en-GB" sz="1200" dirty="0"/>
          </a:p>
          <a:p>
            <a:r>
              <a:rPr lang="en-GB" sz="1200" dirty="0"/>
              <a:t>Skill 1</a:t>
            </a:r>
          </a:p>
          <a:p>
            <a:endParaRPr lang="en-GB" sz="1200" dirty="0"/>
          </a:p>
          <a:p>
            <a:r>
              <a:rPr lang="en-GB" sz="1200" dirty="0"/>
              <a:t>Skill 2</a:t>
            </a:r>
          </a:p>
          <a:p>
            <a:endParaRPr lang="en-GB" sz="1200" dirty="0"/>
          </a:p>
          <a:p>
            <a:r>
              <a:rPr lang="en-GB" sz="1200" dirty="0"/>
              <a:t>Skill 3 </a:t>
            </a:r>
          </a:p>
          <a:p>
            <a:endParaRPr lang="en-GB" sz="1200" dirty="0"/>
          </a:p>
          <a:p>
            <a:r>
              <a:rPr lang="en-GB" sz="1200" b="1" dirty="0"/>
              <a:t>1c. </a:t>
            </a:r>
            <a:r>
              <a:rPr lang="en-GB" sz="1200" dirty="0"/>
              <a:t>If you are interested in a career in pharmacy, you will need to show that you possess these skills, too. You may not have clinical experience but you can show that you use these skills in other settings as they are </a:t>
            </a:r>
            <a:r>
              <a:rPr lang="en-GB" sz="1200" b="1" dirty="0"/>
              <a:t>transferable</a:t>
            </a:r>
            <a:r>
              <a:rPr lang="en-GB" sz="1200" dirty="0"/>
              <a:t>. </a:t>
            </a:r>
            <a:r>
              <a:rPr lang="en-GB" sz="1200" b="1" dirty="0">
                <a:hlinkClick r:id="rId5"/>
              </a:rPr>
              <a:t>Click to learn more about transferable skills. </a:t>
            </a:r>
            <a:endParaRPr lang="en-GB" sz="1200" b="1" dirty="0"/>
          </a:p>
          <a:p>
            <a:endParaRPr lang="en-GB" sz="1200" b="1" dirty="0"/>
          </a:p>
          <a:p>
            <a:r>
              <a:rPr lang="en-GB" sz="1200" dirty="0"/>
              <a:t>Using examples from home, school, hobbies, part-time work, sports teams and anything else, explain how </a:t>
            </a:r>
            <a:r>
              <a:rPr lang="en-GB" sz="1200" b="1" dirty="0"/>
              <a:t>YOU</a:t>
            </a:r>
            <a:r>
              <a:rPr lang="en-GB" sz="1200" dirty="0"/>
              <a:t> demonstrate each skill that you chose in question 1b. </a:t>
            </a:r>
          </a:p>
          <a:p>
            <a:endParaRPr lang="en-GB" sz="1200" dirty="0"/>
          </a:p>
          <a:p>
            <a:r>
              <a:rPr lang="en-GB" sz="1200" dirty="0"/>
              <a:t>Skill 1</a:t>
            </a:r>
          </a:p>
          <a:p>
            <a:endParaRPr lang="en-GB" sz="1200" dirty="0"/>
          </a:p>
          <a:p>
            <a:r>
              <a:rPr lang="en-GB" sz="1200" dirty="0"/>
              <a:t>Skill 2</a:t>
            </a:r>
          </a:p>
          <a:p>
            <a:endParaRPr lang="en-GB" sz="1200" dirty="0"/>
          </a:p>
          <a:p>
            <a:r>
              <a:rPr lang="en-GB" sz="1200" dirty="0"/>
              <a:t>Skill 3</a:t>
            </a:r>
          </a:p>
          <a:p>
            <a:endParaRPr lang="en-GB" sz="1200" dirty="0"/>
          </a:p>
          <a:p>
            <a:r>
              <a:rPr lang="en-GB" sz="1200" b="1" dirty="0"/>
              <a:t>2a. </a:t>
            </a:r>
            <a:r>
              <a:rPr lang="en-GB" sz="1200" dirty="0"/>
              <a:t>Navigate this </a:t>
            </a:r>
            <a:r>
              <a:rPr lang="en-GB" sz="1200" b="1" dirty="0">
                <a:hlinkClick r:id="rId6"/>
              </a:rPr>
              <a:t>interactive pharmacy careers map</a:t>
            </a:r>
            <a:r>
              <a:rPr lang="en-GB" sz="1200" dirty="0"/>
              <a:t> to discover the diverse range of </a:t>
            </a:r>
            <a:r>
              <a:rPr lang="en-GB" sz="1200" b="1" dirty="0"/>
              <a:t>SETTINGS </a:t>
            </a:r>
            <a:r>
              <a:rPr lang="en-GB" sz="1200" dirty="0"/>
              <a:t>where a career in pharmacy can take you. </a:t>
            </a:r>
          </a:p>
          <a:p>
            <a:endParaRPr lang="en-GB" sz="1200" dirty="0"/>
          </a:p>
          <a:p>
            <a:r>
              <a:rPr lang="en-GB" sz="1200" b="1" dirty="0"/>
              <a:t>2b. </a:t>
            </a:r>
            <a:r>
              <a:rPr lang="en-GB" sz="1200" dirty="0"/>
              <a:t>Which setting would you prefer to work in? Explain your answer. </a:t>
            </a:r>
          </a:p>
          <a:p>
            <a:endParaRPr lang="en-GB" sz="1200" dirty="0"/>
          </a:p>
          <a:p>
            <a:endParaRPr lang="en-GB" sz="1200" dirty="0"/>
          </a:p>
          <a:p>
            <a:endParaRPr lang="en-GB" sz="1200" dirty="0"/>
          </a:p>
        </p:txBody>
      </p:sp>
      <p:pic>
        <p:nvPicPr>
          <p:cNvPr id="15" name="Picture 14" descr="A close up of a logo&#10;&#10;Description automatically generated">
            <a:extLst>
              <a:ext uri="{FF2B5EF4-FFF2-40B4-BE49-F238E27FC236}">
                <a16:creationId xmlns:a16="http://schemas.microsoft.com/office/drawing/2014/main" id="{A1B17E81-32FD-434F-BFAC-62B8B18DBF33}"/>
              </a:ext>
            </a:extLst>
          </p:cNvPr>
          <p:cNvPicPr>
            <a:picLocks noChangeAspect="1"/>
          </p:cNvPicPr>
          <p:nvPr/>
        </p:nvPicPr>
        <p:blipFill rotWithShape="1">
          <a:blip r:embed="rId7">
            <a:extLst>
              <a:ext uri="{28A0092B-C50C-407E-A947-70E740481C1C}">
                <a14:useLocalDpi xmlns:a14="http://schemas.microsoft.com/office/drawing/2010/main" val="0"/>
              </a:ext>
            </a:extLst>
          </a:blip>
          <a:srcRect b="6826"/>
          <a:stretch/>
        </p:blipFill>
        <p:spPr>
          <a:xfrm>
            <a:off x="60775" y="128346"/>
            <a:ext cx="649452" cy="603723"/>
          </a:xfrm>
          <a:prstGeom prst="rect">
            <a:avLst/>
          </a:prstGeom>
        </p:spPr>
      </p:pic>
      <p:pic>
        <p:nvPicPr>
          <p:cNvPr id="16" name="Picture 15" descr="Logo&#10;&#10;Description automatically generated with medium confidence">
            <a:extLst>
              <a:ext uri="{FF2B5EF4-FFF2-40B4-BE49-F238E27FC236}">
                <a16:creationId xmlns:a16="http://schemas.microsoft.com/office/drawing/2014/main" id="{617354E0-9FA6-4281-ACBA-A47F16AAA1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3841" y="248182"/>
            <a:ext cx="699042" cy="408366"/>
          </a:xfrm>
          <a:prstGeom prst="rect">
            <a:avLst/>
          </a:prstGeom>
        </p:spPr>
      </p:pic>
      <p:pic>
        <p:nvPicPr>
          <p:cNvPr id="19" name="Picture 18">
            <a:extLst>
              <a:ext uri="{FF2B5EF4-FFF2-40B4-BE49-F238E27FC236}">
                <a16:creationId xmlns:a16="http://schemas.microsoft.com/office/drawing/2014/main" id="{D2826315-85C6-48DE-A29C-DE11C416C5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0111" y="313088"/>
            <a:ext cx="1641568" cy="3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a:extLst>
              <a:ext uri="{FF2B5EF4-FFF2-40B4-BE49-F238E27FC236}">
                <a16:creationId xmlns:a16="http://schemas.microsoft.com/office/drawing/2014/main" id="{69969D64-0300-4F14-827F-07D50662F8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824" y="292250"/>
            <a:ext cx="918494" cy="35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Logo, company name&#10;&#10;Description automatically generated">
            <a:extLst>
              <a:ext uri="{FF2B5EF4-FFF2-40B4-BE49-F238E27FC236}">
                <a16:creationId xmlns:a16="http://schemas.microsoft.com/office/drawing/2014/main" id="{B8EAE422-7993-4535-9D39-33114DD887D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0049" y="248182"/>
            <a:ext cx="700063" cy="398096"/>
          </a:xfrm>
          <a:prstGeom prst="rect">
            <a:avLst/>
          </a:prstGeom>
        </p:spPr>
      </p:pic>
      <p:pic>
        <p:nvPicPr>
          <p:cNvPr id="22" name="Picture 21" descr="Logo&#10;&#10;Description automatically generated">
            <a:extLst>
              <a:ext uri="{FF2B5EF4-FFF2-40B4-BE49-F238E27FC236}">
                <a16:creationId xmlns:a16="http://schemas.microsoft.com/office/drawing/2014/main" id="{D5F2F4F0-6163-4747-91E1-6C52B97256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23774" y="104969"/>
            <a:ext cx="968104" cy="684521"/>
          </a:xfrm>
          <a:prstGeom prst="rect">
            <a:avLst/>
          </a:prstGeom>
        </p:spPr>
      </p:pic>
      <p:pic>
        <p:nvPicPr>
          <p:cNvPr id="23" name="Picture 22" descr="Text&#10;&#10;Description automatically generated">
            <a:extLst>
              <a:ext uri="{FF2B5EF4-FFF2-40B4-BE49-F238E27FC236}">
                <a16:creationId xmlns:a16="http://schemas.microsoft.com/office/drawing/2014/main" id="{58CF6A4E-3399-4602-8F71-A85651DB630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86412" y="214095"/>
            <a:ext cx="1100241" cy="381317"/>
          </a:xfrm>
          <a:prstGeom prst="rect">
            <a:avLst/>
          </a:prstGeom>
        </p:spPr>
      </p:pic>
      <p:pic>
        <p:nvPicPr>
          <p:cNvPr id="24" name="Picture 12">
            <a:extLst>
              <a:ext uri="{FF2B5EF4-FFF2-40B4-BE49-F238E27FC236}">
                <a16:creationId xmlns:a16="http://schemas.microsoft.com/office/drawing/2014/main" id="{967D59AF-38D1-4C3B-B214-E45388CDF77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6609" y="313360"/>
            <a:ext cx="1042775" cy="2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4770E778-7199-4400-9899-705B4B0451C2}"/>
              </a:ext>
            </a:extLst>
          </p:cNvPr>
          <p:cNvPicPr>
            <a:picLocks noChangeAspect="1"/>
          </p:cNvPicPr>
          <p:nvPr/>
        </p:nvPicPr>
        <p:blipFill>
          <a:blip r:embed="rId15"/>
          <a:stretch>
            <a:fillRect/>
          </a:stretch>
        </p:blipFill>
        <p:spPr>
          <a:xfrm>
            <a:off x="9347809" y="218393"/>
            <a:ext cx="1274080" cy="335284"/>
          </a:xfrm>
          <a:prstGeom prst="rect">
            <a:avLst/>
          </a:prstGeom>
        </p:spPr>
      </p:pic>
      <p:pic>
        <p:nvPicPr>
          <p:cNvPr id="26" name="Picture 25" descr="Logo&#10;&#10;Description automatically generated">
            <a:extLst>
              <a:ext uri="{FF2B5EF4-FFF2-40B4-BE49-F238E27FC236}">
                <a16:creationId xmlns:a16="http://schemas.microsoft.com/office/drawing/2014/main" id="{33000A04-71D0-438C-A47F-7DE6C966C7E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03007" y="161369"/>
            <a:ext cx="894301" cy="503044"/>
          </a:xfrm>
          <a:prstGeom prst="rect">
            <a:avLst/>
          </a:prstGeom>
        </p:spPr>
      </p:pic>
      <p:pic>
        <p:nvPicPr>
          <p:cNvPr id="27" name="Picture 26" descr="Logo&#10;&#10;Description automatically generated">
            <a:extLst>
              <a:ext uri="{FF2B5EF4-FFF2-40B4-BE49-F238E27FC236}">
                <a16:creationId xmlns:a16="http://schemas.microsoft.com/office/drawing/2014/main" id="{DF16FE97-9B1E-4564-90E8-56DAEB7237D5}"/>
              </a:ext>
            </a:extLst>
          </p:cNvPr>
          <p:cNvPicPr/>
          <p:nvPr/>
        </p:nvPicPr>
        <p:blipFill>
          <a:blip r:embed="rId17">
            <a:extLst>
              <a:ext uri="{28A0092B-C50C-407E-A947-70E740481C1C}">
                <a14:useLocalDpi xmlns:a14="http://schemas.microsoft.com/office/drawing/2010/main" val="0"/>
              </a:ext>
            </a:extLst>
          </a:blip>
          <a:stretch>
            <a:fillRect/>
          </a:stretch>
        </p:blipFill>
        <p:spPr>
          <a:xfrm>
            <a:off x="10744200" y="57925"/>
            <a:ext cx="1277042" cy="656219"/>
          </a:xfrm>
          <a:prstGeom prst="rect">
            <a:avLst/>
          </a:prstGeom>
        </p:spPr>
      </p:pic>
    </p:spTree>
    <p:extLst>
      <p:ext uri="{BB962C8B-B14F-4D97-AF65-F5344CB8AC3E}">
        <p14:creationId xmlns:p14="http://schemas.microsoft.com/office/powerpoint/2010/main" val="287166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6674B81-54CF-4D45-85EE-267A47956F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flipH="1" flipV="1">
            <a:off x="78869" y="240983"/>
            <a:ext cx="709785" cy="6210618"/>
          </a:xfrm>
          <a:prstGeom prst="rect">
            <a:avLst/>
          </a:prstGeom>
        </p:spPr>
      </p:pic>
      <p:pic>
        <p:nvPicPr>
          <p:cNvPr id="9" name="Picture 8" descr="A picture containing drawing, food&#10;&#10;Description automatically generated">
            <a:extLst>
              <a:ext uri="{FF2B5EF4-FFF2-40B4-BE49-F238E27FC236}">
                <a16:creationId xmlns:a16="http://schemas.microsoft.com/office/drawing/2014/main" id="{C14374BD-0529-462F-BAEB-202BA7DE4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307" y="-129571"/>
            <a:ext cx="2594652" cy="1373640"/>
          </a:xfrm>
          <a:prstGeom prst="rect">
            <a:avLst/>
          </a:prstGeom>
        </p:spPr>
      </p:pic>
      <p:sp>
        <p:nvSpPr>
          <p:cNvPr id="16" name="TextBox 15">
            <a:extLst>
              <a:ext uri="{FF2B5EF4-FFF2-40B4-BE49-F238E27FC236}">
                <a16:creationId xmlns:a16="http://schemas.microsoft.com/office/drawing/2014/main" id="{17B57F9D-39CB-4085-B783-93E012F13575}"/>
              </a:ext>
            </a:extLst>
          </p:cNvPr>
          <p:cNvSpPr txBox="1"/>
          <p:nvPr/>
        </p:nvSpPr>
        <p:spPr>
          <a:xfrm>
            <a:off x="754402" y="1729983"/>
            <a:ext cx="2811795" cy="375552"/>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39272E-D403-4995-AEE1-DED3312B3267}"/>
              </a:ext>
            </a:extLst>
          </p:cNvPr>
          <p:cNvSpPr txBox="1"/>
          <p:nvPr/>
        </p:nvSpPr>
        <p:spPr>
          <a:xfrm>
            <a:off x="765011" y="1810167"/>
            <a:ext cx="2901039" cy="307777"/>
          </a:xfrm>
          <a:prstGeom prst="rect">
            <a:avLst/>
          </a:prstGeom>
          <a:noFill/>
        </p:spPr>
        <p:txBody>
          <a:bodyPr wrap="square" rtlCol="0">
            <a:spAutoFit/>
          </a:bodyPr>
          <a:lstStyle/>
          <a:p>
            <a:r>
              <a:rPr lang="en-GB" sz="1400" b="1" dirty="0">
                <a:ea typeface="Calibri" panose="020F0502020204030204" pitchFamily="34" charset="0"/>
              </a:rPr>
              <a:t>          </a:t>
            </a:r>
            <a:endParaRPr lang="en-GB" sz="1400" dirty="0">
              <a:effectLst/>
              <a:latin typeface="Gilmer" panose="00000500000000000000" pitchFamily="50" charset="0"/>
              <a:ea typeface="Calibri" panose="020F0502020204030204" pitchFamily="34" charset="0"/>
            </a:endParaRPr>
          </a:p>
        </p:txBody>
      </p:sp>
      <p:pic>
        <p:nvPicPr>
          <p:cNvPr id="14" name="Picture 13" descr="A close up of a logo&#10;&#10;Description automatically generated">
            <a:extLst>
              <a:ext uri="{FF2B5EF4-FFF2-40B4-BE49-F238E27FC236}">
                <a16:creationId xmlns:a16="http://schemas.microsoft.com/office/drawing/2014/main" id="{86E6CE6B-37F3-453F-9A19-9097748AAFFB}"/>
              </a:ext>
            </a:extLst>
          </p:cNvPr>
          <p:cNvPicPr>
            <a:picLocks noChangeAspect="1"/>
          </p:cNvPicPr>
          <p:nvPr/>
        </p:nvPicPr>
        <p:blipFill rotWithShape="1">
          <a:blip r:embed="rId5">
            <a:extLst>
              <a:ext uri="{28A0092B-C50C-407E-A947-70E740481C1C}">
                <a14:useLocalDpi xmlns:a14="http://schemas.microsoft.com/office/drawing/2010/main" val="0"/>
              </a:ext>
            </a:extLst>
          </a:blip>
          <a:srcRect b="6826"/>
          <a:stretch/>
        </p:blipFill>
        <p:spPr>
          <a:xfrm>
            <a:off x="838245" y="6243642"/>
            <a:ext cx="649452" cy="603723"/>
          </a:xfrm>
          <a:prstGeom prst="rect">
            <a:avLst/>
          </a:prstGeom>
        </p:spPr>
      </p:pic>
      <p:pic>
        <p:nvPicPr>
          <p:cNvPr id="22" name="Picture 21" descr="Logo&#10;&#10;Description automatically generated with medium confidence">
            <a:extLst>
              <a:ext uri="{FF2B5EF4-FFF2-40B4-BE49-F238E27FC236}">
                <a16:creationId xmlns:a16="http://schemas.microsoft.com/office/drawing/2014/main" id="{14D29B3C-32AB-4B49-8CB7-FA83F1D277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632" y="6417016"/>
            <a:ext cx="699042" cy="408366"/>
          </a:xfrm>
          <a:prstGeom prst="rect">
            <a:avLst/>
          </a:prstGeom>
        </p:spPr>
      </p:pic>
      <p:pic>
        <p:nvPicPr>
          <p:cNvPr id="23" name="Picture 22">
            <a:extLst>
              <a:ext uri="{FF2B5EF4-FFF2-40B4-BE49-F238E27FC236}">
                <a16:creationId xmlns:a16="http://schemas.microsoft.com/office/drawing/2014/main" id="{11EC3876-78A8-41EB-AF00-8D9693134A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5149" y="6457828"/>
            <a:ext cx="1641568" cy="3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a:extLst>
              <a:ext uri="{FF2B5EF4-FFF2-40B4-BE49-F238E27FC236}">
                <a16:creationId xmlns:a16="http://schemas.microsoft.com/office/drawing/2014/main" id="{F0FE83B1-E640-42D9-8B0C-32440D9081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4617" y="6417016"/>
            <a:ext cx="918494" cy="35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Logo, company name&#10;&#10;Description automatically generated">
            <a:extLst>
              <a:ext uri="{FF2B5EF4-FFF2-40B4-BE49-F238E27FC236}">
                <a16:creationId xmlns:a16="http://schemas.microsoft.com/office/drawing/2014/main" id="{9262AAE2-E7B6-4706-98CB-D0342D9DAC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2840" y="6381672"/>
            <a:ext cx="700063" cy="398096"/>
          </a:xfrm>
          <a:prstGeom prst="rect">
            <a:avLst/>
          </a:prstGeom>
        </p:spPr>
      </p:pic>
      <p:pic>
        <p:nvPicPr>
          <p:cNvPr id="5" name="Picture 4" descr="Logo&#10;&#10;Description automatically generated">
            <a:extLst>
              <a:ext uri="{FF2B5EF4-FFF2-40B4-BE49-F238E27FC236}">
                <a16:creationId xmlns:a16="http://schemas.microsoft.com/office/drawing/2014/main" id="{771058B0-D9DD-486F-A006-8FAA8E63C7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29002" y="6243642"/>
            <a:ext cx="968104" cy="684521"/>
          </a:xfrm>
          <a:prstGeom prst="rect">
            <a:avLst/>
          </a:prstGeom>
        </p:spPr>
      </p:pic>
      <p:pic>
        <p:nvPicPr>
          <p:cNvPr id="8" name="Picture 7" descr="Logo&#10;&#10;Description automatically generated">
            <a:extLst>
              <a:ext uri="{FF2B5EF4-FFF2-40B4-BE49-F238E27FC236}">
                <a16:creationId xmlns:a16="http://schemas.microsoft.com/office/drawing/2014/main" id="{F7BC326E-5B9C-4A6D-9F7C-82324CE1D0A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89178" y="6305642"/>
            <a:ext cx="1102822" cy="620337"/>
          </a:xfrm>
          <a:prstGeom prst="rect">
            <a:avLst/>
          </a:prstGeom>
        </p:spPr>
      </p:pic>
      <p:pic>
        <p:nvPicPr>
          <p:cNvPr id="11" name="Picture 10" descr="Text&#10;&#10;Description automatically generated">
            <a:extLst>
              <a:ext uri="{FF2B5EF4-FFF2-40B4-BE49-F238E27FC236}">
                <a16:creationId xmlns:a16="http://schemas.microsoft.com/office/drawing/2014/main" id="{1D450945-7AA1-4A11-9C6B-B55D1B1DC98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3755" y="6377951"/>
            <a:ext cx="1272420" cy="401817"/>
          </a:xfrm>
          <a:prstGeom prst="rect">
            <a:avLst/>
          </a:prstGeom>
        </p:spPr>
      </p:pic>
      <p:pic>
        <p:nvPicPr>
          <p:cNvPr id="13" name="Picture 12">
            <a:extLst>
              <a:ext uri="{FF2B5EF4-FFF2-40B4-BE49-F238E27FC236}">
                <a16:creationId xmlns:a16="http://schemas.microsoft.com/office/drawing/2014/main" id="{3D95C74F-B150-47C4-814C-522643F7A62C}"/>
              </a:ext>
            </a:extLst>
          </p:cNvPr>
          <p:cNvPicPr>
            <a:picLocks noChangeAspect="1"/>
          </p:cNvPicPr>
          <p:nvPr/>
        </p:nvPicPr>
        <p:blipFill>
          <a:blip r:embed="rId13"/>
          <a:stretch>
            <a:fillRect/>
          </a:stretch>
        </p:blipFill>
        <p:spPr>
          <a:xfrm>
            <a:off x="10065888" y="6437367"/>
            <a:ext cx="1128865" cy="297070"/>
          </a:xfrm>
          <a:prstGeom prst="rect">
            <a:avLst/>
          </a:prstGeom>
        </p:spPr>
      </p:pic>
      <p:pic>
        <p:nvPicPr>
          <p:cNvPr id="1026" name="Picture 12">
            <a:extLst>
              <a:ext uri="{FF2B5EF4-FFF2-40B4-BE49-F238E27FC236}">
                <a16:creationId xmlns:a16="http://schemas.microsoft.com/office/drawing/2014/main" id="{00B416FC-3E0D-4382-B76C-2ACB888025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15551" y="6467939"/>
            <a:ext cx="1042775" cy="2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D4131C20-467A-4606-BCF2-031840BEABCE}"/>
              </a:ext>
            </a:extLst>
          </p:cNvPr>
          <p:cNvSpPr txBox="1"/>
          <p:nvPr/>
        </p:nvSpPr>
        <p:spPr>
          <a:xfrm>
            <a:off x="3403228" y="307147"/>
            <a:ext cx="6155530" cy="646331"/>
          </a:xfrm>
          <a:prstGeom prst="rect">
            <a:avLst/>
          </a:prstGeom>
          <a:noFill/>
        </p:spPr>
        <p:txBody>
          <a:bodyPr wrap="square">
            <a:spAutoFit/>
          </a:bodyPr>
          <a:lstStyle/>
          <a:p>
            <a:r>
              <a:rPr lang="en-US" sz="3600" b="1" cap="none" spc="0" dirty="0">
                <a:ln w="0"/>
                <a:solidFill>
                  <a:schemeClr val="tx1"/>
                </a:solidFill>
              </a:rPr>
              <a:t>Values of the NHS Constitution</a:t>
            </a:r>
            <a:endParaRPr lang="en-GB" sz="3600" dirty="0"/>
          </a:p>
        </p:txBody>
      </p:sp>
      <p:pic>
        <p:nvPicPr>
          <p:cNvPr id="27" name="Picture 26" descr="Logo&#10;&#10;Description automatically generated">
            <a:extLst>
              <a:ext uri="{FF2B5EF4-FFF2-40B4-BE49-F238E27FC236}">
                <a16:creationId xmlns:a16="http://schemas.microsoft.com/office/drawing/2014/main" id="{B2DDA687-2CC0-4946-8E7E-89B11F4A0601}"/>
              </a:ext>
            </a:extLst>
          </p:cNvPr>
          <p:cNvPicPr/>
          <p:nvPr/>
        </p:nvPicPr>
        <p:blipFill>
          <a:blip r:embed="rId15">
            <a:extLst>
              <a:ext uri="{28A0092B-C50C-407E-A947-70E740481C1C}">
                <a14:useLocalDpi xmlns:a14="http://schemas.microsoft.com/office/drawing/2010/main" val="0"/>
              </a:ext>
            </a:extLst>
          </a:blip>
          <a:stretch>
            <a:fillRect/>
          </a:stretch>
        </p:blipFill>
        <p:spPr>
          <a:xfrm>
            <a:off x="958891" y="3343"/>
            <a:ext cx="1646086" cy="1155636"/>
          </a:xfrm>
          <a:prstGeom prst="rect">
            <a:avLst/>
          </a:prstGeom>
        </p:spPr>
      </p:pic>
      <p:sp>
        <p:nvSpPr>
          <p:cNvPr id="28" name="Rectangle 27">
            <a:extLst>
              <a:ext uri="{FF2B5EF4-FFF2-40B4-BE49-F238E27FC236}">
                <a16:creationId xmlns:a16="http://schemas.microsoft.com/office/drawing/2014/main" id="{3A56A8BF-3816-4AAD-9BE4-040AE67AB4B8}"/>
              </a:ext>
            </a:extLst>
          </p:cNvPr>
          <p:cNvSpPr/>
          <p:nvPr/>
        </p:nvSpPr>
        <p:spPr>
          <a:xfrm>
            <a:off x="1295155" y="1559323"/>
            <a:ext cx="3632053" cy="3939540"/>
          </a:xfrm>
          <a:prstGeom prst="rect">
            <a:avLst/>
          </a:prstGeom>
          <a:noFill/>
        </p:spPr>
        <p:txBody>
          <a:bodyPr wrap="square" lIns="91440" tIns="45720" rIns="91440" bIns="45720">
            <a:spAutoFit/>
          </a:bodyPr>
          <a:lstStyle/>
          <a:p>
            <a:endParaRPr lang="en-US" sz="1600" dirty="0">
              <a:ln w="0"/>
              <a:effectLst>
                <a:outerShdw blurRad="38100" dist="19050" dir="2700000" algn="tl" rotWithShape="0">
                  <a:schemeClr val="dk1">
                    <a:alpha val="40000"/>
                  </a:schemeClr>
                </a:outerShdw>
              </a:effectLst>
            </a:endParaRPr>
          </a:p>
          <a:p>
            <a:r>
              <a:rPr lang="en-US" b="0" i="0" u="none" strike="noStrike" dirty="0">
                <a:solidFill>
                  <a:srgbClr val="333333"/>
                </a:solidFill>
                <a:effectLst/>
              </a:rPr>
              <a:t>If you're applying for a job either directly in the NHS or in an </a:t>
            </a:r>
            <a:r>
              <a:rPr lang="en-US" b="0" i="0" u="none" strike="noStrike" dirty="0" err="1">
                <a:solidFill>
                  <a:srgbClr val="333333"/>
                </a:solidFill>
                <a:effectLst/>
              </a:rPr>
              <a:t>organisation</a:t>
            </a:r>
            <a:r>
              <a:rPr lang="en-US" b="0" i="0" u="none" strike="noStrike" dirty="0">
                <a:solidFill>
                  <a:srgbClr val="333333"/>
                </a:solidFill>
                <a:effectLst/>
              </a:rPr>
              <a:t> that provides NHS services, you'll be asked to demonstrate the values of the </a:t>
            </a:r>
            <a:r>
              <a:rPr lang="en-US" b="1" i="0" u="none" strike="noStrike" dirty="0">
                <a:solidFill>
                  <a:srgbClr val="008000"/>
                </a:solidFill>
                <a:effectLst/>
                <a:hlinkClick r:id="rId16" tooltip="Sets out the rights that patients, the public and staff are entitled to, and the pledges that the NHS is committed to achieving.&#10;"/>
              </a:rPr>
              <a:t>NHS Constitution</a:t>
            </a:r>
            <a:r>
              <a:rPr lang="en-US" b="1" i="0" u="none" strike="noStrike" dirty="0">
                <a:solidFill>
                  <a:srgbClr val="333333"/>
                </a:solidFill>
                <a:effectLst/>
              </a:rPr>
              <a:t> </a:t>
            </a:r>
            <a:r>
              <a:rPr lang="en-US" b="0" i="0" u="none" strike="noStrike" dirty="0">
                <a:solidFill>
                  <a:srgbClr val="333333"/>
                </a:solidFill>
                <a:effectLst/>
              </a:rPr>
              <a:t>and how they would apply in your everyday work.</a:t>
            </a:r>
          </a:p>
          <a:p>
            <a:endParaRPr lang="en-US" dirty="0">
              <a:solidFill>
                <a:srgbClr val="333333"/>
              </a:solidFill>
            </a:endParaRPr>
          </a:p>
          <a:p>
            <a:r>
              <a:rPr lang="en-US" b="0" i="0" u="none" strike="noStrike" dirty="0">
                <a:solidFill>
                  <a:srgbClr val="333333"/>
                </a:solidFill>
                <a:effectLst/>
              </a:rPr>
              <a:t>You can find out more about NHS values </a:t>
            </a:r>
            <a:r>
              <a:rPr lang="en-US" b="1" i="0" u="none" strike="noStrike" dirty="0">
                <a:solidFill>
                  <a:srgbClr val="333333"/>
                </a:solidFill>
                <a:effectLst/>
                <a:hlinkClick r:id="rId17"/>
              </a:rPr>
              <a:t>here</a:t>
            </a:r>
            <a:r>
              <a:rPr lang="en-US" dirty="0">
                <a:solidFill>
                  <a:srgbClr val="333333"/>
                </a:solidFill>
              </a:rPr>
              <a:t>. </a:t>
            </a:r>
            <a:r>
              <a:rPr lang="en-US" b="0" i="0" u="none" strike="noStrike" dirty="0">
                <a:solidFill>
                  <a:srgbClr val="333333"/>
                </a:solidFill>
                <a:effectLst/>
              </a:rPr>
              <a:t> </a:t>
            </a:r>
          </a:p>
          <a:p>
            <a:endParaRPr lang="en-US" dirty="0">
              <a:solidFill>
                <a:srgbClr val="333333"/>
              </a:solidFill>
            </a:endParaRPr>
          </a:p>
          <a:p>
            <a:r>
              <a:rPr lang="en-US" b="0" i="0" u="none" strike="noStrike" dirty="0">
                <a:solidFill>
                  <a:srgbClr val="333333"/>
                </a:solidFill>
                <a:effectLst/>
              </a:rPr>
              <a:t>Complete the values challenge to see if you share the NHS’ values! </a:t>
            </a:r>
          </a:p>
        </p:txBody>
      </p:sp>
      <p:sp>
        <p:nvSpPr>
          <p:cNvPr id="29" name="Title 3">
            <a:extLst>
              <a:ext uri="{FF2B5EF4-FFF2-40B4-BE49-F238E27FC236}">
                <a16:creationId xmlns:a16="http://schemas.microsoft.com/office/drawing/2014/main" id="{5A930053-6258-4BA2-99A9-483057743633}"/>
              </a:ext>
            </a:extLst>
          </p:cNvPr>
          <p:cNvSpPr>
            <a:spLocks noGrp="1"/>
          </p:cNvSpPr>
          <p:nvPr>
            <p:ph type="ctrTitle"/>
          </p:nvPr>
        </p:nvSpPr>
        <p:spPr>
          <a:xfrm>
            <a:off x="4684197" y="1359137"/>
            <a:ext cx="7772400" cy="679449"/>
          </a:xfrm>
        </p:spPr>
        <p:txBody>
          <a:bodyPr>
            <a:normAutofit/>
          </a:bodyPr>
          <a:lstStyle/>
          <a:p>
            <a:r>
              <a:rPr lang="en-GB" sz="2000" b="1" dirty="0">
                <a:latin typeface="+mn-lt"/>
              </a:rPr>
              <a:t>Values Challenge - click </a:t>
            </a:r>
            <a:r>
              <a:rPr lang="en-GB" sz="2000" b="1" dirty="0">
                <a:latin typeface="+mn-lt"/>
                <a:hlinkClick r:id="rId18"/>
              </a:rPr>
              <a:t>here</a:t>
            </a:r>
            <a:r>
              <a:rPr lang="en-GB" sz="2000" b="1" dirty="0">
                <a:latin typeface="+mn-lt"/>
              </a:rPr>
              <a:t> to begin! </a:t>
            </a:r>
          </a:p>
        </p:txBody>
      </p:sp>
      <p:pic>
        <p:nvPicPr>
          <p:cNvPr id="6" name="Picture 5">
            <a:extLst>
              <a:ext uri="{FF2B5EF4-FFF2-40B4-BE49-F238E27FC236}">
                <a16:creationId xmlns:a16="http://schemas.microsoft.com/office/drawing/2014/main" id="{2A3EFDAC-1DD7-4C31-90A1-D5008842DA1E}"/>
              </a:ext>
            </a:extLst>
          </p:cNvPr>
          <p:cNvPicPr>
            <a:picLocks noChangeAspect="1"/>
          </p:cNvPicPr>
          <p:nvPr/>
        </p:nvPicPr>
        <p:blipFill>
          <a:blip r:embed="rId19"/>
          <a:stretch>
            <a:fillRect/>
          </a:stretch>
        </p:blipFill>
        <p:spPr>
          <a:xfrm>
            <a:off x="5402840" y="2361902"/>
            <a:ext cx="6129600" cy="2978871"/>
          </a:xfrm>
          <a:prstGeom prst="rect">
            <a:avLst/>
          </a:prstGeom>
        </p:spPr>
      </p:pic>
    </p:spTree>
    <p:extLst>
      <p:ext uri="{BB962C8B-B14F-4D97-AF65-F5344CB8AC3E}">
        <p14:creationId xmlns:p14="http://schemas.microsoft.com/office/powerpoint/2010/main" val="44990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6674B81-54CF-4D45-85EE-267A47956F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flipH="1" flipV="1">
            <a:off x="78869" y="240983"/>
            <a:ext cx="709785" cy="6210618"/>
          </a:xfrm>
          <a:prstGeom prst="rect">
            <a:avLst/>
          </a:prstGeom>
        </p:spPr>
      </p:pic>
      <p:pic>
        <p:nvPicPr>
          <p:cNvPr id="9" name="Picture 8" descr="A picture containing drawing, food&#10;&#10;Description automatically generated">
            <a:extLst>
              <a:ext uri="{FF2B5EF4-FFF2-40B4-BE49-F238E27FC236}">
                <a16:creationId xmlns:a16="http://schemas.microsoft.com/office/drawing/2014/main" id="{C14374BD-0529-462F-BAEB-202BA7DE4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307" y="-129571"/>
            <a:ext cx="2594652" cy="1373640"/>
          </a:xfrm>
          <a:prstGeom prst="rect">
            <a:avLst/>
          </a:prstGeom>
        </p:spPr>
      </p:pic>
      <p:sp>
        <p:nvSpPr>
          <p:cNvPr id="16" name="TextBox 15">
            <a:extLst>
              <a:ext uri="{FF2B5EF4-FFF2-40B4-BE49-F238E27FC236}">
                <a16:creationId xmlns:a16="http://schemas.microsoft.com/office/drawing/2014/main" id="{17B57F9D-39CB-4085-B783-93E012F13575}"/>
              </a:ext>
            </a:extLst>
          </p:cNvPr>
          <p:cNvSpPr txBox="1"/>
          <p:nvPr/>
        </p:nvSpPr>
        <p:spPr>
          <a:xfrm>
            <a:off x="754402" y="1729983"/>
            <a:ext cx="2811795" cy="375552"/>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39272E-D403-4995-AEE1-DED3312B3267}"/>
              </a:ext>
            </a:extLst>
          </p:cNvPr>
          <p:cNvSpPr txBox="1"/>
          <p:nvPr/>
        </p:nvSpPr>
        <p:spPr>
          <a:xfrm>
            <a:off x="765011" y="1810167"/>
            <a:ext cx="2901039" cy="307777"/>
          </a:xfrm>
          <a:prstGeom prst="rect">
            <a:avLst/>
          </a:prstGeom>
          <a:noFill/>
        </p:spPr>
        <p:txBody>
          <a:bodyPr wrap="square" rtlCol="0">
            <a:spAutoFit/>
          </a:bodyPr>
          <a:lstStyle/>
          <a:p>
            <a:r>
              <a:rPr lang="en-GB" sz="1400" b="1" dirty="0">
                <a:ea typeface="Calibri" panose="020F0502020204030204" pitchFamily="34" charset="0"/>
              </a:rPr>
              <a:t>          </a:t>
            </a:r>
            <a:endParaRPr lang="en-GB" sz="1400" dirty="0">
              <a:effectLst/>
              <a:latin typeface="Gilmer" panose="00000500000000000000" pitchFamily="50" charset="0"/>
              <a:ea typeface="Calibri" panose="020F0502020204030204" pitchFamily="34" charset="0"/>
            </a:endParaRPr>
          </a:p>
        </p:txBody>
      </p:sp>
      <p:pic>
        <p:nvPicPr>
          <p:cNvPr id="14" name="Picture 13" descr="A close up of a logo&#10;&#10;Description automatically generated">
            <a:extLst>
              <a:ext uri="{FF2B5EF4-FFF2-40B4-BE49-F238E27FC236}">
                <a16:creationId xmlns:a16="http://schemas.microsoft.com/office/drawing/2014/main" id="{86E6CE6B-37F3-453F-9A19-9097748AAFFB}"/>
              </a:ext>
            </a:extLst>
          </p:cNvPr>
          <p:cNvPicPr>
            <a:picLocks noChangeAspect="1"/>
          </p:cNvPicPr>
          <p:nvPr/>
        </p:nvPicPr>
        <p:blipFill rotWithShape="1">
          <a:blip r:embed="rId5">
            <a:extLst>
              <a:ext uri="{28A0092B-C50C-407E-A947-70E740481C1C}">
                <a14:useLocalDpi xmlns:a14="http://schemas.microsoft.com/office/drawing/2010/main" val="0"/>
              </a:ext>
            </a:extLst>
          </a:blip>
          <a:srcRect b="6826"/>
          <a:stretch/>
        </p:blipFill>
        <p:spPr>
          <a:xfrm>
            <a:off x="838245" y="6243642"/>
            <a:ext cx="649452" cy="603723"/>
          </a:xfrm>
          <a:prstGeom prst="rect">
            <a:avLst/>
          </a:prstGeom>
        </p:spPr>
      </p:pic>
      <p:pic>
        <p:nvPicPr>
          <p:cNvPr id="22" name="Picture 21" descr="Logo&#10;&#10;Description automatically generated with medium confidence">
            <a:extLst>
              <a:ext uri="{FF2B5EF4-FFF2-40B4-BE49-F238E27FC236}">
                <a16:creationId xmlns:a16="http://schemas.microsoft.com/office/drawing/2014/main" id="{14D29B3C-32AB-4B49-8CB7-FA83F1D277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632" y="6417016"/>
            <a:ext cx="699042" cy="408366"/>
          </a:xfrm>
          <a:prstGeom prst="rect">
            <a:avLst/>
          </a:prstGeom>
        </p:spPr>
      </p:pic>
      <p:pic>
        <p:nvPicPr>
          <p:cNvPr id="23" name="Picture 22">
            <a:extLst>
              <a:ext uri="{FF2B5EF4-FFF2-40B4-BE49-F238E27FC236}">
                <a16:creationId xmlns:a16="http://schemas.microsoft.com/office/drawing/2014/main" id="{11EC3876-78A8-41EB-AF00-8D9693134A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5149" y="6457828"/>
            <a:ext cx="1641568" cy="3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a:extLst>
              <a:ext uri="{FF2B5EF4-FFF2-40B4-BE49-F238E27FC236}">
                <a16:creationId xmlns:a16="http://schemas.microsoft.com/office/drawing/2014/main" id="{F0FE83B1-E640-42D9-8B0C-32440D9081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4617" y="6417016"/>
            <a:ext cx="918494" cy="35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Logo, company name&#10;&#10;Description automatically generated">
            <a:extLst>
              <a:ext uri="{FF2B5EF4-FFF2-40B4-BE49-F238E27FC236}">
                <a16:creationId xmlns:a16="http://schemas.microsoft.com/office/drawing/2014/main" id="{9262AAE2-E7B6-4706-98CB-D0342D9DAC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2840" y="6381672"/>
            <a:ext cx="700063" cy="398096"/>
          </a:xfrm>
          <a:prstGeom prst="rect">
            <a:avLst/>
          </a:prstGeom>
        </p:spPr>
      </p:pic>
      <p:pic>
        <p:nvPicPr>
          <p:cNvPr id="26" name="Picture 25" descr="Logo&#10;&#10;Description automatically generated">
            <a:extLst>
              <a:ext uri="{FF2B5EF4-FFF2-40B4-BE49-F238E27FC236}">
                <a16:creationId xmlns:a16="http://schemas.microsoft.com/office/drawing/2014/main" id="{C43BEAAA-1EE7-4931-AE42-1053614743FF}"/>
              </a:ext>
            </a:extLst>
          </p:cNvPr>
          <p:cNvPicPr/>
          <p:nvPr/>
        </p:nvPicPr>
        <p:blipFill>
          <a:blip r:embed="rId10">
            <a:extLst>
              <a:ext uri="{28A0092B-C50C-407E-A947-70E740481C1C}">
                <a14:useLocalDpi xmlns:a14="http://schemas.microsoft.com/office/drawing/2010/main" val="0"/>
              </a:ext>
            </a:extLst>
          </a:blip>
          <a:stretch>
            <a:fillRect/>
          </a:stretch>
        </p:blipFill>
        <p:spPr>
          <a:xfrm>
            <a:off x="958891" y="3343"/>
            <a:ext cx="1646086" cy="1155636"/>
          </a:xfrm>
          <a:prstGeom prst="rect">
            <a:avLst/>
          </a:prstGeom>
        </p:spPr>
      </p:pic>
      <p:pic>
        <p:nvPicPr>
          <p:cNvPr id="5" name="Picture 4" descr="Logo&#10;&#10;Description automatically generated">
            <a:extLst>
              <a:ext uri="{FF2B5EF4-FFF2-40B4-BE49-F238E27FC236}">
                <a16:creationId xmlns:a16="http://schemas.microsoft.com/office/drawing/2014/main" id="{771058B0-D9DD-486F-A006-8FAA8E63C7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29002" y="6243642"/>
            <a:ext cx="968104" cy="684521"/>
          </a:xfrm>
          <a:prstGeom prst="rect">
            <a:avLst/>
          </a:prstGeom>
        </p:spPr>
      </p:pic>
      <p:pic>
        <p:nvPicPr>
          <p:cNvPr id="8" name="Picture 7" descr="Logo&#10;&#10;Description automatically generated">
            <a:extLst>
              <a:ext uri="{FF2B5EF4-FFF2-40B4-BE49-F238E27FC236}">
                <a16:creationId xmlns:a16="http://schemas.microsoft.com/office/drawing/2014/main" id="{F7BC326E-5B9C-4A6D-9F7C-82324CE1D0A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89178" y="6305642"/>
            <a:ext cx="1102822" cy="620337"/>
          </a:xfrm>
          <a:prstGeom prst="rect">
            <a:avLst/>
          </a:prstGeom>
        </p:spPr>
      </p:pic>
      <p:pic>
        <p:nvPicPr>
          <p:cNvPr id="11" name="Picture 10" descr="Text&#10;&#10;Description automatically generated">
            <a:extLst>
              <a:ext uri="{FF2B5EF4-FFF2-40B4-BE49-F238E27FC236}">
                <a16:creationId xmlns:a16="http://schemas.microsoft.com/office/drawing/2014/main" id="{1D450945-7AA1-4A11-9C6B-B55D1B1DC98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3755" y="6377951"/>
            <a:ext cx="1272420" cy="401817"/>
          </a:xfrm>
          <a:prstGeom prst="rect">
            <a:avLst/>
          </a:prstGeom>
        </p:spPr>
      </p:pic>
      <p:pic>
        <p:nvPicPr>
          <p:cNvPr id="13" name="Picture 12">
            <a:extLst>
              <a:ext uri="{FF2B5EF4-FFF2-40B4-BE49-F238E27FC236}">
                <a16:creationId xmlns:a16="http://schemas.microsoft.com/office/drawing/2014/main" id="{3D95C74F-B150-47C4-814C-522643F7A62C}"/>
              </a:ext>
            </a:extLst>
          </p:cNvPr>
          <p:cNvPicPr>
            <a:picLocks noChangeAspect="1"/>
          </p:cNvPicPr>
          <p:nvPr/>
        </p:nvPicPr>
        <p:blipFill>
          <a:blip r:embed="rId14"/>
          <a:stretch>
            <a:fillRect/>
          </a:stretch>
        </p:blipFill>
        <p:spPr>
          <a:xfrm>
            <a:off x="10065888" y="6437367"/>
            <a:ext cx="1128865" cy="297070"/>
          </a:xfrm>
          <a:prstGeom prst="rect">
            <a:avLst/>
          </a:prstGeom>
        </p:spPr>
      </p:pic>
      <p:pic>
        <p:nvPicPr>
          <p:cNvPr id="1026" name="Picture 12">
            <a:extLst>
              <a:ext uri="{FF2B5EF4-FFF2-40B4-BE49-F238E27FC236}">
                <a16:creationId xmlns:a16="http://schemas.microsoft.com/office/drawing/2014/main" id="{00B416FC-3E0D-4382-B76C-2ACB8880255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15551" y="6467939"/>
            <a:ext cx="1042775" cy="2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8CD78F38-3DCF-4AAE-87E2-2A597EBF70D5}"/>
              </a:ext>
            </a:extLst>
          </p:cNvPr>
          <p:cNvSpPr txBox="1"/>
          <p:nvPr/>
        </p:nvSpPr>
        <p:spPr>
          <a:xfrm>
            <a:off x="3049332" y="538840"/>
            <a:ext cx="10306050" cy="523220"/>
          </a:xfrm>
          <a:prstGeom prst="rect">
            <a:avLst/>
          </a:prstGeom>
          <a:noFill/>
        </p:spPr>
        <p:txBody>
          <a:bodyPr wrap="square" rtlCol="0">
            <a:spAutoFit/>
          </a:bodyPr>
          <a:lstStyle/>
          <a:p>
            <a:r>
              <a:rPr lang="en-US" sz="2800" b="1" dirty="0">
                <a:solidFill>
                  <a:srgbClr val="1642C0"/>
                </a:solidFill>
              </a:rPr>
              <a:t>This </a:t>
            </a:r>
            <a:r>
              <a:rPr lang="en-US" sz="2800" b="1" dirty="0" err="1">
                <a:solidFill>
                  <a:srgbClr val="1642C0"/>
                </a:solidFill>
              </a:rPr>
              <a:t>programme</a:t>
            </a:r>
            <a:r>
              <a:rPr lang="en-US" sz="2800" b="1" dirty="0">
                <a:solidFill>
                  <a:srgbClr val="1642C0"/>
                </a:solidFill>
              </a:rPr>
              <a:t> is more than one day…</a:t>
            </a:r>
            <a:endParaRPr lang="en-GB" sz="2800" b="1" dirty="0">
              <a:solidFill>
                <a:srgbClr val="1642C0"/>
              </a:solidFill>
            </a:endParaRPr>
          </a:p>
        </p:txBody>
      </p:sp>
      <p:sp>
        <p:nvSpPr>
          <p:cNvPr id="21" name="TextBox 20">
            <a:extLst>
              <a:ext uri="{FF2B5EF4-FFF2-40B4-BE49-F238E27FC236}">
                <a16:creationId xmlns:a16="http://schemas.microsoft.com/office/drawing/2014/main" id="{3A66C98B-3A58-4544-82C3-DDC1B0611311}"/>
              </a:ext>
            </a:extLst>
          </p:cNvPr>
          <p:cNvSpPr txBox="1"/>
          <p:nvPr/>
        </p:nvSpPr>
        <p:spPr>
          <a:xfrm>
            <a:off x="969014" y="1311429"/>
            <a:ext cx="10519976" cy="4801314"/>
          </a:xfrm>
          <a:prstGeom prst="rect">
            <a:avLst/>
          </a:prstGeom>
          <a:noFill/>
        </p:spPr>
        <p:txBody>
          <a:bodyPr wrap="square">
            <a:spAutoFit/>
          </a:bodyPr>
          <a:lstStyle/>
          <a:p>
            <a:pPr algn="just"/>
            <a:r>
              <a:rPr lang="en-US" sz="1700" dirty="0">
                <a:cs typeface="Arial" panose="020B0604020202020204" pitchFamily="34" charset="0"/>
              </a:rPr>
              <a:t>By joining this webinar, you are now a part of the Creating Careers family. </a:t>
            </a:r>
          </a:p>
          <a:p>
            <a:pPr algn="just"/>
            <a:endParaRPr lang="en-US" sz="1700" dirty="0">
              <a:cs typeface="Arial" panose="020B0604020202020204" pitchFamily="34" charset="0"/>
            </a:endParaRPr>
          </a:p>
          <a:p>
            <a:pPr algn="just"/>
            <a:r>
              <a:rPr lang="en-US" sz="1700" dirty="0">
                <a:cs typeface="Arial" panose="020B0604020202020204" pitchFamily="34" charset="0"/>
              </a:rPr>
              <a:t>This includes </a:t>
            </a:r>
            <a:r>
              <a:rPr lang="en-US" sz="1700" dirty="0">
                <a:solidFill>
                  <a:srgbClr val="3E3E3E"/>
                </a:solidFill>
                <a:cs typeface="Arial" panose="020B0604020202020204" pitchFamily="34" charset="0"/>
                <a:hlinkClick r:id="rId16"/>
              </a:rPr>
              <a:t>The Liverpool City Region Careers Hub</a:t>
            </a:r>
            <a:r>
              <a:rPr lang="en-US" sz="1700" dirty="0">
                <a:solidFill>
                  <a:srgbClr val="3E3E3E"/>
                </a:solidFill>
                <a:cs typeface="Arial" panose="020B0604020202020204" pitchFamily="34" charset="0"/>
              </a:rPr>
              <a:t>, </a:t>
            </a:r>
            <a:r>
              <a:rPr lang="en-US" sz="1700" dirty="0">
                <a:solidFill>
                  <a:srgbClr val="3E3E3E"/>
                </a:solidFill>
                <a:cs typeface="Arial" panose="020B0604020202020204" pitchFamily="34" charset="0"/>
                <a:hlinkClick r:id="rId17"/>
              </a:rPr>
              <a:t>Health Education England</a:t>
            </a:r>
            <a:r>
              <a:rPr lang="en-US" sz="1700" dirty="0">
                <a:solidFill>
                  <a:srgbClr val="3E3E3E"/>
                </a:solidFill>
                <a:cs typeface="Arial" panose="020B0604020202020204" pitchFamily="34" charset="0"/>
              </a:rPr>
              <a:t>, </a:t>
            </a:r>
            <a:r>
              <a:rPr lang="en-US" sz="1700" dirty="0">
                <a:solidFill>
                  <a:srgbClr val="3E3E3E"/>
                </a:solidFill>
                <a:cs typeface="Arial" panose="020B0604020202020204" pitchFamily="34" charset="0"/>
                <a:hlinkClick r:id="rId18"/>
              </a:rPr>
              <a:t>GM Higher</a:t>
            </a:r>
            <a:r>
              <a:rPr lang="en-US" sz="1700" dirty="0">
                <a:solidFill>
                  <a:srgbClr val="3E3E3E"/>
                </a:solidFill>
                <a:cs typeface="Arial" panose="020B0604020202020204" pitchFamily="34" charset="0"/>
              </a:rPr>
              <a:t>, </a:t>
            </a:r>
            <a:r>
              <a:rPr lang="en-US" sz="1700" dirty="0">
                <a:solidFill>
                  <a:srgbClr val="3E3E3E"/>
                </a:solidFill>
                <a:cs typeface="Arial" panose="020B0604020202020204" pitchFamily="34" charset="0"/>
                <a:hlinkClick r:id="rId19"/>
              </a:rPr>
              <a:t>Shaping Futures</a:t>
            </a:r>
            <a:r>
              <a:rPr lang="en-US" sz="1700" dirty="0">
                <a:solidFill>
                  <a:srgbClr val="3E3E3E"/>
                </a:solidFill>
                <a:cs typeface="Arial" panose="020B0604020202020204" pitchFamily="34" charset="0"/>
              </a:rPr>
              <a:t>, </a:t>
            </a:r>
            <a:r>
              <a:rPr lang="en-GB" sz="1700" u="sng" dirty="0">
                <a:solidFill>
                  <a:srgbClr val="0563C1"/>
                </a:solidFill>
                <a:latin typeface="Calibri" panose="020F0502020204030204" pitchFamily="34" charset="0"/>
                <a:cs typeface="Arial" panose="020B0604020202020204" pitchFamily="34" charset="0"/>
              </a:rPr>
              <a:t>NHS C</a:t>
            </a:r>
            <a:r>
              <a:rPr lang="en-GB" sz="1700" u="sng" dirty="0">
                <a:solidFill>
                  <a:srgbClr val="0563C1"/>
                </a:solidFill>
                <a:latin typeface="Calibri" panose="020F0502020204030204" pitchFamily="34" charset="0"/>
                <a:ea typeface="Calibri" panose="020F0502020204030204" pitchFamily="34" charset="0"/>
              </a:rPr>
              <a:t>areers NW</a:t>
            </a:r>
            <a:r>
              <a:rPr lang="en-GB" sz="1700" dirty="0">
                <a:effectLst/>
                <a:latin typeface="Calibri" panose="020F0502020204030204" pitchFamily="34" charset="0"/>
                <a:ea typeface="Calibri" panose="020F0502020204030204" pitchFamily="34" charset="0"/>
              </a:rPr>
              <a:t>, </a:t>
            </a:r>
            <a:r>
              <a:rPr lang="en-US" sz="1700" u="sng" dirty="0">
                <a:solidFill>
                  <a:srgbClr val="0563C1"/>
                </a:solidFill>
                <a:effectLst/>
                <a:latin typeface="Calibri" panose="020F0502020204030204" pitchFamily="34" charset="0"/>
                <a:ea typeface="Calibri" panose="020F0502020204030204" pitchFamily="34" charset="0"/>
                <a:hlinkClick r:id="rId20"/>
              </a:rPr>
              <a:t>Lancashire Future U</a:t>
            </a:r>
            <a:r>
              <a:rPr lang="en-GB" sz="1700" dirty="0">
                <a:effectLst/>
                <a:latin typeface="Calibri" panose="020F0502020204030204" pitchFamily="34" charset="0"/>
                <a:ea typeface="Calibri" panose="020F0502020204030204" pitchFamily="34" charset="0"/>
              </a:rPr>
              <a:t>, </a:t>
            </a:r>
            <a:r>
              <a:rPr lang="en-US" sz="1700" u="sng" dirty="0">
                <a:solidFill>
                  <a:srgbClr val="0563C1"/>
                </a:solidFill>
                <a:effectLst/>
                <a:latin typeface="Calibri" panose="020F0502020204030204" pitchFamily="34" charset="0"/>
                <a:ea typeface="Calibri" panose="020F0502020204030204" pitchFamily="34" charset="0"/>
                <a:hlinkClick r:id="rId21"/>
              </a:rPr>
              <a:t>Cumbria Hello Future</a:t>
            </a:r>
            <a:r>
              <a:rPr lang="en-GB" sz="1700" dirty="0">
                <a:effectLst/>
                <a:latin typeface="Calibri" panose="020F0502020204030204" pitchFamily="34" charset="0"/>
                <a:ea typeface="Calibri" panose="020F0502020204030204" pitchFamily="34" charset="0"/>
              </a:rPr>
              <a:t> and </a:t>
            </a:r>
            <a:r>
              <a:rPr lang="en-GB" sz="1700" u="sng" dirty="0">
                <a:solidFill>
                  <a:srgbClr val="0563C1"/>
                </a:solidFill>
                <a:effectLst/>
                <a:latin typeface="Calibri" panose="020F0502020204030204" pitchFamily="34" charset="0"/>
                <a:ea typeface="Calibri" panose="020F0502020204030204" pitchFamily="34" charset="0"/>
                <a:hlinkClick r:id="rId22" action="ppaction://hlinkfile"/>
              </a:rPr>
              <a:t>Cheshire and Warrington</a:t>
            </a:r>
            <a:r>
              <a:rPr lang="en-GB" sz="1700" u="sng" dirty="0">
                <a:solidFill>
                  <a:srgbClr val="0563C1"/>
                </a:solidFill>
                <a:latin typeface="Calibri" panose="020F0502020204030204" pitchFamily="34" charset="0"/>
                <a:ea typeface="Calibri" panose="020F0502020204030204" pitchFamily="34" charset="0"/>
              </a:rPr>
              <a:t>’s</a:t>
            </a:r>
            <a:r>
              <a:rPr lang="en-GB" sz="1700" dirty="0">
                <a:effectLst/>
                <a:latin typeface="Calibri" panose="020F0502020204030204" pitchFamily="34" charset="0"/>
                <a:ea typeface="Calibri" panose="020F0502020204030204" pitchFamily="34" charset="0"/>
              </a:rPr>
              <a:t> </a:t>
            </a:r>
            <a:r>
              <a:rPr lang="en-US" sz="1700" dirty="0">
                <a:cs typeface="Arial" panose="020B0604020202020204" pitchFamily="34" charset="0"/>
              </a:rPr>
              <a:t>commitment to sharing opportunities that enable you to train towards a career in health and social care.</a:t>
            </a:r>
          </a:p>
          <a:p>
            <a:pPr algn="just"/>
            <a:endParaRPr lang="en-US" sz="1700" dirty="0">
              <a:cs typeface="Arial" panose="020B0604020202020204" pitchFamily="34" charset="0"/>
            </a:endParaRPr>
          </a:p>
          <a:p>
            <a:pPr algn="just"/>
            <a:r>
              <a:rPr lang="en-US" sz="1700" dirty="0">
                <a:cs typeface="Arial" panose="020B0604020202020204" pitchFamily="34" charset="0"/>
              </a:rPr>
              <a:t>You can also independently sign up to </a:t>
            </a:r>
            <a:r>
              <a:rPr lang="en-US" sz="1700" dirty="0">
                <a:cs typeface="Arial" panose="020B0604020202020204" pitchFamily="34" charset="0"/>
                <a:hlinkClick r:id="rId23"/>
              </a:rPr>
              <a:t>Cheshire and Warrington Higher Horizons</a:t>
            </a:r>
            <a:r>
              <a:rPr lang="en-US" sz="1700" dirty="0">
                <a:cs typeface="Arial" panose="020B0604020202020204" pitchFamily="34" charset="0"/>
              </a:rPr>
              <a:t>, </a:t>
            </a:r>
            <a:r>
              <a:rPr lang="en-US" sz="1700" dirty="0">
                <a:cs typeface="Arial" panose="020B0604020202020204" pitchFamily="34" charset="0"/>
                <a:hlinkClick r:id="rId24"/>
              </a:rPr>
              <a:t>Youth Hub by Be More </a:t>
            </a:r>
            <a:r>
              <a:rPr lang="en-US" sz="1700" dirty="0">
                <a:cs typeface="Arial" panose="020B0604020202020204" pitchFamily="34" charset="0"/>
              </a:rPr>
              <a:t>and </a:t>
            </a:r>
            <a:r>
              <a:rPr lang="en-US" sz="1700" dirty="0">
                <a:cs typeface="Arial" panose="020B0604020202020204" pitchFamily="34" charset="0"/>
                <a:hlinkClick r:id="rId25"/>
              </a:rPr>
              <a:t>Cheshire and Warrington Opportunities</a:t>
            </a:r>
            <a:r>
              <a:rPr lang="en-US" sz="1700" dirty="0">
                <a:cs typeface="Arial" panose="020B0604020202020204" pitchFamily="34" charset="0"/>
              </a:rPr>
              <a:t> who can help you to access these webinars and support you going forward.  </a:t>
            </a:r>
          </a:p>
          <a:p>
            <a:pPr algn="just"/>
            <a:endParaRPr lang="en-US" sz="1700" b="0" i="0" dirty="0">
              <a:solidFill>
                <a:srgbClr val="3E3E3E"/>
              </a:solidFill>
              <a:effectLst/>
              <a:cs typeface="Arial" panose="020B0604020202020204" pitchFamily="34" charset="0"/>
            </a:endParaRPr>
          </a:p>
          <a:p>
            <a:pPr algn="just"/>
            <a:r>
              <a:rPr lang="en-US" sz="1700" b="1" dirty="0">
                <a:cs typeface="Arial" panose="020B0604020202020204" pitchFamily="34" charset="0"/>
              </a:rPr>
              <a:t>Do you have any questions? </a:t>
            </a:r>
          </a:p>
          <a:p>
            <a:pPr algn="just"/>
            <a:r>
              <a:rPr lang="en-US" sz="1700" dirty="0">
                <a:cs typeface="Arial" panose="020B0604020202020204" pitchFamily="34" charset="0"/>
              </a:rPr>
              <a:t>You can ask us about GCSE options, Sixth-Form or College choices and everything university related. Talk to the Shaping Futures team via live chat </a:t>
            </a:r>
            <a:r>
              <a:rPr lang="en-US" sz="1700" dirty="0">
                <a:solidFill>
                  <a:srgbClr val="0070C0"/>
                </a:solidFill>
                <a:cs typeface="Arial" panose="020B0604020202020204" pitchFamily="34" charset="0"/>
                <a:hlinkClick r:id="rId26">
                  <a:extLst>
                    <a:ext uri="{A12FA001-AC4F-418D-AE19-62706E023703}">
                      <ahyp:hlinkClr xmlns:ahyp="http://schemas.microsoft.com/office/drawing/2018/hyperlinkcolor" val="tx"/>
                    </a:ext>
                  </a:extLst>
                </a:hlinkClick>
              </a:rPr>
              <a:t>here</a:t>
            </a:r>
            <a:r>
              <a:rPr lang="en-US" sz="1700" dirty="0">
                <a:solidFill>
                  <a:srgbClr val="0070C0"/>
                </a:solidFill>
                <a:cs typeface="Arial" panose="020B0604020202020204" pitchFamily="34" charset="0"/>
              </a:rPr>
              <a:t> </a:t>
            </a:r>
            <a:r>
              <a:rPr lang="en-US" sz="1700" dirty="0">
                <a:cs typeface="Arial" panose="020B0604020202020204" pitchFamily="34" charset="0"/>
              </a:rPr>
              <a:t>or click on any of the above links for your area. </a:t>
            </a:r>
          </a:p>
          <a:p>
            <a:pPr algn="just"/>
            <a:endParaRPr lang="en-US" sz="1700" dirty="0">
              <a:solidFill>
                <a:srgbClr val="3E3E3E"/>
              </a:solidFill>
              <a:cs typeface="Arial" panose="020B0604020202020204" pitchFamily="34" charset="0"/>
            </a:endParaRPr>
          </a:p>
          <a:p>
            <a:pPr algn="just"/>
            <a:r>
              <a:rPr lang="en-US" sz="1700" b="1" dirty="0">
                <a:cs typeface="Arial" panose="020B0604020202020204" pitchFamily="34" charset="0"/>
              </a:rPr>
              <a:t>Creating Careers: Ask Us Anything - Health and Social Care Webinars</a:t>
            </a:r>
          </a:p>
          <a:p>
            <a:pPr algn="just"/>
            <a:r>
              <a:rPr lang="en-US" sz="1700" dirty="0">
                <a:cs typeface="Arial" panose="020B0604020202020204" pitchFamily="34" charset="0"/>
              </a:rPr>
              <a:t>Build your health and social care knowledge! Even if you have an interest in one career role, these webinars are an opportunity to see how the 350+ NHS roles interlink to create a world-class health and social care system. </a:t>
            </a:r>
          </a:p>
          <a:p>
            <a:pPr algn="just"/>
            <a:endParaRPr lang="en-US" sz="1700" dirty="0">
              <a:cs typeface="Arial" panose="020B0604020202020204" pitchFamily="34" charset="0"/>
            </a:endParaRPr>
          </a:p>
          <a:p>
            <a:pPr algn="just"/>
            <a:r>
              <a:rPr lang="en-US" sz="1700" b="1" dirty="0">
                <a:latin typeface="Calibri" panose="020F0502020204030204" pitchFamily="34" charset="0"/>
                <a:cs typeface="Calibri" panose="020F0502020204030204" pitchFamily="34" charset="0"/>
              </a:rPr>
              <a:t>For more information, please see the next slide. </a:t>
            </a:r>
            <a:endParaRPr lang="en-US" sz="1700" b="1"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726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6674B81-54CF-4D45-85EE-267A47956F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flipH="1" flipV="1">
            <a:off x="78869" y="240983"/>
            <a:ext cx="709785" cy="6210618"/>
          </a:xfrm>
          <a:prstGeom prst="rect">
            <a:avLst/>
          </a:prstGeom>
        </p:spPr>
      </p:pic>
      <p:pic>
        <p:nvPicPr>
          <p:cNvPr id="9" name="Picture 8" descr="A picture containing drawing, food&#10;&#10;Description automatically generated">
            <a:extLst>
              <a:ext uri="{FF2B5EF4-FFF2-40B4-BE49-F238E27FC236}">
                <a16:creationId xmlns:a16="http://schemas.microsoft.com/office/drawing/2014/main" id="{C14374BD-0529-462F-BAEB-202BA7DE4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307" y="-129571"/>
            <a:ext cx="2594652" cy="1373640"/>
          </a:xfrm>
          <a:prstGeom prst="rect">
            <a:avLst/>
          </a:prstGeom>
        </p:spPr>
      </p:pic>
      <p:sp>
        <p:nvSpPr>
          <p:cNvPr id="16" name="TextBox 15">
            <a:extLst>
              <a:ext uri="{FF2B5EF4-FFF2-40B4-BE49-F238E27FC236}">
                <a16:creationId xmlns:a16="http://schemas.microsoft.com/office/drawing/2014/main" id="{17B57F9D-39CB-4085-B783-93E012F13575}"/>
              </a:ext>
            </a:extLst>
          </p:cNvPr>
          <p:cNvSpPr txBox="1"/>
          <p:nvPr/>
        </p:nvSpPr>
        <p:spPr>
          <a:xfrm>
            <a:off x="754402" y="1729983"/>
            <a:ext cx="2811795" cy="375552"/>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6D72672E-C7FB-4F84-8380-BD3248C8BEC9}"/>
              </a:ext>
            </a:extLst>
          </p:cNvPr>
          <p:cNvSpPr txBox="1"/>
          <p:nvPr/>
        </p:nvSpPr>
        <p:spPr>
          <a:xfrm>
            <a:off x="3234941" y="1718230"/>
            <a:ext cx="5849401" cy="2862322"/>
          </a:xfrm>
          <a:prstGeom prst="rect">
            <a:avLst/>
          </a:prstGeom>
          <a:noFill/>
          <a:ln w="38100">
            <a:solidFill>
              <a:srgbClr val="B5E7D9"/>
            </a:solidFill>
          </a:ln>
        </p:spPr>
        <p:txBody>
          <a:bodyPr wrap="square">
            <a:spAutoFit/>
          </a:bodyPr>
          <a:lstStyle/>
          <a:p>
            <a:pPr algn="ctr"/>
            <a:endParaRPr lang="en-US" b="1" dirty="0">
              <a:ea typeface="Calibri" panose="020F0502020204030204" pitchFamily="34" charset="0"/>
              <a:cs typeface="Times New Roman" panose="02020603050405020304" pitchFamily="18" charset="0"/>
            </a:endParaRPr>
          </a:p>
          <a:p>
            <a:pPr algn="ctr"/>
            <a:r>
              <a:rPr lang="en-US" b="1" dirty="0">
                <a:solidFill>
                  <a:srgbClr val="2F9795"/>
                </a:solidFill>
                <a:ea typeface="Calibri" panose="020F0502020204030204" pitchFamily="34" charset="0"/>
                <a:cs typeface="Times New Roman" panose="02020603050405020304" pitchFamily="18" charset="0"/>
              </a:rPr>
              <a:t>Develop your health and social care knowledge and receive free individual careers support across North West England </a:t>
            </a:r>
          </a:p>
          <a:p>
            <a:pPr algn="ctr"/>
            <a:endParaRPr lang="en-US" b="1" dirty="0">
              <a:solidFill>
                <a:srgbClr val="2F9795"/>
              </a:solidFill>
              <a:ea typeface="Calibri" panose="020F0502020204030204" pitchFamily="34" charset="0"/>
              <a:cs typeface="Times New Roman" panose="02020603050405020304" pitchFamily="18" charset="0"/>
            </a:endParaRPr>
          </a:p>
          <a:p>
            <a:pPr algn="ctr"/>
            <a:r>
              <a:rPr lang="en-US" b="1" dirty="0">
                <a:solidFill>
                  <a:srgbClr val="2F9795"/>
                </a:solidFill>
                <a:ea typeface="Calibri" panose="020F0502020204030204" pitchFamily="34" charset="0"/>
                <a:cs typeface="Times New Roman" panose="02020603050405020304" pitchFamily="18" charset="0"/>
              </a:rPr>
              <a:t>Each session is live from 4.30pm - 5.30pm</a:t>
            </a:r>
          </a:p>
          <a:p>
            <a:pPr algn="ctr"/>
            <a:endParaRPr lang="en-US" b="1" dirty="0">
              <a:solidFill>
                <a:srgbClr val="2F9795"/>
              </a:solidFill>
              <a:ea typeface="Calibri" panose="020F0502020204030204" pitchFamily="34" charset="0"/>
              <a:cs typeface="Times New Roman" panose="02020603050405020304" pitchFamily="18" charset="0"/>
            </a:endParaRPr>
          </a:p>
          <a:p>
            <a:pPr algn="ctr"/>
            <a:r>
              <a:rPr lang="en-GB" b="1" dirty="0">
                <a:solidFill>
                  <a:srgbClr val="2F9795"/>
                </a:solidFill>
                <a:effectLst/>
                <a:ea typeface="Calibri" panose="020F0502020204030204" pitchFamily="34" charset="0"/>
                <a:cs typeface="Times New Roman" panose="02020603050405020304" pitchFamily="18" charset="0"/>
              </a:rPr>
              <a:t>Year 9-13 students, North West England</a:t>
            </a:r>
          </a:p>
          <a:p>
            <a:pPr algn="ctr"/>
            <a:endParaRPr lang="en-GB" b="1" dirty="0">
              <a:solidFill>
                <a:srgbClr val="2F9795"/>
              </a:solidFill>
              <a:ea typeface="Calibri" panose="020F0502020204030204" pitchFamily="34" charset="0"/>
              <a:cs typeface="Times New Roman" panose="02020603050405020304" pitchFamily="18" charset="0"/>
            </a:endParaRPr>
          </a:p>
          <a:p>
            <a:pPr algn="ctr"/>
            <a:r>
              <a:rPr lang="en-GB" b="1" dirty="0">
                <a:solidFill>
                  <a:srgbClr val="2F9795"/>
                </a:solidFill>
                <a:ea typeface="Calibri" panose="020F0502020204030204" pitchFamily="34" charset="0"/>
                <a:cs typeface="Times New Roman" panose="02020603050405020304" pitchFamily="18" charset="0"/>
              </a:rPr>
              <a:t>P</a:t>
            </a:r>
            <a:r>
              <a:rPr lang="en-GB" b="1" dirty="0">
                <a:solidFill>
                  <a:srgbClr val="2F9795"/>
                </a:solidFill>
                <a:effectLst/>
                <a:ea typeface="Calibri" panose="020F0502020204030204" pitchFamily="34" charset="0"/>
                <a:cs typeface="Times New Roman" panose="02020603050405020304" pitchFamily="18" charset="0"/>
              </a:rPr>
              <a:t>arents, carers </a:t>
            </a:r>
            <a:r>
              <a:rPr lang="en-GB" b="1" dirty="0">
                <a:solidFill>
                  <a:srgbClr val="2F9795"/>
                </a:solidFill>
                <a:ea typeface="Calibri" panose="020F0502020204030204" pitchFamily="34" charset="0"/>
                <a:cs typeface="Times New Roman" panose="02020603050405020304" pitchFamily="18" charset="0"/>
              </a:rPr>
              <a:t>and</a:t>
            </a:r>
            <a:r>
              <a:rPr lang="en-GB" b="1" dirty="0">
                <a:solidFill>
                  <a:srgbClr val="2F9795"/>
                </a:solidFill>
                <a:effectLst/>
                <a:ea typeface="Calibri" panose="020F0502020204030204" pitchFamily="34" charset="0"/>
                <a:cs typeface="Times New Roman" panose="02020603050405020304" pitchFamily="18" charset="0"/>
              </a:rPr>
              <a:t> guardians are welcome</a:t>
            </a:r>
          </a:p>
          <a:p>
            <a:pPr algn="ctr"/>
            <a:endParaRPr lang="en-GB" sz="1800" b="1" dirty="0">
              <a:effectLst/>
              <a:latin typeface="Gilmer Heavy" panose="00000900000000000000" pitchFamily="50"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39272E-D403-4995-AEE1-DED3312B3267}"/>
              </a:ext>
            </a:extLst>
          </p:cNvPr>
          <p:cNvSpPr txBox="1"/>
          <p:nvPr/>
        </p:nvSpPr>
        <p:spPr>
          <a:xfrm>
            <a:off x="533633" y="2275193"/>
            <a:ext cx="2901039" cy="1877437"/>
          </a:xfrm>
          <a:prstGeom prst="rect">
            <a:avLst/>
          </a:prstGeom>
          <a:noFill/>
        </p:spPr>
        <p:txBody>
          <a:bodyPr wrap="square" rtlCol="0">
            <a:spAutoFit/>
          </a:bodyPr>
          <a:lstStyle/>
          <a:p>
            <a:pPr algn="ctr"/>
            <a:r>
              <a:rPr lang="en-GB" sz="1400" b="1" dirty="0">
                <a:ea typeface="Calibri" panose="020F0502020204030204" pitchFamily="34" charset="0"/>
              </a:rPr>
              <a:t> </a:t>
            </a:r>
            <a:r>
              <a:rPr lang="en-GB" b="1" dirty="0">
                <a:ea typeface="Calibri" panose="020F0502020204030204" pitchFamily="34" charset="0"/>
              </a:rPr>
              <a:t>Sign up here</a:t>
            </a:r>
          </a:p>
          <a:p>
            <a:pPr algn="ctr"/>
            <a:endParaRPr lang="en-GB" sz="1400" b="1" dirty="0">
              <a:effectLst/>
              <a:ea typeface="Calibri" panose="020F0502020204030204" pitchFamily="34" charset="0"/>
            </a:endParaRPr>
          </a:p>
          <a:p>
            <a:pPr algn="ctr"/>
            <a:r>
              <a:rPr lang="en-GB" sz="1400" b="1" dirty="0">
                <a:effectLst/>
                <a:ea typeface="Calibri" panose="020F0502020204030204" pitchFamily="34" charset="0"/>
              </a:rPr>
              <a:t>Thursday 23</a:t>
            </a:r>
            <a:r>
              <a:rPr lang="en-GB" sz="1400" b="1" baseline="30000" dirty="0">
                <a:effectLst/>
                <a:ea typeface="Calibri" panose="020F0502020204030204" pitchFamily="34" charset="0"/>
              </a:rPr>
              <a:t>rd</a:t>
            </a:r>
            <a:r>
              <a:rPr lang="en-GB" sz="1400" b="1" dirty="0">
                <a:effectLst/>
                <a:ea typeface="Calibri" panose="020F0502020204030204" pitchFamily="34" charset="0"/>
              </a:rPr>
              <a:t> </a:t>
            </a:r>
            <a:r>
              <a:rPr lang="en-GB" sz="1400" b="1" dirty="0">
                <a:ea typeface="Calibri" panose="020F0502020204030204" pitchFamily="34" charset="0"/>
              </a:rPr>
              <a:t>June</a:t>
            </a:r>
            <a:r>
              <a:rPr lang="en-GB" sz="1400" b="1" dirty="0">
                <a:effectLst/>
                <a:ea typeface="Calibri" panose="020F0502020204030204" pitchFamily="34" charset="0"/>
              </a:rPr>
              <a:t>:</a:t>
            </a:r>
          </a:p>
          <a:p>
            <a:pPr algn="ctr"/>
            <a:r>
              <a:rPr lang="en-GB" sz="1400" b="1" dirty="0">
                <a:ea typeface="Calibri" panose="020F0502020204030204" pitchFamily="34" charset="0"/>
              </a:rPr>
              <a:t> </a:t>
            </a:r>
            <a:r>
              <a:rPr lang="en-GB" sz="1400" b="1" u="sng" dirty="0">
                <a:solidFill>
                  <a:srgbClr val="0070C0"/>
                </a:solidFill>
                <a:ea typeface="Calibri" panose="020F0502020204030204" pitchFamily="34" charset="0"/>
                <a:hlinkClick r:id="rId5"/>
              </a:rPr>
              <a:t>Estates and Facilities</a:t>
            </a:r>
            <a:endParaRPr lang="en-GB" sz="1400" b="1" u="sng" dirty="0">
              <a:solidFill>
                <a:srgbClr val="0070C0"/>
              </a:solidFill>
              <a:ea typeface="Calibri" panose="020F0502020204030204" pitchFamily="34" charset="0"/>
            </a:endParaRPr>
          </a:p>
          <a:p>
            <a:pPr algn="ctr"/>
            <a:endParaRPr lang="en-GB" sz="1400" b="1" u="sng" dirty="0">
              <a:solidFill>
                <a:srgbClr val="0070C0"/>
              </a:solidFill>
              <a:effectLst/>
              <a:ea typeface="Calibri" panose="020F0502020204030204" pitchFamily="34" charset="0"/>
            </a:endParaRPr>
          </a:p>
          <a:p>
            <a:pPr algn="ctr"/>
            <a:r>
              <a:rPr lang="en-GB" sz="1400" b="1" dirty="0">
                <a:ea typeface="Calibri" panose="020F0502020204030204" pitchFamily="34" charset="0"/>
              </a:rPr>
              <a:t> Thursday 7</a:t>
            </a:r>
            <a:r>
              <a:rPr lang="en-GB" sz="1400" b="1" baseline="30000" dirty="0">
                <a:ea typeface="Calibri" panose="020F0502020204030204" pitchFamily="34" charset="0"/>
              </a:rPr>
              <a:t>th</a:t>
            </a:r>
            <a:r>
              <a:rPr lang="en-GB" sz="1400" b="1" dirty="0">
                <a:ea typeface="Calibri" panose="020F0502020204030204" pitchFamily="34" charset="0"/>
              </a:rPr>
              <a:t> July: </a:t>
            </a:r>
          </a:p>
          <a:p>
            <a:pPr algn="ctr"/>
            <a:r>
              <a:rPr lang="en-GB" sz="1400" b="1" u="sng" dirty="0">
                <a:solidFill>
                  <a:srgbClr val="0070C0"/>
                </a:solidFill>
                <a:effectLst/>
                <a:ea typeface="Calibri" panose="020F0502020204030204" pitchFamily="34" charset="0"/>
                <a:hlinkClick r:id="rId5"/>
              </a:rPr>
              <a:t>Healthcare Science</a:t>
            </a:r>
            <a:endParaRPr lang="en-GB" sz="1400" b="1" u="sng" dirty="0">
              <a:solidFill>
                <a:srgbClr val="0070C0"/>
              </a:solidFill>
              <a:effectLst/>
              <a:ea typeface="Calibri" panose="020F0502020204030204" pitchFamily="34" charset="0"/>
            </a:endParaRPr>
          </a:p>
          <a:p>
            <a:endParaRPr lang="en-GB" sz="1400" dirty="0">
              <a:effectLst/>
              <a:latin typeface="Gilmer" panose="00000500000000000000" pitchFamily="50" charset="0"/>
              <a:ea typeface="Calibri" panose="020F0502020204030204" pitchFamily="34" charset="0"/>
            </a:endParaRPr>
          </a:p>
        </p:txBody>
      </p:sp>
      <p:sp>
        <p:nvSpPr>
          <p:cNvPr id="15" name="TextBox 14">
            <a:extLst>
              <a:ext uri="{FF2B5EF4-FFF2-40B4-BE49-F238E27FC236}">
                <a16:creationId xmlns:a16="http://schemas.microsoft.com/office/drawing/2014/main" id="{D22AC115-592A-4627-9C24-7CDA35EB5864}"/>
              </a:ext>
            </a:extLst>
          </p:cNvPr>
          <p:cNvSpPr txBox="1"/>
          <p:nvPr/>
        </p:nvSpPr>
        <p:spPr>
          <a:xfrm>
            <a:off x="9359366" y="1638046"/>
            <a:ext cx="2753766" cy="3093154"/>
          </a:xfrm>
          <a:prstGeom prst="rect">
            <a:avLst/>
          </a:prstGeom>
          <a:noFill/>
        </p:spPr>
        <p:txBody>
          <a:bodyPr wrap="square" rtlCol="0">
            <a:spAutoFit/>
          </a:bodyPr>
          <a:lstStyle/>
          <a:p>
            <a:r>
              <a:rPr lang="en-US" sz="1300" dirty="0"/>
              <a:t>Find out more about the 350+ exciting careers in the NHS </a:t>
            </a:r>
            <a:r>
              <a:rPr lang="en-US" sz="1300" b="1" dirty="0">
                <a:hlinkClick r:id="rId6"/>
              </a:rPr>
              <a:t>here</a:t>
            </a:r>
            <a:r>
              <a:rPr lang="en-US" sz="1300" b="1" dirty="0"/>
              <a:t>.</a:t>
            </a:r>
          </a:p>
          <a:p>
            <a:endParaRPr lang="en-US" sz="1300" dirty="0"/>
          </a:p>
          <a:p>
            <a:r>
              <a:rPr lang="en-US" sz="1300" dirty="0"/>
              <a:t>Additionally, watch our </a:t>
            </a:r>
            <a:r>
              <a:rPr lang="en-US" sz="1300" b="1" dirty="0">
                <a:hlinkClick r:id="rId7"/>
              </a:rPr>
              <a:t>Creating Careers </a:t>
            </a:r>
            <a:r>
              <a:rPr lang="en-US" sz="1300" dirty="0"/>
              <a:t>video series to learn about the interesting </a:t>
            </a:r>
            <a:r>
              <a:rPr lang="en-US" sz="1300" b="1" dirty="0"/>
              <a:t>health and social care </a:t>
            </a:r>
            <a:r>
              <a:rPr lang="en-US" sz="1300" dirty="0"/>
              <a:t>career pathways that Liverpool City Region has to offer.</a:t>
            </a:r>
          </a:p>
          <a:p>
            <a:endParaRPr lang="en-US" sz="1300" dirty="0"/>
          </a:p>
          <a:p>
            <a:r>
              <a:rPr lang="en-US" sz="1300" dirty="0"/>
              <a:t>Don’t forget to check out the pre-work and Creating Careers Roadmap that accompany each episode! </a:t>
            </a:r>
          </a:p>
          <a:p>
            <a:endParaRPr lang="en-US" sz="1300" dirty="0"/>
          </a:p>
          <a:p>
            <a:r>
              <a:rPr lang="en-US" sz="1300" b="1" dirty="0"/>
              <a:t>Follow </a:t>
            </a:r>
            <a:r>
              <a:rPr lang="en-GB" sz="1300" b="1" i="0" dirty="0">
                <a:solidFill>
                  <a:srgbClr val="0563C1"/>
                </a:solidFill>
                <a:effectLst/>
              </a:rPr>
              <a:t>@LCRCareersEnt </a:t>
            </a:r>
            <a:r>
              <a:rPr lang="en-GB" sz="1300" b="1" i="0" dirty="0">
                <a:effectLst/>
              </a:rPr>
              <a:t>for the latest careers updates and events.</a:t>
            </a:r>
            <a:endParaRPr lang="en-US" sz="1300" b="1" dirty="0"/>
          </a:p>
        </p:txBody>
      </p:sp>
      <p:pic>
        <p:nvPicPr>
          <p:cNvPr id="6" name="Picture 5" descr="Text, whiteboard&#10;&#10;Description automatically generated">
            <a:extLst>
              <a:ext uri="{FF2B5EF4-FFF2-40B4-BE49-F238E27FC236}">
                <a16:creationId xmlns:a16="http://schemas.microsoft.com/office/drawing/2014/main" id="{3107A470-7B64-4B09-B563-6317BADDE3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85546" y="4967741"/>
            <a:ext cx="4298534" cy="1243678"/>
          </a:xfrm>
          <a:prstGeom prst="rect">
            <a:avLst/>
          </a:prstGeom>
        </p:spPr>
      </p:pic>
      <p:pic>
        <p:nvPicPr>
          <p:cNvPr id="26" name="Picture 25" descr="Logo&#10;&#10;Description automatically generated">
            <a:extLst>
              <a:ext uri="{FF2B5EF4-FFF2-40B4-BE49-F238E27FC236}">
                <a16:creationId xmlns:a16="http://schemas.microsoft.com/office/drawing/2014/main" id="{C43BEAAA-1EE7-4931-AE42-1053614743FF}"/>
              </a:ext>
            </a:extLst>
          </p:cNvPr>
          <p:cNvPicPr/>
          <p:nvPr/>
        </p:nvPicPr>
        <p:blipFill>
          <a:blip r:embed="rId9">
            <a:extLst>
              <a:ext uri="{28A0092B-C50C-407E-A947-70E740481C1C}">
                <a14:useLocalDpi xmlns:a14="http://schemas.microsoft.com/office/drawing/2010/main" val="0"/>
              </a:ext>
            </a:extLst>
          </a:blip>
          <a:stretch>
            <a:fillRect/>
          </a:stretch>
        </p:blipFill>
        <p:spPr>
          <a:xfrm>
            <a:off x="958891" y="3343"/>
            <a:ext cx="1646086" cy="1155636"/>
          </a:xfrm>
          <a:prstGeom prst="rect">
            <a:avLst/>
          </a:prstGeom>
        </p:spPr>
      </p:pic>
      <p:sp>
        <p:nvSpPr>
          <p:cNvPr id="17" name="TextBox 16">
            <a:extLst>
              <a:ext uri="{FF2B5EF4-FFF2-40B4-BE49-F238E27FC236}">
                <a16:creationId xmlns:a16="http://schemas.microsoft.com/office/drawing/2014/main" id="{390ADC75-5529-47C5-99DC-E836BFAEA11E}"/>
              </a:ext>
            </a:extLst>
          </p:cNvPr>
          <p:cNvSpPr txBox="1"/>
          <p:nvPr/>
        </p:nvSpPr>
        <p:spPr>
          <a:xfrm>
            <a:off x="2647162" y="191496"/>
            <a:ext cx="7024960" cy="1446550"/>
          </a:xfrm>
          <a:prstGeom prst="rect">
            <a:avLst/>
          </a:prstGeom>
          <a:noFill/>
        </p:spPr>
        <p:txBody>
          <a:bodyPr wrap="square" rtlCol="0">
            <a:spAutoFit/>
          </a:bodyPr>
          <a:lstStyle/>
          <a:p>
            <a:pPr algn="ctr"/>
            <a:r>
              <a:rPr lang="en-US" sz="3200" b="1" dirty="0">
                <a:solidFill>
                  <a:srgbClr val="1642C0"/>
                </a:solidFill>
              </a:rPr>
              <a:t>Creating Careers: Ask Us Anything</a:t>
            </a:r>
          </a:p>
          <a:p>
            <a:pPr algn="ctr"/>
            <a:r>
              <a:rPr lang="en-US" sz="2800" b="1" dirty="0">
                <a:solidFill>
                  <a:srgbClr val="1642C0"/>
                </a:solidFill>
              </a:rPr>
              <a:t>Health and Social Care Webinars</a:t>
            </a:r>
          </a:p>
          <a:p>
            <a:pPr algn="ctr"/>
            <a:r>
              <a:rPr lang="en-US" sz="2800" b="1" dirty="0">
                <a:solidFill>
                  <a:srgbClr val="1642C0"/>
                </a:solidFill>
              </a:rPr>
              <a:t>Season Two </a:t>
            </a:r>
            <a:endParaRPr lang="en-GB" sz="2800" b="1" dirty="0">
              <a:solidFill>
                <a:srgbClr val="1642C0"/>
              </a:solidFill>
            </a:endParaRPr>
          </a:p>
        </p:txBody>
      </p:sp>
      <p:pic>
        <p:nvPicPr>
          <p:cNvPr id="22" name="Picture 21" descr="A close up of a logo&#10;&#10;Description automatically generated">
            <a:extLst>
              <a:ext uri="{FF2B5EF4-FFF2-40B4-BE49-F238E27FC236}">
                <a16:creationId xmlns:a16="http://schemas.microsoft.com/office/drawing/2014/main" id="{6E6E3004-8758-4BFF-AE97-502EF9B5D6E4}"/>
              </a:ext>
            </a:extLst>
          </p:cNvPr>
          <p:cNvPicPr>
            <a:picLocks noChangeAspect="1"/>
          </p:cNvPicPr>
          <p:nvPr/>
        </p:nvPicPr>
        <p:blipFill rotWithShape="1">
          <a:blip r:embed="rId10">
            <a:extLst>
              <a:ext uri="{28A0092B-C50C-407E-A947-70E740481C1C}">
                <a14:useLocalDpi xmlns:a14="http://schemas.microsoft.com/office/drawing/2010/main" val="0"/>
              </a:ext>
            </a:extLst>
          </a:blip>
          <a:srcRect b="6826"/>
          <a:stretch/>
        </p:blipFill>
        <p:spPr>
          <a:xfrm>
            <a:off x="838245" y="6243642"/>
            <a:ext cx="649452" cy="603723"/>
          </a:xfrm>
          <a:prstGeom prst="rect">
            <a:avLst/>
          </a:prstGeom>
        </p:spPr>
      </p:pic>
      <p:pic>
        <p:nvPicPr>
          <p:cNvPr id="23" name="Picture 22" descr="Logo&#10;&#10;Description automatically generated with medium confidence">
            <a:extLst>
              <a:ext uri="{FF2B5EF4-FFF2-40B4-BE49-F238E27FC236}">
                <a16:creationId xmlns:a16="http://schemas.microsoft.com/office/drawing/2014/main" id="{A0345DEA-AD9A-4DB4-A0B2-3A5D44FC053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4632" y="6417016"/>
            <a:ext cx="699042" cy="408366"/>
          </a:xfrm>
          <a:prstGeom prst="rect">
            <a:avLst/>
          </a:prstGeom>
        </p:spPr>
      </p:pic>
      <p:pic>
        <p:nvPicPr>
          <p:cNvPr id="24" name="Picture 23">
            <a:extLst>
              <a:ext uri="{FF2B5EF4-FFF2-40B4-BE49-F238E27FC236}">
                <a16:creationId xmlns:a16="http://schemas.microsoft.com/office/drawing/2014/main" id="{BD870E8F-199D-4994-93FC-55E4CA0C860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5149" y="6457828"/>
            <a:ext cx="1641568" cy="3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a:extLst>
              <a:ext uri="{FF2B5EF4-FFF2-40B4-BE49-F238E27FC236}">
                <a16:creationId xmlns:a16="http://schemas.microsoft.com/office/drawing/2014/main" id="{1036CAEC-C05E-438E-8257-40A59EC4B4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4617" y="6417016"/>
            <a:ext cx="918494" cy="35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Logo, company name&#10;&#10;Description automatically generated">
            <a:extLst>
              <a:ext uri="{FF2B5EF4-FFF2-40B4-BE49-F238E27FC236}">
                <a16:creationId xmlns:a16="http://schemas.microsoft.com/office/drawing/2014/main" id="{4CD52F7A-1F90-4EFC-A020-C2AB572144F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02840" y="6381672"/>
            <a:ext cx="700063" cy="398096"/>
          </a:xfrm>
          <a:prstGeom prst="rect">
            <a:avLst/>
          </a:prstGeom>
        </p:spPr>
      </p:pic>
      <p:pic>
        <p:nvPicPr>
          <p:cNvPr id="34" name="Picture 33" descr="Logo&#10;&#10;Description automatically generated">
            <a:extLst>
              <a:ext uri="{FF2B5EF4-FFF2-40B4-BE49-F238E27FC236}">
                <a16:creationId xmlns:a16="http://schemas.microsoft.com/office/drawing/2014/main" id="{F8CD6B44-EF18-49FC-97F0-C19B0EDB1B5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29002" y="6243642"/>
            <a:ext cx="968104" cy="684521"/>
          </a:xfrm>
          <a:prstGeom prst="rect">
            <a:avLst/>
          </a:prstGeom>
        </p:spPr>
      </p:pic>
      <p:pic>
        <p:nvPicPr>
          <p:cNvPr id="35" name="Picture 34" descr="Text&#10;&#10;Description automatically generated">
            <a:extLst>
              <a:ext uri="{FF2B5EF4-FFF2-40B4-BE49-F238E27FC236}">
                <a16:creationId xmlns:a16="http://schemas.microsoft.com/office/drawing/2014/main" id="{A3C550EE-1A18-4BA6-97D0-11412B91F51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33755" y="6377951"/>
            <a:ext cx="1272420" cy="401817"/>
          </a:xfrm>
          <a:prstGeom prst="rect">
            <a:avLst/>
          </a:prstGeom>
        </p:spPr>
      </p:pic>
      <p:pic>
        <p:nvPicPr>
          <p:cNvPr id="36" name="Picture 12">
            <a:extLst>
              <a:ext uri="{FF2B5EF4-FFF2-40B4-BE49-F238E27FC236}">
                <a16:creationId xmlns:a16="http://schemas.microsoft.com/office/drawing/2014/main" id="{B5C86B40-D5F2-4F21-BE89-CFE42AABD68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15551" y="6467939"/>
            <a:ext cx="1042775" cy="26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66E2F2F1-D0DE-4759-97C8-BA8F44344283}"/>
              </a:ext>
            </a:extLst>
          </p:cNvPr>
          <p:cNvPicPr>
            <a:picLocks noChangeAspect="1"/>
          </p:cNvPicPr>
          <p:nvPr/>
        </p:nvPicPr>
        <p:blipFill>
          <a:blip r:embed="rId18"/>
          <a:stretch>
            <a:fillRect/>
          </a:stretch>
        </p:blipFill>
        <p:spPr>
          <a:xfrm>
            <a:off x="10065888" y="6437367"/>
            <a:ext cx="1128865" cy="297070"/>
          </a:xfrm>
          <a:prstGeom prst="rect">
            <a:avLst/>
          </a:prstGeom>
        </p:spPr>
      </p:pic>
      <p:pic>
        <p:nvPicPr>
          <p:cNvPr id="38" name="Picture 37" descr="Logo&#10;&#10;Description automatically generated">
            <a:extLst>
              <a:ext uri="{FF2B5EF4-FFF2-40B4-BE49-F238E27FC236}">
                <a16:creationId xmlns:a16="http://schemas.microsoft.com/office/drawing/2014/main" id="{72EF11B1-61CA-4356-B2E3-D4F7E9508B1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089178" y="6305642"/>
            <a:ext cx="1102822" cy="620337"/>
          </a:xfrm>
          <a:prstGeom prst="rect">
            <a:avLst/>
          </a:prstGeom>
        </p:spPr>
      </p:pic>
    </p:spTree>
    <p:extLst>
      <p:ext uri="{BB962C8B-B14F-4D97-AF65-F5344CB8AC3E}">
        <p14:creationId xmlns:p14="http://schemas.microsoft.com/office/powerpoint/2010/main" val="301801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762</Words>
  <Application>Microsoft Office PowerPoint</Application>
  <PresentationFormat>Widescreen</PresentationFormat>
  <Paragraphs>109</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Gilmer</vt:lpstr>
      <vt:lpstr>Gilmer Heavy</vt:lpstr>
      <vt:lpstr>Office Theme</vt:lpstr>
      <vt:lpstr>PowerPoint Presentation</vt:lpstr>
      <vt:lpstr>PowerPoint Presentation</vt:lpstr>
      <vt:lpstr>Values Challenge - click here to begin!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 Walsh</dc:creator>
  <cp:lastModifiedBy>Lesleyann Craig</cp:lastModifiedBy>
  <cp:revision>101</cp:revision>
  <dcterms:created xsi:type="dcterms:W3CDTF">2021-01-25T23:00:42Z</dcterms:created>
  <dcterms:modified xsi:type="dcterms:W3CDTF">2022-06-01T09:48:15Z</dcterms:modified>
</cp:coreProperties>
</file>