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56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9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edgehill.ac.uk/courses/operating-department-practice/" TargetMode="External"/><Relationship Id="rId7" Type="http://schemas.openxmlformats.org/officeDocument/2006/relationships/hyperlink" Target="https://www.healthcareers.nhs.uk/explore-roles/wider-healthcare-team/roles-wider-healthcare-team/clinical-support-staff" TargetMode="External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lton.ac.uk/join-us/apprenticeships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healthcareers.nhs.uk/explore-roles/healthcare-support-worker/roles-healthcare-support-worker/healthcare-assistant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hyperlink" Target="https://www.edgehill.ac.uk/health/clinical-skills-and-simulation-centre-facilities/?tab-areas=theatre-areas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24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March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122321"/>
            <a:ext cx="8694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Operating Department Practitioners </a:t>
            </a:r>
          </a:p>
          <a:p>
            <a:pPr algn="ctr"/>
            <a:r>
              <a:rPr lang="en-US" sz="2800" b="1">
                <a:solidFill>
                  <a:srgbClr val="1642C0"/>
                </a:solidFill>
              </a:rPr>
              <a:t>&amp;</a:t>
            </a:r>
            <a:r>
              <a:rPr lang="en-US" sz="2800" b="1" dirty="0">
                <a:solidFill>
                  <a:srgbClr val="1642C0"/>
                </a:solidFill>
              </a:rPr>
              <a:t> </a:t>
            </a:r>
            <a:r>
              <a:rPr lang="en-US" sz="2800" b="1">
                <a:solidFill>
                  <a:srgbClr val="1642C0"/>
                </a:solidFill>
              </a:rPr>
              <a:t>Allied </a:t>
            </a:r>
            <a:r>
              <a:rPr lang="en-US" sz="2800" b="1" dirty="0">
                <a:solidFill>
                  <a:srgbClr val="1642C0"/>
                </a:solidFill>
              </a:rPr>
              <a:t>Health Support Roles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71982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96606"/>
            <a:ext cx="6111037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Our next webinar focuses on </a:t>
            </a:r>
            <a:r>
              <a:rPr lang="en-US" sz="1200" b="1" i="1" dirty="0"/>
              <a:t>Operating Department Practitioners (ODPs). </a:t>
            </a:r>
            <a:r>
              <a:rPr lang="en-US" sz="1200" dirty="0"/>
              <a:t>ODPs work in operating theatres caring for patients before, during and after surgery. </a:t>
            </a:r>
          </a:p>
          <a:p>
            <a:endParaRPr lang="en-US" sz="1200" dirty="0"/>
          </a:p>
          <a:p>
            <a:r>
              <a:rPr lang="en-US" sz="1200" b="1" dirty="0"/>
              <a:t>There are three areas that ODPs </a:t>
            </a:r>
            <a:r>
              <a:rPr lang="en-US" sz="1200" b="1" dirty="0" err="1"/>
              <a:t>specialise</a:t>
            </a:r>
            <a:r>
              <a:rPr lang="en-US" sz="1200" b="1" dirty="0"/>
              <a:t> in. Next to each area, write down what it is </a:t>
            </a:r>
            <a:r>
              <a:rPr lang="en-US" sz="1200" b="1" u="sng" dirty="0"/>
              <a:t>and why it is so important to the safety of the patient. </a:t>
            </a:r>
          </a:p>
          <a:p>
            <a:r>
              <a:rPr lang="en-US" sz="1200" i="1" dirty="0"/>
              <a:t>Hint: Include relevant key words in your search such as hospital, operating theatres or NHS. 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 err="1"/>
              <a:t>Anaesthetics</a:t>
            </a: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Surgical Scrubbing</a:t>
            </a:r>
          </a:p>
          <a:p>
            <a:pPr marL="228600" indent="-228600">
              <a:buAutoNum type="arabicPeriod"/>
            </a:pPr>
            <a:r>
              <a:rPr lang="en-US" sz="1200" dirty="0"/>
              <a:t>Recovery Room</a:t>
            </a:r>
          </a:p>
          <a:p>
            <a:endParaRPr lang="en-US" sz="1200" b="1" dirty="0"/>
          </a:p>
          <a:p>
            <a:r>
              <a:rPr lang="en-US" sz="1200" i="1" dirty="0"/>
              <a:t>Edge Hill University </a:t>
            </a:r>
            <a:r>
              <a:rPr lang="en-US" sz="1200" dirty="0"/>
              <a:t>offer a </a:t>
            </a:r>
            <a:r>
              <a:rPr lang="en-US" sz="1200" b="1" dirty="0">
                <a:hlinkClick r:id="rId3"/>
              </a:rPr>
              <a:t>three-year ODP degree course</a:t>
            </a:r>
            <a:r>
              <a:rPr lang="en-US" sz="1200" dirty="0"/>
              <a:t>. Part of this course involves training in Edge Hill’s state of the art </a:t>
            </a:r>
            <a:r>
              <a:rPr lang="en-US" sz="1200" i="1" dirty="0"/>
              <a:t>Clinical Skills and Simulation Centre</a:t>
            </a:r>
            <a:r>
              <a:rPr lang="en-US" sz="1200" dirty="0"/>
              <a:t>. </a:t>
            </a:r>
          </a:p>
          <a:p>
            <a:r>
              <a:rPr lang="en-US" sz="1200" dirty="0"/>
              <a:t>Click </a:t>
            </a:r>
            <a:r>
              <a:rPr lang="en-US" sz="1200" b="1" dirty="0">
                <a:hlinkClick r:id="rId4"/>
              </a:rPr>
              <a:t>here</a:t>
            </a:r>
            <a:r>
              <a:rPr lang="en-US" sz="1200" dirty="0"/>
              <a:t> to find out more about the Simulation Centre and view the interactive 360</a:t>
            </a:r>
            <a:r>
              <a:rPr lang="en-GB" sz="1200" b="0" i="0" dirty="0">
                <a:solidFill>
                  <a:srgbClr val="202124"/>
                </a:solidFill>
                <a:effectLst/>
              </a:rPr>
              <a:t>° tour of operating theatres. </a:t>
            </a:r>
          </a:p>
          <a:p>
            <a:endParaRPr lang="en-GB" sz="1200" dirty="0">
              <a:solidFill>
                <a:srgbClr val="202124"/>
              </a:solidFill>
            </a:endParaRPr>
          </a:p>
          <a:p>
            <a:r>
              <a:rPr lang="en-GB" sz="1200" b="1" dirty="0">
                <a:solidFill>
                  <a:srgbClr val="202124"/>
                </a:solidFill>
              </a:rPr>
              <a:t>What is the Clinical Skills and Simulation Centre? </a:t>
            </a:r>
          </a:p>
          <a:p>
            <a:endParaRPr lang="en-GB" sz="1200" b="1" dirty="0">
              <a:solidFill>
                <a:srgbClr val="202124"/>
              </a:solidFill>
            </a:endParaRPr>
          </a:p>
          <a:p>
            <a:endParaRPr lang="en-GB" sz="1200" b="1" dirty="0">
              <a:solidFill>
                <a:srgbClr val="202124"/>
              </a:solidFill>
            </a:endParaRPr>
          </a:p>
          <a:p>
            <a:r>
              <a:rPr lang="en-GB" sz="1200" b="1" dirty="0">
                <a:solidFill>
                  <a:srgbClr val="202124"/>
                </a:solidFill>
              </a:rPr>
              <a:t>Why is this centre so important to students who are training for roles within the NHS?</a:t>
            </a:r>
            <a:endParaRPr lang="en-US" sz="1200" b="1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Apprenticeships offer an alternative route into the ODP profession. Currently, you must already be working in the NHS to get a place on their apprenticeship schemes. Most people start off in entry-level jobs such as the </a:t>
            </a:r>
            <a:r>
              <a:rPr lang="en-US" sz="1200" b="1" dirty="0">
                <a:hlinkClick r:id="rId5"/>
              </a:rPr>
              <a:t>Healthcare Assistant </a:t>
            </a:r>
            <a:r>
              <a:rPr lang="en-US" sz="1200" dirty="0"/>
              <a:t>role before applying. </a:t>
            </a:r>
          </a:p>
          <a:p>
            <a:r>
              <a:rPr lang="en-US" sz="1200" dirty="0"/>
              <a:t>Click </a:t>
            </a:r>
            <a:r>
              <a:rPr lang="en-US" sz="1200" b="1" dirty="0">
                <a:hlinkClick r:id="rId6"/>
              </a:rPr>
              <a:t>here</a:t>
            </a:r>
            <a:r>
              <a:rPr lang="en-US" sz="1200" dirty="0"/>
              <a:t> to find out more about the ODP apprenticeship.</a:t>
            </a:r>
          </a:p>
          <a:p>
            <a:endParaRPr lang="en-US" sz="1200" b="1" dirty="0"/>
          </a:p>
          <a:p>
            <a:r>
              <a:rPr lang="en-US" sz="1200" b="1" dirty="0"/>
              <a:t>Which route appeals you more – the degree apprenticeship or the traditional degree? </a:t>
            </a:r>
          </a:p>
          <a:p>
            <a:r>
              <a:rPr lang="en-US" sz="1200" b="1" dirty="0"/>
              <a:t>Explain your answer.</a:t>
            </a:r>
          </a:p>
          <a:p>
            <a:endParaRPr lang="en-US" sz="1200" b="1" dirty="0">
              <a:solidFill>
                <a:srgbClr val="7030A0"/>
              </a:solidFill>
            </a:endParaRPr>
          </a:p>
          <a:p>
            <a:r>
              <a:rPr lang="en-US" sz="1200" b="1" dirty="0">
                <a:solidFill>
                  <a:srgbClr val="7030A0"/>
                </a:solidFill>
              </a:rPr>
              <a:t>Extension: </a:t>
            </a:r>
            <a:r>
              <a:rPr lang="en-US" sz="1200" b="1" dirty="0">
                <a:hlinkClick r:id="rId7"/>
              </a:rPr>
              <a:t>Click here to find out more about allied health support roles</a:t>
            </a:r>
            <a:r>
              <a:rPr lang="en-US" sz="1200" b="1" dirty="0"/>
              <a:t>. </a:t>
            </a:r>
          </a:p>
          <a:p>
            <a:r>
              <a:rPr lang="en-US" sz="1200" b="1" dirty="0"/>
              <a:t>Prepare some questions that you could ask about these roles ready for the live webinar.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33633" y="1102328"/>
            <a:ext cx="29010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Practitioners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Allied Health Support Roles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28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April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Ambulance Services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Paramedics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</a:t>
            </a:r>
            <a:r>
              <a:rPr lang="en-GB" sz="1400" b="1" dirty="0">
                <a:ea typeface="Calibri" panose="020F0502020204030204" pitchFamily="34" charset="0"/>
              </a:rPr>
              <a:t>19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Dental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June: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Pharmacy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23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rd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>
                <a:ea typeface="Calibri" panose="020F0502020204030204" pitchFamily="34" charset="0"/>
              </a:rPr>
              <a:t>June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Estates and Facilities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7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July: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Healthcare Science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871</Words>
  <Application>Microsoft Office PowerPoint</Application>
  <PresentationFormat>Widescreen</PresentationFormat>
  <Paragraphs>125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100</cp:revision>
  <dcterms:created xsi:type="dcterms:W3CDTF">2021-01-25T23:00:42Z</dcterms:created>
  <dcterms:modified xsi:type="dcterms:W3CDTF">2022-03-21T10:01:35Z</dcterms:modified>
</cp:coreProperties>
</file>