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2" r:id="rId2"/>
    <p:sldId id="256" r:id="rId3"/>
    <p:sldId id="270" r:id="rId4"/>
    <p:sldId id="273" r:id="rId5"/>
    <p:sldId id="27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9" autoAdjust="0"/>
    <p:restoredTop sz="91111" autoAdjust="0"/>
  </p:normalViewPr>
  <p:slideViewPr>
    <p:cSldViewPr snapToGrid="0">
      <p:cViewPr varScale="1">
        <p:scale>
          <a:sx n="72" d="100"/>
          <a:sy n="72" d="100"/>
        </p:scale>
        <p:origin x="828" y="7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3DA8F-9BBC-4CD2-95EE-ED4759981F0C}" type="datetimeFigureOut">
              <a:rPr lang="en-GB" smtClean="0"/>
              <a:t>14/07/2021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D9417-C0DE-4E6D-8FED-DD6FBAE90B98}" type="slidenum">
              <a:rPr lang="en-GB" smtClean="0"/>
              <a:t>‹#›</a:t>
            </a:fld>
            <a:endParaRPr lang="en-GB"/>
          </a:p>
        </p:txBody>
      </p:sp>
    </p:spTree>
    <p:extLst>
      <p:ext uri="{BB962C8B-B14F-4D97-AF65-F5344CB8AC3E}">
        <p14:creationId xmlns:p14="http://schemas.microsoft.com/office/powerpoint/2010/main" val="276469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CD9417-C0DE-4E6D-8FED-DD6FBAE90B98}" type="slidenum">
              <a:rPr lang="en-GB" smtClean="0"/>
              <a:t>2</a:t>
            </a:fld>
            <a:endParaRPr lang="en-GB"/>
          </a:p>
        </p:txBody>
      </p:sp>
    </p:spTree>
    <p:extLst>
      <p:ext uri="{BB962C8B-B14F-4D97-AF65-F5344CB8AC3E}">
        <p14:creationId xmlns:p14="http://schemas.microsoft.com/office/powerpoint/2010/main" val="1833294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2F647-C18C-465F-9B33-BCB3C67650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D2E128-EEA1-409F-B98F-6235D9DA2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DE27EA-2436-4045-871E-518F71B3FC0F}"/>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5" name="Footer Placeholder 4">
            <a:extLst>
              <a:ext uri="{FF2B5EF4-FFF2-40B4-BE49-F238E27FC236}">
                <a16:creationId xmlns:a16="http://schemas.microsoft.com/office/drawing/2014/main" id="{B6618ABC-513C-4B70-95B0-BC91F6E1C9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08FE99-FE71-4BCB-92EB-A8A11C1275ED}"/>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5217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AFBE1-0FE5-41FB-BF9B-CFF43C708E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B1D060-5066-4AAF-B26E-AFC953B4B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64C079-FCAC-4253-87CB-DABD9EAE534E}"/>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5" name="Footer Placeholder 4">
            <a:extLst>
              <a:ext uri="{FF2B5EF4-FFF2-40B4-BE49-F238E27FC236}">
                <a16:creationId xmlns:a16="http://schemas.microsoft.com/office/drawing/2014/main" id="{232D1D3B-6218-4025-AD04-863072E9BF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247C2B-6F68-49D0-9D1E-6185A6E4058A}"/>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8027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E3597-F9B9-4C73-B3D8-C929DF7819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CA623F-54D8-4CFB-AE71-BE3DAF40D1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D39586-3A1F-48F1-83C7-9AAD8FD7FC65}"/>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5" name="Footer Placeholder 4">
            <a:extLst>
              <a:ext uri="{FF2B5EF4-FFF2-40B4-BE49-F238E27FC236}">
                <a16:creationId xmlns:a16="http://schemas.microsoft.com/office/drawing/2014/main" id="{BEA6C911-2422-4751-BCFD-EB5958457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E0193B-C732-4D4F-B306-519DD474080B}"/>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199231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8F36F38-C1AA-424F-A110-47DE1D61EBD4}"/>
              </a:ext>
            </a:extLst>
          </p:cNvPr>
          <p:cNvSpPr txBox="1"/>
          <p:nvPr userDrawn="1"/>
        </p:nvSpPr>
        <p:spPr>
          <a:xfrm>
            <a:off x="3498786" y="3023126"/>
            <a:ext cx="5793118" cy="646331"/>
          </a:xfrm>
          <a:prstGeom prst="rect">
            <a:avLst/>
          </a:prstGeom>
          <a:noFill/>
          <a:ln w="38100">
            <a:solidFill>
              <a:srgbClr val="B5E7D9"/>
            </a:solidFill>
          </a:ln>
        </p:spPr>
        <p:txBody>
          <a:bodyPr wrap="square">
            <a:spAutoFit/>
          </a:bodyPr>
          <a:lstStyle/>
          <a:p>
            <a:pPr algn="ctr"/>
            <a:r>
              <a:rPr lang="en-GB" sz="3600" b="1" dirty="0">
                <a:latin typeface="Comic Sans MS" panose="030F0702030302020204" pitchFamily="66" charset="0"/>
                <a:ea typeface="Calibri" panose="020F0502020204030204" pitchFamily="34" charset="0"/>
                <a:cs typeface="Times New Roman" panose="02020603050405020304" pitchFamily="18" charset="0"/>
              </a:rPr>
              <a:t>Student Pre-work</a:t>
            </a:r>
            <a:endParaRPr lang="en-GB" sz="3600" b="1"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9" name="Title 8">
            <a:extLst>
              <a:ext uri="{FF2B5EF4-FFF2-40B4-BE49-F238E27FC236}">
                <a16:creationId xmlns:a16="http://schemas.microsoft.com/office/drawing/2014/main" id="{1956A53F-DBB8-4682-9219-B41F8FDF17FB}"/>
              </a:ext>
            </a:extLst>
          </p:cNvPr>
          <p:cNvSpPr txBox="1">
            <a:spLocks/>
          </p:cNvSpPr>
          <p:nvPr userDrawn="1"/>
        </p:nvSpPr>
        <p:spPr>
          <a:xfrm>
            <a:off x="1524000" y="1101512"/>
            <a:ext cx="9144000" cy="2806922"/>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latin typeface="Comic Sans MS" panose="030F0702030302020204" pitchFamily="66" charset="0"/>
              </a:rPr>
              <a:t>Creating Careers: Ask Us Anything</a:t>
            </a:r>
          </a:p>
          <a:p>
            <a:pPr algn="ctr"/>
            <a:r>
              <a:rPr lang="en-US" sz="3200" b="1" dirty="0">
                <a:latin typeface="Comic Sans MS" panose="030F0702030302020204" pitchFamily="66" charset="0"/>
              </a:rPr>
              <a:t>Careers in Nursing</a:t>
            </a:r>
            <a:endParaRPr lang="en-US" sz="2800" b="1" dirty="0">
              <a:latin typeface="Comic Sans MS" panose="030F0702030302020204" pitchFamily="66" charset="0"/>
            </a:endParaRPr>
          </a:p>
          <a:p>
            <a:pPr algn="ctr"/>
            <a:endParaRPr lang="en-GB" sz="2000" b="1" dirty="0">
              <a:latin typeface="Comic Sans MS" panose="030F0702030302020204" pitchFamily="66" charset="0"/>
              <a:ea typeface="Calibri" panose="020F0502020204030204" pitchFamily="34" charset="0"/>
              <a:cs typeface="Times New Roman" panose="02020603050405020304" pitchFamily="18" charset="0"/>
            </a:endParaRPr>
          </a:p>
          <a:p>
            <a:pPr algn="ctr"/>
            <a:r>
              <a:rPr lang="en-GB" sz="2000" b="1" dirty="0">
                <a:latin typeface="Comic Sans MS" panose="030F0702030302020204" pitchFamily="66" charset="0"/>
                <a:ea typeface="Calibri" panose="020F0502020204030204" pitchFamily="34" charset="0"/>
                <a:cs typeface="Times New Roman" panose="02020603050405020304" pitchFamily="18" charset="0"/>
              </a:rPr>
              <a:t>Thursday 20th May 2021</a:t>
            </a:r>
          </a:p>
          <a:p>
            <a:pPr algn="ctr"/>
            <a:r>
              <a:rPr lang="en-GB" sz="2000" b="1" dirty="0">
                <a:latin typeface="Comic Sans MS" panose="030F0702030302020204" pitchFamily="66" charset="0"/>
                <a:ea typeface="Calibri" panose="020F0502020204030204" pitchFamily="34" charset="0"/>
                <a:cs typeface="Times New Roman" panose="02020603050405020304" pitchFamily="18" charset="0"/>
              </a:rPr>
              <a:t>4.30 pm – 5.30 pm</a:t>
            </a:r>
          </a:p>
          <a:p>
            <a:pPr algn="ctr"/>
            <a:r>
              <a:rPr lang="en-US" sz="2800" b="1" dirty="0">
                <a:latin typeface="Comic Sans MS" panose="030F0702030302020204" pitchFamily="66" charset="0"/>
              </a:rPr>
              <a:t> </a:t>
            </a:r>
            <a:br>
              <a:rPr lang="en-GB" dirty="0">
                <a:solidFill>
                  <a:srgbClr val="000000"/>
                </a:solidFill>
                <a:latin typeface="Comic Sans MS" panose="030F0702030302020204" pitchFamily="66" charset="0"/>
              </a:rPr>
            </a:br>
            <a:endParaRPr lang="en-GB" dirty="0">
              <a:latin typeface="Comic Sans MS" panose="030F0702030302020204" pitchFamily="66" charset="0"/>
            </a:endParaRPr>
          </a:p>
        </p:txBody>
      </p:sp>
      <p:pic>
        <p:nvPicPr>
          <p:cNvPr id="10" name="Graphic 9">
            <a:extLst>
              <a:ext uri="{FF2B5EF4-FFF2-40B4-BE49-F238E27FC236}">
                <a16:creationId xmlns:a16="http://schemas.microsoft.com/office/drawing/2014/main" id="{3F344331-CEB4-4547-92BC-D9F6927130B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flipH="1" flipV="1">
            <a:off x="78869" y="240983"/>
            <a:ext cx="709785" cy="6210618"/>
          </a:xfrm>
          <a:prstGeom prst="rect">
            <a:avLst/>
          </a:prstGeom>
        </p:spPr>
      </p:pic>
      <p:pic>
        <p:nvPicPr>
          <p:cNvPr id="11" name="Picture 10" descr="A picture containing drawing, food&#10;&#10;Description automatically generated">
            <a:extLst>
              <a:ext uri="{FF2B5EF4-FFF2-40B4-BE49-F238E27FC236}">
                <a16:creationId xmlns:a16="http://schemas.microsoft.com/office/drawing/2014/main" id="{23CDD82E-6AA7-43E9-939D-4F170BD10B09}"/>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9344199" y="-155166"/>
            <a:ext cx="2982122" cy="1578771"/>
          </a:xfrm>
          <a:prstGeom prst="rect">
            <a:avLst/>
          </a:prstGeom>
        </p:spPr>
      </p:pic>
      <p:pic>
        <p:nvPicPr>
          <p:cNvPr id="14" name="Picture 13" descr="Text, whiteboard&#10;&#10;Description automatically generated">
            <a:extLst>
              <a:ext uri="{FF2B5EF4-FFF2-40B4-BE49-F238E27FC236}">
                <a16:creationId xmlns:a16="http://schemas.microsoft.com/office/drawing/2014/main" id="{46A9F535-4095-4706-813E-40CD87F5BD9D}"/>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203772" y="4373913"/>
            <a:ext cx="4298534" cy="1243678"/>
          </a:xfrm>
          <a:prstGeom prst="rect">
            <a:avLst/>
          </a:prstGeom>
        </p:spPr>
      </p:pic>
      <p:pic>
        <p:nvPicPr>
          <p:cNvPr id="12" name="Picture 11" descr="Logo&#10;&#10;Description automatically generated">
            <a:extLst>
              <a:ext uri="{FF2B5EF4-FFF2-40B4-BE49-F238E27FC236}">
                <a16:creationId xmlns:a16="http://schemas.microsoft.com/office/drawing/2014/main" id="{0AF232AF-601C-4572-AD09-23B56E82AECC}"/>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958891" y="3343"/>
            <a:ext cx="1646086" cy="1155636"/>
          </a:xfrm>
          <a:prstGeom prst="rect">
            <a:avLst/>
          </a:prstGeom>
        </p:spPr>
      </p:pic>
      <p:pic>
        <p:nvPicPr>
          <p:cNvPr id="13" name="Picture 12" descr="A close up of a logo&#10;&#10;Description automatically generated">
            <a:extLst>
              <a:ext uri="{FF2B5EF4-FFF2-40B4-BE49-F238E27FC236}">
                <a16:creationId xmlns:a16="http://schemas.microsoft.com/office/drawing/2014/main" id="{F1391B13-C15F-4574-BDD6-22CD02D87CCA}"/>
              </a:ext>
            </a:extLst>
          </p:cNvPr>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1076610" y="5749282"/>
            <a:ext cx="1095652" cy="1018505"/>
          </a:xfrm>
          <a:prstGeom prst="rect">
            <a:avLst/>
          </a:prstGeom>
        </p:spPr>
      </p:pic>
      <p:pic>
        <p:nvPicPr>
          <p:cNvPr id="15" name="Picture 14" descr="Logo&#10;&#10;Description automatically generated with medium confidence">
            <a:extLst>
              <a:ext uri="{FF2B5EF4-FFF2-40B4-BE49-F238E27FC236}">
                <a16:creationId xmlns:a16="http://schemas.microsoft.com/office/drawing/2014/main" id="{88565681-E897-448C-BFB2-1A9DEBF78CAE}"/>
              </a:ext>
            </a:extLst>
          </p:cNvPr>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3018371" y="5991022"/>
            <a:ext cx="1095652" cy="640057"/>
          </a:xfrm>
          <a:prstGeom prst="rect">
            <a:avLst/>
          </a:prstGeom>
        </p:spPr>
      </p:pic>
      <p:pic>
        <p:nvPicPr>
          <p:cNvPr id="20" name="Picture 19">
            <a:extLst>
              <a:ext uri="{FF2B5EF4-FFF2-40B4-BE49-F238E27FC236}">
                <a16:creationId xmlns:a16="http://schemas.microsoft.com/office/drawing/2014/main" id="{9DC4D91A-68F1-4895-A4A6-4134B8E32E3A}"/>
              </a:ext>
            </a:extLst>
          </p:cNvPr>
          <p:cNvPicPr>
            <a:picLocks noChangeAspect="1" noChangeArrowheads="1"/>
          </p:cNvPicPr>
          <p:nvPr userDrawn="1"/>
        </p:nvPicPr>
        <p:blipFill>
          <a:blip r:embed="rId9">
            <a:extLst>
              <a:ext uri="{28A0092B-C50C-407E-A947-70E740481C1C}">
                <a14:useLocalDpi xmlns:a14="http://schemas.microsoft.com/office/drawing/2010/main"/>
              </a:ext>
            </a:extLst>
          </a:blip>
          <a:srcRect/>
          <a:stretch>
            <a:fillRect/>
          </a:stretch>
        </p:blipFill>
        <p:spPr bwMode="auto">
          <a:xfrm>
            <a:off x="4901609" y="6082409"/>
            <a:ext cx="2388781" cy="45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5">
            <a:extLst>
              <a:ext uri="{FF2B5EF4-FFF2-40B4-BE49-F238E27FC236}">
                <a16:creationId xmlns:a16="http://schemas.microsoft.com/office/drawing/2014/main" id="{8427B64E-F757-4B02-94B9-ED4FD54A4603}"/>
              </a:ext>
            </a:extLst>
          </p:cNvPr>
          <p:cNvPicPr>
            <a:picLocks noChangeAspect="1" noChangeArrowheads="1"/>
          </p:cNvPicPr>
          <p:nvPr userDrawn="1"/>
        </p:nvPicPr>
        <p:blipFill>
          <a:blip r:embed="rId10" cstate="screen">
            <a:extLst>
              <a:ext uri="{28A0092B-C50C-407E-A947-70E740481C1C}">
                <a14:useLocalDpi xmlns:a14="http://schemas.microsoft.com/office/drawing/2010/main"/>
              </a:ext>
            </a:extLst>
          </a:blip>
          <a:srcRect/>
          <a:stretch>
            <a:fillRect/>
          </a:stretch>
        </p:blipFill>
        <p:spPr bwMode="auto">
          <a:xfrm>
            <a:off x="8077976" y="6100332"/>
            <a:ext cx="128578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descr="Logo, company name&#10;&#10;Description automatically generated">
            <a:extLst>
              <a:ext uri="{FF2B5EF4-FFF2-40B4-BE49-F238E27FC236}">
                <a16:creationId xmlns:a16="http://schemas.microsoft.com/office/drawing/2014/main" id="{9AD9C49A-0A1E-4877-842B-185DB211A19F}"/>
              </a:ext>
            </a:extLst>
          </p:cNvPr>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385789" y="6018673"/>
            <a:ext cx="1125560" cy="640058"/>
          </a:xfrm>
          <a:prstGeom prst="rect">
            <a:avLst/>
          </a:prstGeom>
        </p:spPr>
      </p:pic>
    </p:spTree>
    <p:extLst>
      <p:ext uri="{BB962C8B-B14F-4D97-AF65-F5344CB8AC3E}">
        <p14:creationId xmlns:p14="http://schemas.microsoft.com/office/powerpoint/2010/main" val="271879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AE94-EB95-4D25-930B-4A501B465C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5CD904-5A9E-498A-A8CE-092F71963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A2E7E8-EDA7-4DE4-837B-F1F067A27E70}"/>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5" name="Footer Placeholder 4">
            <a:extLst>
              <a:ext uri="{FF2B5EF4-FFF2-40B4-BE49-F238E27FC236}">
                <a16:creationId xmlns:a16="http://schemas.microsoft.com/office/drawing/2014/main" id="{CF91F313-9F62-4798-BCB8-95C63E9EEC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9390AF-0F87-47E3-A904-81EBEB804581}"/>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66380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2A411-7B23-4A8C-BE30-F03D8489A6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3F5DBF-3257-4307-8DFF-3822AF6F5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28B049-F381-4CBF-94E8-CFC467756826}"/>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5" name="Footer Placeholder 4">
            <a:extLst>
              <a:ext uri="{FF2B5EF4-FFF2-40B4-BE49-F238E27FC236}">
                <a16:creationId xmlns:a16="http://schemas.microsoft.com/office/drawing/2014/main" id="{B2D8D1C2-BF70-4447-8659-999A205E45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B6B44A-810B-4EB0-A9DE-91A98FB6CD3C}"/>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27069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60635-6FF9-49F1-A8A7-B88E37FBB4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B58927-676C-4415-AE03-21EDA096AB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60E1B0-7F7B-47F9-BA9B-6A40B7EA3E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16F72D-7BCA-4F61-AA11-18247F4F38EE}"/>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6" name="Footer Placeholder 5">
            <a:extLst>
              <a:ext uri="{FF2B5EF4-FFF2-40B4-BE49-F238E27FC236}">
                <a16:creationId xmlns:a16="http://schemas.microsoft.com/office/drawing/2014/main" id="{E409FF27-7699-405A-92AC-F82918A72A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528D1B-2D7A-49BA-A54D-367F6BE9F5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25327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4065D-F289-4804-BC55-6C69777910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C5EF37-DF4C-42A1-B39F-D93B7CC22B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8A7342-1938-458A-ACA1-25D34075CF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74DAF6-7167-49DC-B3F7-BE842835B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06D87F-F0C4-4002-976E-4C1572DA95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9F6690-4D04-478D-AD6B-7C1D5EC105F5}"/>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8" name="Footer Placeholder 7">
            <a:extLst>
              <a:ext uri="{FF2B5EF4-FFF2-40B4-BE49-F238E27FC236}">
                <a16:creationId xmlns:a16="http://schemas.microsoft.com/office/drawing/2014/main" id="{505E5083-5DBE-44F2-ADD7-E25B319EF2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C6E6D9-9A4B-4860-999F-AEB430991830}"/>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73151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F075-FD36-4658-9BEA-8042FD8E03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F86EA0-0999-480C-94DF-C31414949B3B}"/>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4" name="Footer Placeholder 3">
            <a:extLst>
              <a:ext uri="{FF2B5EF4-FFF2-40B4-BE49-F238E27FC236}">
                <a16:creationId xmlns:a16="http://schemas.microsoft.com/office/drawing/2014/main" id="{393E094A-D71D-4C2F-99B9-17A7ABB3378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0FD063B-FD07-4A7F-BC1E-859ECFE059B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76908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F69CB-CB79-40D7-8402-7FBA62886E27}"/>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3" name="Footer Placeholder 2">
            <a:extLst>
              <a:ext uri="{FF2B5EF4-FFF2-40B4-BE49-F238E27FC236}">
                <a16:creationId xmlns:a16="http://schemas.microsoft.com/office/drawing/2014/main" id="{2FF06EB9-136F-4123-9634-4B8D5942C2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755B97-4E27-48B9-B955-F856A52A5A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758497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F596-B973-474A-9A65-20E16EC24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F4558F-D603-43C5-A680-BF62E4881D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2D93A5-3F3F-4DE5-8709-E1B795D43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397DC-DE08-4AEA-A3B1-59088FDA3362}"/>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6" name="Footer Placeholder 5">
            <a:extLst>
              <a:ext uri="{FF2B5EF4-FFF2-40B4-BE49-F238E27FC236}">
                <a16:creationId xmlns:a16="http://schemas.microsoft.com/office/drawing/2014/main" id="{B3088A5C-D99A-4586-9E96-42494E8F0E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320C67-E72D-4890-A145-D6046D2A1F98}"/>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0935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1C03-1DB3-4A43-B0A8-14DB5EC21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6C7F88-4DE5-4121-BAA9-312C2C1A11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354294-709A-4BE7-BA10-1A031048B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8DCD2-3553-4232-B72B-3DE50E67E3E0}"/>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6" name="Footer Placeholder 5">
            <a:extLst>
              <a:ext uri="{FF2B5EF4-FFF2-40B4-BE49-F238E27FC236}">
                <a16:creationId xmlns:a16="http://schemas.microsoft.com/office/drawing/2014/main" id="{FCB7E64A-EFAF-432B-AE74-D8BF6973A9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A4965F-FA8D-4BE8-B392-81AEEF13F6C3}"/>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46423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52149-3EBE-4D92-B1CB-AB1B51F319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0D54B6-5960-46F0-B77F-2BB913854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973963-2F8D-4E9E-ACDD-7934506333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287E0-D6DD-4E6A-B98B-8601C4671D97}" type="datetimeFigureOut">
              <a:rPr lang="en-GB" smtClean="0"/>
              <a:t>14/07/2021</a:t>
            </a:fld>
            <a:endParaRPr lang="en-GB"/>
          </a:p>
        </p:txBody>
      </p:sp>
      <p:sp>
        <p:nvSpPr>
          <p:cNvPr id="5" name="Footer Placeholder 4">
            <a:extLst>
              <a:ext uri="{FF2B5EF4-FFF2-40B4-BE49-F238E27FC236}">
                <a16:creationId xmlns:a16="http://schemas.microsoft.com/office/drawing/2014/main" id="{FCB576B2-D0D4-43B7-B9E0-E812B03E02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3778DD6-847A-4823-96D5-E4A034D8BE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3E0EE-53D7-40FF-BD0C-B461133AFCAE}" type="slidenum">
              <a:rPr lang="en-GB" smtClean="0"/>
              <a:t>‹#›</a:t>
            </a:fld>
            <a:endParaRPr lang="en-GB"/>
          </a:p>
        </p:txBody>
      </p:sp>
    </p:spTree>
    <p:extLst>
      <p:ext uri="{BB962C8B-B14F-4D97-AF65-F5344CB8AC3E}">
        <p14:creationId xmlns:p14="http://schemas.microsoft.com/office/powerpoint/2010/main" val="1656299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https://www.bbc.co.uk/news/uk-scotland-48125231" TargetMode="External"/><Relationship Id="rId13" Type="http://schemas.openxmlformats.org/officeDocument/2006/relationships/image" Target="../media/image15.png"/><Relationship Id="rId3" Type="http://schemas.openxmlformats.org/officeDocument/2006/relationships/hyperlink" Target="https://www.nurses.co.uk/nursing/blog/what-are-the-different-roles-available-in-nursing-and-which-ones-can-you-do/" TargetMode="External"/><Relationship Id="rId7" Type="http://schemas.openxmlformats.org/officeDocument/2006/relationships/hyperlink" Target="https://www.mypossibleself.com/" TargetMode="External"/><Relationship Id="rId12"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england.nhs.uk/supporting-our-nhs-people/wellbeing-support-options/support-offers/" TargetMode="External"/><Relationship Id="rId11" Type="http://schemas.openxmlformats.org/officeDocument/2006/relationships/image" Target="../media/image13.png"/><Relationship Id="rId5" Type="http://schemas.openxmlformats.org/officeDocument/2006/relationships/hyperlink" Target="https://www.penninecare.nhs.uk/mcrhub-covid19" TargetMode="External"/><Relationship Id="rId15" Type="http://schemas.openxmlformats.org/officeDocument/2006/relationships/image" Target="../media/image17.jpeg"/><Relationship Id="rId10" Type="http://schemas.openxmlformats.org/officeDocument/2006/relationships/image" Target="../media/image12.png"/><Relationship Id="rId4" Type="http://schemas.openxmlformats.org/officeDocument/2006/relationships/hyperlink" Target="https://www.cheshiremerseyresiliencehub.nhs.uk/" TargetMode="External"/><Relationship Id="rId9" Type="http://schemas.openxmlformats.org/officeDocument/2006/relationships/image" Target="../media/image11.pn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hyperlink" Target="https://shaping-futures.org.uk/" TargetMode="External"/><Relationship Id="rId13" Type="http://schemas.openxmlformats.org/officeDocument/2006/relationships/image" Target="../media/image6.png"/><Relationship Id="rId18" Type="http://schemas.openxmlformats.org/officeDocument/2006/relationships/image" Target="../media/image19.png"/><Relationship Id="rId3" Type="http://schemas.openxmlformats.org/officeDocument/2006/relationships/image" Target="../media/image1.png"/><Relationship Id="rId7" Type="http://schemas.openxmlformats.org/officeDocument/2006/relationships/hyperlink" Target="https://gmhigher.ac.uk/events/creating-careers-health-and-social-care/" TargetMode="External"/><Relationship Id="rId12" Type="http://schemas.openxmlformats.org/officeDocument/2006/relationships/hyperlink" Target="https://shaping-futures.org.uk/activities/?utm_medium=popcard&amp;cameFrom=https%3A%2F%2Fshaping-futures.org.uk%2F" TargetMode="External"/><Relationship Id="rId17" Type="http://schemas.openxmlformats.org/officeDocument/2006/relationships/image" Target="../media/image18.jpeg"/><Relationship Id="rId2" Type="http://schemas.openxmlformats.org/officeDocument/2006/relationships/image" Target="../media/image5.png"/><Relationship Id="rId16"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hyperlink" Target="https://padlet.com/jgladwin999/xs6o7g5cm1n4" TargetMode="External"/><Relationship Id="rId11" Type="http://schemas.openxmlformats.org/officeDocument/2006/relationships/hyperlink" Target="https://www.hellofuture.ac.uk/" TargetMode="External"/><Relationship Id="rId5" Type="http://schemas.openxmlformats.org/officeDocument/2006/relationships/hyperlink" Target="https://growthplatform.org/enhancing-skills/careers-hub/" TargetMode="External"/><Relationship Id="rId15" Type="http://schemas.openxmlformats.org/officeDocument/2006/relationships/image" Target="../media/image8.png"/><Relationship Id="rId10" Type="http://schemas.openxmlformats.org/officeDocument/2006/relationships/hyperlink" Target="https://lancashirefutureu.org.uk/" TargetMode="External"/><Relationship Id="rId4" Type="http://schemas.openxmlformats.org/officeDocument/2006/relationships/image" Target="../media/image2.svg"/><Relationship Id="rId9" Type="http://schemas.openxmlformats.org/officeDocument/2006/relationships/hyperlink" Target="https://higherhorizons.co.uk/" TargetMode="External"/><Relationship Id="rId1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hyperlink" Target="https://growthplatform.org/enhancing-skills/careers-hub/creating-careers-2/" TargetMode="External"/><Relationship Id="rId13" Type="http://schemas.openxmlformats.org/officeDocument/2006/relationships/image" Target="../media/image9.png"/><Relationship Id="rId3" Type="http://schemas.openxmlformats.org/officeDocument/2006/relationships/image" Target="../media/image2.svg"/><Relationship Id="rId7" Type="http://schemas.openxmlformats.org/officeDocument/2006/relationships/hyperlink" Target="https://www.healthcareers.nhs.uk/" TargetMode="External"/><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forms.gle/A7DR7DLX1zqJqtmU8" TargetMode="External"/><Relationship Id="rId11" Type="http://schemas.openxmlformats.org/officeDocument/2006/relationships/image" Target="../media/image7.png"/><Relationship Id="rId5" Type="http://schemas.openxmlformats.org/officeDocument/2006/relationships/hyperlink" Target="https://forms.gle/Usk5LQ2mtCJXsTeh9" TargetMode="External"/><Relationship Id="rId15" Type="http://schemas.openxmlformats.org/officeDocument/2006/relationships/image" Target="../media/image5.png"/><Relationship Id="rId10" Type="http://schemas.openxmlformats.org/officeDocument/2006/relationships/image" Target="../media/image6.png"/><Relationship Id="rId4" Type="http://schemas.openxmlformats.org/officeDocument/2006/relationships/image" Target="../media/image19.png"/><Relationship Id="rId9" Type="http://schemas.openxmlformats.org/officeDocument/2006/relationships/image" Target="../media/image4.jpeg"/><Relationship Id="rId14" Type="http://schemas.openxmlformats.org/officeDocument/2006/relationships/image" Target="../media/image18.jpe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hyperlink" Target="https://www.england.nhs.uk/6cs/wp-content/uploads/sites/25/2015/03/introducing-the-6cs.pdf" TargetMode="External"/><Relationship Id="rId3" Type="http://schemas.openxmlformats.org/officeDocument/2006/relationships/image" Target="../media/image2.svg"/><Relationship Id="rId7" Type="http://schemas.openxmlformats.org/officeDocument/2006/relationships/image" Target="../media/image8.png"/><Relationship Id="rId12" Type="http://schemas.openxmlformats.org/officeDocument/2006/relationships/image" Target="../media/image20.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hyperlink" Target="https://nhsvaluestool.e-lfh.org.uk/" TargetMode="External"/><Relationship Id="rId5" Type="http://schemas.openxmlformats.org/officeDocument/2006/relationships/image" Target="../media/image6.png"/><Relationship Id="rId10" Type="http://schemas.openxmlformats.org/officeDocument/2006/relationships/image" Target="../media/image5.png"/><Relationship Id="rId4" Type="http://schemas.openxmlformats.org/officeDocument/2006/relationships/image" Target="../media/image19.png"/><Relationship Id="rId9"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6360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848C91A-840F-456D-AF95-2D3D3BE68504}"/>
              </a:ext>
            </a:extLst>
          </p:cNvPr>
          <p:cNvSpPr txBox="1"/>
          <p:nvPr/>
        </p:nvSpPr>
        <p:spPr>
          <a:xfrm>
            <a:off x="4010702" y="73663"/>
            <a:ext cx="3782087"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i="1" dirty="0">
                <a:solidFill>
                  <a:prstClr val="black"/>
                </a:solidFill>
              </a:rPr>
              <a:t>Careers in Nursing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1" u="none" strike="noStrike" kern="1200" cap="none" spc="0" normalizeH="0" baseline="0" noProof="0" dirty="0">
                <a:ln>
                  <a:noFill/>
                </a:ln>
                <a:solidFill>
                  <a:prstClr val="black"/>
                </a:solidFill>
                <a:effectLst/>
                <a:uLnTx/>
                <a:uFillTx/>
              </a:rPr>
              <a:t>Pre-work</a:t>
            </a:r>
          </a:p>
        </p:txBody>
      </p:sp>
      <p:sp>
        <p:nvSpPr>
          <p:cNvPr id="9" name="TextBox 8">
            <a:extLst>
              <a:ext uri="{FF2B5EF4-FFF2-40B4-BE49-F238E27FC236}">
                <a16:creationId xmlns:a16="http://schemas.microsoft.com/office/drawing/2014/main" id="{B35CAA93-A7CB-4784-A409-813B23BA1852}"/>
              </a:ext>
            </a:extLst>
          </p:cNvPr>
          <p:cNvSpPr txBox="1"/>
          <p:nvPr/>
        </p:nvSpPr>
        <p:spPr>
          <a:xfrm>
            <a:off x="6311405" y="907728"/>
            <a:ext cx="5804452" cy="3016210"/>
          </a:xfrm>
          <a:prstGeom prst="rect">
            <a:avLst/>
          </a:prstGeom>
          <a:noFill/>
          <a:ln>
            <a:solidFill>
              <a:schemeClr val="tx1"/>
            </a:solidFill>
          </a:ln>
        </p:spPr>
        <p:txBody>
          <a:bodyPr wrap="square" rtlCol="0">
            <a:spAutoFit/>
          </a:bodyPr>
          <a:lstStyle/>
          <a:p>
            <a:r>
              <a:rPr lang="en-GB" sz="1600" b="1" dirty="0">
                <a:solidFill>
                  <a:srgbClr val="FF0000"/>
                </a:solidFill>
              </a:rPr>
              <a:t>Questions to ask </a:t>
            </a:r>
          </a:p>
          <a:p>
            <a:r>
              <a:rPr lang="en-GB" sz="1200" dirty="0"/>
              <a:t>Using what you have learned from your pre-work, think of </a:t>
            </a:r>
            <a:r>
              <a:rPr lang="en-GB" sz="1200" b="1" dirty="0"/>
              <a:t>three</a:t>
            </a:r>
            <a:r>
              <a:rPr lang="en-GB" sz="1200" dirty="0"/>
              <a:t> questions that you would like to ask. </a:t>
            </a:r>
          </a:p>
          <a:p>
            <a:r>
              <a:rPr lang="en-GB" sz="1200" dirty="0"/>
              <a:t>Is there anything </a:t>
            </a:r>
            <a:r>
              <a:rPr lang="en-GB" sz="1200" b="1" dirty="0">
                <a:solidFill>
                  <a:srgbClr val="00B050"/>
                </a:solidFill>
              </a:rPr>
              <a:t>you</a:t>
            </a:r>
            <a:r>
              <a:rPr lang="en-GB" sz="1200" dirty="0"/>
              <a:t> </a:t>
            </a:r>
            <a:r>
              <a:rPr lang="en-GB" sz="1200" b="1" dirty="0">
                <a:solidFill>
                  <a:srgbClr val="00B050"/>
                </a:solidFill>
              </a:rPr>
              <a:t>don’t understand </a:t>
            </a:r>
            <a:r>
              <a:rPr lang="en-GB" sz="1200" dirty="0"/>
              <a:t>or would like </a:t>
            </a:r>
            <a:r>
              <a:rPr lang="en-GB" sz="1200" b="1" dirty="0">
                <a:solidFill>
                  <a:srgbClr val="7030A0"/>
                </a:solidFill>
              </a:rPr>
              <a:t>more information </a:t>
            </a:r>
            <a:r>
              <a:rPr lang="en-GB" sz="1200" dirty="0"/>
              <a:t>on? You may even come up with more questions as you watch the webinar. </a:t>
            </a:r>
          </a:p>
          <a:p>
            <a:endParaRPr lang="en-GB" dirty="0"/>
          </a:p>
          <a:p>
            <a:r>
              <a:rPr lang="en-GB" dirty="0"/>
              <a:t>1. </a:t>
            </a:r>
          </a:p>
          <a:p>
            <a:endParaRPr lang="en-GB" dirty="0"/>
          </a:p>
          <a:p>
            <a:r>
              <a:rPr lang="en-GB" dirty="0"/>
              <a:t>2. </a:t>
            </a:r>
          </a:p>
          <a:p>
            <a:endParaRPr lang="en-GB" dirty="0"/>
          </a:p>
          <a:p>
            <a:r>
              <a:rPr lang="en-GB" dirty="0"/>
              <a:t>3.</a:t>
            </a:r>
          </a:p>
          <a:p>
            <a:endParaRPr lang="en-GB" b="1" u="sng" dirty="0">
              <a:solidFill>
                <a:srgbClr val="FF0000"/>
              </a:solidFill>
            </a:endParaRPr>
          </a:p>
        </p:txBody>
      </p:sp>
      <p:sp>
        <p:nvSpPr>
          <p:cNvPr id="10" name="TextBox 9">
            <a:extLst>
              <a:ext uri="{FF2B5EF4-FFF2-40B4-BE49-F238E27FC236}">
                <a16:creationId xmlns:a16="http://schemas.microsoft.com/office/drawing/2014/main" id="{4A367FE9-289A-4B04-977D-08E3DBFBFE71}"/>
              </a:ext>
            </a:extLst>
          </p:cNvPr>
          <p:cNvSpPr txBox="1"/>
          <p:nvPr/>
        </p:nvSpPr>
        <p:spPr>
          <a:xfrm>
            <a:off x="6311405" y="3952793"/>
            <a:ext cx="5804452" cy="2831544"/>
          </a:xfrm>
          <a:prstGeom prst="rect">
            <a:avLst/>
          </a:prstGeom>
          <a:noFill/>
          <a:ln>
            <a:solidFill>
              <a:schemeClr val="tx1"/>
            </a:solidFill>
          </a:ln>
        </p:spPr>
        <p:txBody>
          <a:bodyPr wrap="square" rtlCol="0">
            <a:spAutoFit/>
          </a:bodyPr>
          <a:lstStyle/>
          <a:p>
            <a:r>
              <a:rPr lang="en-GB" b="1" dirty="0">
                <a:solidFill>
                  <a:srgbClr val="FF0000"/>
                </a:solidFill>
              </a:rPr>
              <a:t>Useful careers tips</a:t>
            </a:r>
          </a:p>
          <a:p>
            <a:r>
              <a:rPr lang="en-GB" sz="1200" dirty="0"/>
              <a:t>Whilst listening, note down any inspirational or interesting advice that you hear which could help you on your careers journey </a:t>
            </a:r>
          </a:p>
          <a:p>
            <a:endParaRPr lang="en-GB" b="1" dirty="0"/>
          </a:p>
          <a:p>
            <a:endParaRPr lang="en-GB" b="1" dirty="0"/>
          </a:p>
          <a:p>
            <a:endParaRPr lang="en-GB" b="1" dirty="0"/>
          </a:p>
          <a:p>
            <a:endParaRPr lang="en-GB" b="1" dirty="0"/>
          </a:p>
          <a:p>
            <a:endParaRPr lang="en-GB" b="1" dirty="0"/>
          </a:p>
          <a:p>
            <a:endParaRPr lang="en-GB" b="1" dirty="0"/>
          </a:p>
          <a:p>
            <a:r>
              <a:rPr lang="en-GB" sz="1400" b="1" dirty="0"/>
              <a:t>Now head over to your </a:t>
            </a:r>
            <a:r>
              <a:rPr lang="en-GB" sz="1400" b="1" i="1" dirty="0">
                <a:solidFill>
                  <a:srgbClr val="00B0F0"/>
                </a:solidFill>
              </a:rPr>
              <a:t>Creating Careers Roadmap </a:t>
            </a:r>
            <a:r>
              <a:rPr lang="en-GB" sz="1400" b="1" dirty="0"/>
              <a:t>to evaluate today’s session…</a:t>
            </a:r>
          </a:p>
        </p:txBody>
      </p:sp>
      <p:sp>
        <p:nvSpPr>
          <p:cNvPr id="2" name="TextBox 1">
            <a:extLst>
              <a:ext uri="{FF2B5EF4-FFF2-40B4-BE49-F238E27FC236}">
                <a16:creationId xmlns:a16="http://schemas.microsoft.com/office/drawing/2014/main" id="{1BD00C73-1928-41D2-B348-0067250B6209}"/>
              </a:ext>
            </a:extLst>
          </p:cNvPr>
          <p:cNvSpPr txBox="1"/>
          <p:nvPr/>
        </p:nvSpPr>
        <p:spPr>
          <a:xfrm>
            <a:off x="76143" y="907513"/>
            <a:ext cx="6111037" cy="5847755"/>
          </a:xfrm>
          <a:prstGeom prst="rect">
            <a:avLst/>
          </a:prstGeom>
          <a:noFill/>
          <a:ln>
            <a:solidFill>
              <a:schemeClr val="tx1"/>
            </a:solidFill>
          </a:ln>
        </p:spPr>
        <p:txBody>
          <a:bodyPr wrap="square" rtlCol="0">
            <a:spAutoFit/>
          </a:bodyPr>
          <a:lstStyle/>
          <a:p>
            <a:endParaRPr lang="en-US" sz="1100" dirty="0"/>
          </a:p>
          <a:p>
            <a:r>
              <a:rPr lang="en-US" sz="1100" dirty="0"/>
              <a:t>1a) What does the term nursing mean to you? Write an explanation of what you think a nurse is. </a:t>
            </a:r>
          </a:p>
          <a:p>
            <a:endParaRPr lang="en-US" sz="1100" dirty="0"/>
          </a:p>
          <a:p>
            <a:r>
              <a:rPr lang="en-US" sz="1100" dirty="0"/>
              <a:t>b) Using this </a:t>
            </a:r>
            <a:r>
              <a:rPr lang="en-US" sz="1100" b="1" dirty="0">
                <a:solidFill>
                  <a:srgbClr val="0070C0"/>
                </a:solidFill>
                <a:hlinkClick r:id="rId3">
                  <a:extLst>
                    <a:ext uri="{A12FA001-AC4F-418D-AE19-62706E023703}">
                      <ahyp:hlinkClr xmlns:ahyp="http://schemas.microsoft.com/office/drawing/2018/hyperlinkcolor" val="tx"/>
                    </a:ext>
                  </a:extLst>
                </a:hlinkClick>
              </a:rPr>
              <a:t>link</a:t>
            </a:r>
            <a:r>
              <a:rPr lang="en-US" sz="1100" b="1" dirty="0">
                <a:solidFill>
                  <a:srgbClr val="0070C0"/>
                </a:solidFill>
              </a:rPr>
              <a:t>, </a:t>
            </a:r>
            <a:r>
              <a:rPr lang="en-US" sz="1100" dirty="0"/>
              <a:t>explore the different nursing professions that are on offer in the UK. Once you have completed your research, use what you have learned to re-write your explanation of nursing. Has your understanding of nursing changed? </a:t>
            </a:r>
          </a:p>
          <a:p>
            <a:endParaRPr lang="en-US" sz="1100" b="1" dirty="0">
              <a:solidFill>
                <a:srgbClr val="7030A0"/>
              </a:solidFill>
            </a:endParaRPr>
          </a:p>
          <a:p>
            <a:endParaRPr lang="en-US" sz="1100" b="1" dirty="0">
              <a:solidFill>
                <a:srgbClr val="7030A0"/>
              </a:solidFill>
            </a:endParaRPr>
          </a:p>
          <a:p>
            <a:r>
              <a:rPr lang="en-US" sz="1100" dirty="0"/>
              <a:t>2a) The NHS offer staff mental health and wellbeing support around the country. </a:t>
            </a:r>
          </a:p>
          <a:p>
            <a:r>
              <a:rPr lang="en-US" sz="1100" dirty="0"/>
              <a:t>Click the links to explore the support on offer to NHS workers in our local region. </a:t>
            </a:r>
          </a:p>
          <a:p>
            <a:r>
              <a:rPr lang="en-US" sz="1100" b="1" dirty="0">
                <a:hlinkClick r:id="rId4"/>
              </a:rPr>
              <a:t>Cheshire and Merseyside</a:t>
            </a:r>
            <a:endParaRPr lang="en-US" sz="1100" b="1" dirty="0"/>
          </a:p>
          <a:p>
            <a:r>
              <a:rPr lang="en-US" sz="1100" b="1" dirty="0">
                <a:hlinkClick r:id="rId5"/>
              </a:rPr>
              <a:t>Greater Manchester</a:t>
            </a:r>
            <a:endParaRPr lang="en-US" sz="1100" b="1" dirty="0"/>
          </a:p>
          <a:p>
            <a:r>
              <a:rPr lang="en-US" sz="1100" b="1" dirty="0">
                <a:hlinkClick r:id="rId6"/>
              </a:rPr>
              <a:t>General support for NHS staff</a:t>
            </a:r>
            <a:endParaRPr lang="en-US" sz="1100" b="1" dirty="0"/>
          </a:p>
          <a:p>
            <a:endParaRPr lang="en-US" sz="1100" dirty="0"/>
          </a:p>
          <a:p>
            <a:r>
              <a:rPr lang="en-US" sz="1100" dirty="0"/>
              <a:t>Explain why it is important that the NHS offers this support to nurses and the rest of their staff. </a:t>
            </a:r>
          </a:p>
          <a:p>
            <a:endParaRPr lang="en-US" sz="1100" dirty="0"/>
          </a:p>
          <a:p>
            <a:r>
              <a:rPr lang="en-US" sz="1100" dirty="0"/>
              <a:t>b) Considering the nature of nursing and the support that is on offer to them, is this a career route that you can see yourself following? Explain your answer.</a:t>
            </a:r>
          </a:p>
          <a:p>
            <a:r>
              <a:rPr lang="en-US" sz="1100" b="1" i="1" dirty="0"/>
              <a:t>Hint: Use what you have learned from Q1b to explain if there are any specific nursing roles that you are interested and why</a:t>
            </a:r>
            <a:r>
              <a:rPr lang="en-US" sz="1100" b="1" dirty="0"/>
              <a:t>. </a:t>
            </a:r>
          </a:p>
          <a:p>
            <a:endParaRPr lang="en-US" sz="1100" dirty="0"/>
          </a:p>
          <a:p>
            <a:r>
              <a:rPr lang="en-US" sz="1100" b="1" u="sng" dirty="0">
                <a:solidFill>
                  <a:srgbClr val="00B050"/>
                </a:solidFill>
              </a:rPr>
              <a:t>Extension: </a:t>
            </a:r>
            <a:r>
              <a:rPr lang="en-US" sz="1100" b="1" i="1" dirty="0">
                <a:hlinkClick r:id="rId7"/>
              </a:rPr>
              <a:t>My Possible Self </a:t>
            </a:r>
            <a:r>
              <a:rPr lang="en-US" sz="1100" dirty="0"/>
              <a:t>is free app set up by healthcare professionals to provide support with mental health. This includes meditation, motivational messages, mood trackers and much more. </a:t>
            </a:r>
          </a:p>
          <a:p>
            <a:r>
              <a:rPr lang="en-US" sz="1100" dirty="0"/>
              <a:t>Sign up to </a:t>
            </a:r>
            <a:r>
              <a:rPr lang="en-US" sz="1100" b="1" i="1" dirty="0">
                <a:hlinkClick r:id="rId7"/>
              </a:rPr>
              <a:t>My Possible Self </a:t>
            </a:r>
            <a:r>
              <a:rPr lang="en-US" sz="1100" dirty="0"/>
              <a:t>and explore the support tools that are on offer. </a:t>
            </a:r>
          </a:p>
          <a:p>
            <a:endParaRPr lang="en-US" sz="1100" dirty="0"/>
          </a:p>
          <a:p>
            <a:r>
              <a:rPr lang="en-US" sz="1100" dirty="0"/>
              <a:t>Which feature of the app do you think would be most helpful to NHS workers and why? </a:t>
            </a:r>
          </a:p>
          <a:p>
            <a:endParaRPr lang="en-US" sz="1100" dirty="0"/>
          </a:p>
          <a:p>
            <a:endParaRPr lang="en-US" sz="1100" dirty="0"/>
          </a:p>
          <a:p>
            <a:r>
              <a:rPr lang="en-GB" sz="1100" dirty="0"/>
              <a:t>3a) More women in the UK are nurses than men. Why do you think this is? </a:t>
            </a:r>
          </a:p>
          <a:p>
            <a:endParaRPr lang="en-GB" sz="1100" dirty="0"/>
          </a:p>
          <a:p>
            <a:r>
              <a:rPr lang="en-GB" sz="1100" dirty="0"/>
              <a:t>b) Read </a:t>
            </a:r>
            <a:r>
              <a:rPr lang="en-GB" sz="1100" dirty="0">
                <a:hlinkClick r:id="rId8"/>
              </a:rPr>
              <a:t>this article </a:t>
            </a:r>
            <a:r>
              <a:rPr lang="en-GB" sz="1100" dirty="0"/>
              <a:t>and add ideas to your notes of why you think more women are nurses than men. </a:t>
            </a:r>
          </a:p>
          <a:p>
            <a:endParaRPr lang="en-GB" sz="1100" dirty="0"/>
          </a:p>
          <a:p>
            <a:r>
              <a:rPr lang="en-GB" sz="1100" dirty="0"/>
              <a:t>c) What do you think </a:t>
            </a:r>
            <a:r>
              <a:rPr lang="en-GB" sz="1100" b="1" dirty="0">
                <a:solidFill>
                  <a:srgbClr val="7030A0"/>
                </a:solidFill>
              </a:rPr>
              <a:t>society* </a:t>
            </a:r>
            <a:r>
              <a:rPr lang="en-GB" sz="1100" dirty="0"/>
              <a:t>could do to encourage more men to get into nursing? </a:t>
            </a:r>
          </a:p>
          <a:p>
            <a:r>
              <a:rPr lang="en-GB" sz="1100" b="1" i="1" dirty="0"/>
              <a:t>Hint: Think about how schools, students, parents, The Government and the NHS could all help. </a:t>
            </a:r>
          </a:p>
        </p:txBody>
      </p:sp>
      <p:pic>
        <p:nvPicPr>
          <p:cNvPr id="14" name="Picture 13" descr="A picture containing drawing, food&#10;&#10;Description automatically generated">
            <a:extLst>
              <a:ext uri="{FF2B5EF4-FFF2-40B4-BE49-F238E27FC236}">
                <a16:creationId xmlns:a16="http://schemas.microsoft.com/office/drawing/2014/main" id="{5E2EEB40-5A99-4829-9FEB-A28962D8D041}"/>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362713" y="-111175"/>
            <a:ext cx="1924594" cy="1018903"/>
          </a:xfrm>
          <a:prstGeom prst="rect">
            <a:avLst/>
          </a:prstGeom>
        </p:spPr>
      </p:pic>
      <p:pic>
        <p:nvPicPr>
          <p:cNvPr id="8" name="Picture 7" descr="Logo&#10;&#10;Description automatically generated">
            <a:extLst>
              <a:ext uri="{FF2B5EF4-FFF2-40B4-BE49-F238E27FC236}">
                <a16:creationId xmlns:a16="http://schemas.microsoft.com/office/drawing/2014/main" id="{2CAFAF22-99A8-43B5-A421-84043A607817}"/>
              </a:ext>
            </a:extLst>
          </p:cNvPr>
          <p:cNvPicPr/>
          <p:nvPr/>
        </p:nvPicPr>
        <p:blipFill>
          <a:blip r:embed="rId10" cstate="screen">
            <a:extLst>
              <a:ext uri="{28A0092B-C50C-407E-A947-70E740481C1C}">
                <a14:useLocalDpi xmlns:a14="http://schemas.microsoft.com/office/drawing/2010/main"/>
              </a:ext>
            </a:extLst>
          </a:blip>
          <a:stretch>
            <a:fillRect/>
          </a:stretch>
        </p:blipFill>
        <p:spPr>
          <a:xfrm>
            <a:off x="170992" y="67115"/>
            <a:ext cx="871476" cy="704850"/>
          </a:xfrm>
          <a:prstGeom prst="rect">
            <a:avLst/>
          </a:prstGeom>
        </p:spPr>
      </p:pic>
      <p:pic>
        <p:nvPicPr>
          <p:cNvPr id="11" name="Picture 10" descr="A close up of a logo&#10;&#10;Description automatically generated">
            <a:extLst>
              <a:ext uri="{FF2B5EF4-FFF2-40B4-BE49-F238E27FC236}">
                <a16:creationId xmlns:a16="http://schemas.microsoft.com/office/drawing/2014/main" id="{E5027448-112F-4B59-9E9C-B617853F517A}"/>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1341921" y="124013"/>
            <a:ext cx="616995" cy="573551"/>
          </a:xfrm>
          <a:prstGeom prst="rect">
            <a:avLst/>
          </a:prstGeom>
        </p:spPr>
      </p:pic>
      <p:pic>
        <p:nvPicPr>
          <p:cNvPr id="12" name="Picture 11" descr="Logo&#10;&#10;Description automatically generated with medium confidence">
            <a:extLst>
              <a:ext uri="{FF2B5EF4-FFF2-40B4-BE49-F238E27FC236}">
                <a16:creationId xmlns:a16="http://schemas.microsoft.com/office/drawing/2014/main" id="{C6F371CA-0DF5-4657-9FCA-45740C0F0D4E}"/>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2317272" y="203683"/>
            <a:ext cx="753561" cy="440214"/>
          </a:xfrm>
          <a:prstGeom prst="rect">
            <a:avLst/>
          </a:prstGeom>
        </p:spPr>
      </p:pic>
      <p:pic>
        <p:nvPicPr>
          <p:cNvPr id="13" name="Picture 12">
            <a:extLst>
              <a:ext uri="{FF2B5EF4-FFF2-40B4-BE49-F238E27FC236}">
                <a16:creationId xmlns:a16="http://schemas.microsoft.com/office/drawing/2014/main" id="{9354B0E8-32C7-4C75-85FE-651799E28A58}"/>
              </a:ext>
            </a:extLst>
          </p:cNvPr>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7528885" y="267972"/>
            <a:ext cx="1492123" cy="285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5">
            <a:extLst>
              <a:ext uri="{FF2B5EF4-FFF2-40B4-BE49-F238E27FC236}">
                <a16:creationId xmlns:a16="http://schemas.microsoft.com/office/drawing/2014/main" id="{1C62D6D6-82E1-4D45-BAD2-5A8CD3106249}"/>
              </a:ext>
            </a:extLst>
          </p:cNvPr>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9314698" y="267972"/>
            <a:ext cx="918386" cy="3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descr="Logo, company name&#10;&#10;Description automatically generated">
            <a:extLst>
              <a:ext uri="{FF2B5EF4-FFF2-40B4-BE49-F238E27FC236}">
                <a16:creationId xmlns:a16="http://schemas.microsoft.com/office/drawing/2014/main" id="{C9ECB868-811E-4D4A-85DB-3F2C46E45742}"/>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3429189" y="189672"/>
            <a:ext cx="753561" cy="428518"/>
          </a:xfrm>
          <a:prstGeom prst="rect">
            <a:avLst/>
          </a:prstGeom>
        </p:spPr>
      </p:pic>
    </p:spTree>
    <p:extLst>
      <p:ext uri="{BB962C8B-B14F-4D97-AF65-F5344CB8AC3E}">
        <p14:creationId xmlns:p14="http://schemas.microsoft.com/office/powerpoint/2010/main" val="2871662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Logo&#10;&#10;Description automatically generated">
            <a:extLst>
              <a:ext uri="{FF2B5EF4-FFF2-40B4-BE49-F238E27FC236}">
                <a16:creationId xmlns:a16="http://schemas.microsoft.com/office/drawing/2014/main" id="{B084B886-36C7-4189-890A-2C7B1264BA88}"/>
              </a:ext>
            </a:extLst>
          </p:cNvPr>
          <p:cNvPicPr/>
          <p:nvPr/>
        </p:nvPicPr>
        <p:blipFill>
          <a:blip r:embed="rId2" cstate="screen">
            <a:extLst>
              <a:ext uri="{28A0092B-C50C-407E-A947-70E740481C1C}">
                <a14:useLocalDpi xmlns:a14="http://schemas.microsoft.com/office/drawing/2010/main"/>
              </a:ext>
            </a:extLst>
          </a:blip>
          <a:stretch>
            <a:fillRect/>
          </a:stretch>
        </p:blipFill>
        <p:spPr>
          <a:xfrm>
            <a:off x="991373" y="-20569"/>
            <a:ext cx="1646086" cy="1155636"/>
          </a:xfrm>
          <a:prstGeom prst="rect">
            <a:avLst/>
          </a:prstGeom>
        </p:spPr>
      </p:pic>
      <p:pic>
        <p:nvPicPr>
          <p:cNvPr id="12" name="Graphic 11">
            <a:extLst>
              <a:ext uri="{FF2B5EF4-FFF2-40B4-BE49-F238E27FC236}">
                <a16:creationId xmlns:a16="http://schemas.microsoft.com/office/drawing/2014/main" id="{96674B81-54CF-4D45-85EE-267A47956FE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flipH="1" flipV="1">
            <a:off x="78869" y="240983"/>
            <a:ext cx="709785" cy="6210618"/>
          </a:xfrm>
          <a:prstGeom prst="rect">
            <a:avLst/>
          </a:prstGeom>
        </p:spPr>
      </p:pic>
      <p:sp>
        <p:nvSpPr>
          <p:cNvPr id="16" name="TextBox 15">
            <a:extLst>
              <a:ext uri="{FF2B5EF4-FFF2-40B4-BE49-F238E27FC236}">
                <a16:creationId xmlns:a16="http://schemas.microsoft.com/office/drawing/2014/main" id="{17B57F9D-39CB-4085-B783-93E012F13575}"/>
              </a:ext>
            </a:extLst>
          </p:cNvPr>
          <p:cNvSpPr txBox="1"/>
          <p:nvPr/>
        </p:nvSpPr>
        <p:spPr>
          <a:xfrm>
            <a:off x="754402" y="1729983"/>
            <a:ext cx="2811795"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1CCF0AD6-03AA-419E-BE3C-F70B2BCA0860}"/>
              </a:ext>
            </a:extLst>
          </p:cNvPr>
          <p:cNvSpPr txBox="1"/>
          <p:nvPr/>
        </p:nvSpPr>
        <p:spPr>
          <a:xfrm>
            <a:off x="1205299" y="897556"/>
            <a:ext cx="10306050" cy="584775"/>
          </a:xfrm>
          <a:prstGeom prst="rect">
            <a:avLst/>
          </a:prstGeom>
          <a:noFill/>
        </p:spPr>
        <p:txBody>
          <a:bodyPr wrap="square" rtlCol="0">
            <a:spAutoFit/>
          </a:bodyPr>
          <a:lstStyle/>
          <a:p>
            <a:r>
              <a:rPr lang="en-US" sz="3200" b="1" dirty="0"/>
              <a:t>This </a:t>
            </a:r>
            <a:r>
              <a:rPr lang="en-US" sz="3200" b="1" dirty="0" err="1"/>
              <a:t>programme</a:t>
            </a:r>
            <a:r>
              <a:rPr lang="en-US" sz="3200" b="1" dirty="0"/>
              <a:t> is more than one day…</a:t>
            </a:r>
            <a:endParaRPr lang="en-GB" sz="3200" b="1" dirty="0"/>
          </a:p>
        </p:txBody>
      </p:sp>
      <p:sp>
        <p:nvSpPr>
          <p:cNvPr id="19" name="TextBox 18">
            <a:extLst>
              <a:ext uri="{FF2B5EF4-FFF2-40B4-BE49-F238E27FC236}">
                <a16:creationId xmlns:a16="http://schemas.microsoft.com/office/drawing/2014/main" id="{E45F0D42-3C63-4713-928C-DD6425F531E4}"/>
              </a:ext>
            </a:extLst>
          </p:cNvPr>
          <p:cNvSpPr txBox="1"/>
          <p:nvPr/>
        </p:nvSpPr>
        <p:spPr>
          <a:xfrm>
            <a:off x="1205299" y="1518775"/>
            <a:ext cx="10519976" cy="4739759"/>
          </a:xfrm>
          <a:prstGeom prst="rect">
            <a:avLst/>
          </a:prstGeom>
          <a:noFill/>
        </p:spPr>
        <p:txBody>
          <a:bodyPr wrap="square">
            <a:spAutoFit/>
          </a:bodyPr>
          <a:lstStyle/>
          <a:p>
            <a:pPr algn="just"/>
            <a:r>
              <a:rPr lang="en-US" dirty="0">
                <a:cs typeface="Arial" panose="020B0604020202020204" pitchFamily="34" charset="0"/>
              </a:rPr>
              <a:t>By joining this webinar, you are now a part of the Creating Careers family. </a:t>
            </a:r>
          </a:p>
          <a:p>
            <a:pPr algn="just"/>
            <a:r>
              <a:rPr lang="en-US" dirty="0">
                <a:cs typeface="Arial" panose="020B0604020202020204" pitchFamily="34" charset="0"/>
              </a:rPr>
              <a:t>This includes </a:t>
            </a:r>
            <a:r>
              <a:rPr lang="en-US" dirty="0">
                <a:solidFill>
                  <a:srgbClr val="3E3E3E"/>
                </a:solidFill>
                <a:cs typeface="Arial" panose="020B0604020202020204" pitchFamily="34" charset="0"/>
                <a:hlinkClick r:id="rId5"/>
              </a:rPr>
              <a:t>The Liverpool City Region Careers Hub</a:t>
            </a:r>
            <a:r>
              <a:rPr lang="en-US" dirty="0">
                <a:solidFill>
                  <a:srgbClr val="3E3E3E"/>
                </a:solidFill>
                <a:cs typeface="Arial" panose="020B0604020202020204" pitchFamily="34" charset="0"/>
              </a:rPr>
              <a:t>, </a:t>
            </a:r>
            <a:r>
              <a:rPr lang="en-US" dirty="0">
                <a:solidFill>
                  <a:srgbClr val="3E3E3E"/>
                </a:solidFill>
                <a:cs typeface="Arial" panose="020B0604020202020204" pitchFamily="34" charset="0"/>
                <a:hlinkClick r:id="rId6"/>
              </a:rPr>
              <a:t>Health Education England </a:t>
            </a:r>
            <a:r>
              <a:rPr lang="en-US" dirty="0">
                <a:solidFill>
                  <a:srgbClr val="3E3E3E"/>
                </a:solidFill>
                <a:cs typeface="Arial" panose="020B0604020202020204" pitchFamily="34" charset="0"/>
              </a:rPr>
              <a:t>, </a:t>
            </a:r>
            <a:r>
              <a:rPr lang="en-US" dirty="0">
                <a:solidFill>
                  <a:srgbClr val="3E3E3E"/>
                </a:solidFill>
                <a:cs typeface="Arial" panose="020B0604020202020204" pitchFamily="34" charset="0"/>
                <a:hlinkClick r:id="rId7"/>
              </a:rPr>
              <a:t>GM Higher </a:t>
            </a:r>
            <a:r>
              <a:rPr lang="en-US" dirty="0">
                <a:solidFill>
                  <a:srgbClr val="3E3E3E"/>
                </a:solidFill>
                <a:cs typeface="Arial" panose="020B0604020202020204" pitchFamily="34" charset="0"/>
              </a:rPr>
              <a:t> and </a:t>
            </a:r>
            <a:r>
              <a:rPr lang="en-US" dirty="0">
                <a:solidFill>
                  <a:srgbClr val="3E3E3E"/>
                </a:solidFill>
                <a:cs typeface="Arial" panose="020B0604020202020204" pitchFamily="34" charset="0"/>
                <a:hlinkClick r:id="rId8"/>
              </a:rPr>
              <a:t>Shaping Futures’</a:t>
            </a:r>
            <a:r>
              <a:rPr lang="en-US" dirty="0">
                <a:solidFill>
                  <a:srgbClr val="3E3E3E"/>
                </a:solidFill>
                <a:cs typeface="Arial" panose="020B0604020202020204" pitchFamily="34" charset="0"/>
              </a:rPr>
              <a:t> </a:t>
            </a:r>
            <a:r>
              <a:rPr lang="en-US" dirty="0">
                <a:cs typeface="Arial" panose="020B0604020202020204" pitchFamily="34" charset="0"/>
              </a:rPr>
              <a:t>commitment to give you access to opportunities that enable you to train towards a career in Health and Social Care.</a:t>
            </a:r>
          </a:p>
          <a:p>
            <a:pPr algn="just"/>
            <a:r>
              <a:rPr lang="en-US" dirty="0">
                <a:cs typeface="Arial" panose="020B0604020202020204" pitchFamily="34" charset="0"/>
              </a:rPr>
              <a:t>You can also independently sign up to Cheshire and Warrington </a:t>
            </a:r>
            <a:r>
              <a:rPr lang="en-US" dirty="0">
                <a:cs typeface="Arial" panose="020B0604020202020204" pitchFamily="34" charset="0"/>
                <a:hlinkClick r:id="rId9"/>
              </a:rPr>
              <a:t>Higher Horizons   </a:t>
            </a:r>
            <a:r>
              <a:rPr lang="en-US" dirty="0">
                <a:cs typeface="Arial" panose="020B0604020202020204" pitchFamily="34" charset="0"/>
              </a:rPr>
              <a:t>or Lancashire </a:t>
            </a:r>
            <a:r>
              <a:rPr lang="en-US" dirty="0">
                <a:cs typeface="Arial" panose="020B0604020202020204" pitchFamily="34" charset="0"/>
                <a:hlinkClick r:id="rId10"/>
              </a:rPr>
              <a:t>Future U </a:t>
            </a:r>
            <a:r>
              <a:rPr lang="en-US" dirty="0">
                <a:cs typeface="Arial" panose="020B0604020202020204" pitchFamily="34" charset="0"/>
              </a:rPr>
              <a:t>&amp; Cumbria </a:t>
            </a:r>
            <a:r>
              <a:rPr lang="en-US" dirty="0">
                <a:cs typeface="Arial" panose="020B0604020202020204" pitchFamily="34" charset="0"/>
                <a:hlinkClick r:id="rId11"/>
              </a:rPr>
              <a:t>Hello Future</a:t>
            </a:r>
            <a:r>
              <a:rPr lang="en-US" dirty="0">
                <a:cs typeface="Arial" panose="020B0604020202020204" pitchFamily="34" charset="0"/>
              </a:rPr>
              <a:t> who could support you to access these webinars and support you going forward.  </a:t>
            </a:r>
          </a:p>
          <a:p>
            <a:pPr algn="just"/>
            <a:endParaRPr lang="en-US" b="0" i="0" dirty="0">
              <a:solidFill>
                <a:srgbClr val="3E3E3E"/>
              </a:solidFill>
              <a:effectLst/>
              <a:cs typeface="Arial" panose="020B0604020202020204" pitchFamily="34" charset="0"/>
            </a:endParaRPr>
          </a:p>
          <a:p>
            <a:pPr algn="just"/>
            <a:r>
              <a:rPr lang="en-US" b="1" dirty="0">
                <a:cs typeface="Arial" panose="020B0604020202020204" pitchFamily="34" charset="0"/>
              </a:rPr>
              <a:t>Do you have any questions? </a:t>
            </a:r>
          </a:p>
          <a:p>
            <a:pPr algn="just"/>
            <a:r>
              <a:rPr lang="en-US" dirty="0">
                <a:cs typeface="Arial" panose="020B0604020202020204" pitchFamily="34" charset="0"/>
              </a:rPr>
              <a:t>You can ask us about GCSE options, Sixth-Form or College choices and everything university related. Talk to the Shaping Futures team, via live chat, </a:t>
            </a:r>
            <a:r>
              <a:rPr lang="en-US" dirty="0">
                <a:solidFill>
                  <a:srgbClr val="0070C0"/>
                </a:solidFill>
                <a:cs typeface="Arial" panose="020B0604020202020204" pitchFamily="34" charset="0"/>
                <a:hlinkClick r:id="rId12">
                  <a:extLst>
                    <a:ext uri="{A12FA001-AC4F-418D-AE19-62706E023703}">
                      <ahyp:hlinkClr xmlns:ahyp="http://schemas.microsoft.com/office/drawing/2018/hyperlinkcolor" val="tx"/>
                    </a:ext>
                  </a:extLst>
                </a:hlinkClick>
              </a:rPr>
              <a:t>here</a:t>
            </a:r>
            <a:r>
              <a:rPr lang="en-US" dirty="0">
                <a:solidFill>
                  <a:srgbClr val="0070C0"/>
                </a:solidFill>
                <a:cs typeface="Arial" panose="020B0604020202020204" pitchFamily="34" charset="0"/>
              </a:rPr>
              <a:t>  </a:t>
            </a:r>
            <a:r>
              <a:rPr lang="en-US" dirty="0">
                <a:cs typeface="Arial" panose="020B0604020202020204" pitchFamily="34" charset="0"/>
              </a:rPr>
              <a:t>or click on any of the above links for your area to access support . </a:t>
            </a:r>
          </a:p>
          <a:p>
            <a:pPr algn="just"/>
            <a:endParaRPr lang="en-US" dirty="0">
              <a:solidFill>
                <a:srgbClr val="3E3E3E"/>
              </a:solidFill>
              <a:cs typeface="Arial" panose="020B0604020202020204" pitchFamily="34" charset="0"/>
            </a:endParaRPr>
          </a:p>
          <a:p>
            <a:pPr algn="just"/>
            <a:r>
              <a:rPr lang="en-US" b="1" dirty="0">
                <a:cs typeface="Arial" panose="020B0604020202020204" pitchFamily="34" charset="0"/>
              </a:rPr>
              <a:t>Creating Careers: Ask Us Anything - Health and Social Care Webinars</a:t>
            </a:r>
          </a:p>
          <a:p>
            <a:pPr algn="just"/>
            <a:r>
              <a:rPr lang="en-US" dirty="0">
                <a:cs typeface="Arial" panose="020B0604020202020204" pitchFamily="34" charset="0"/>
              </a:rPr>
              <a:t>Build your knowledge around all things Health and Social Care! Even if you have an interest in one career role its an opportunity to see how the 350+ roles interlink to ensure that we have a world class Health &amp; Social care system. </a:t>
            </a:r>
          </a:p>
          <a:p>
            <a:pPr algn="just"/>
            <a:r>
              <a:rPr lang="en-US" dirty="0">
                <a:cs typeface="Arial" panose="020B0604020202020204" pitchFamily="34" charset="0"/>
              </a:rPr>
              <a:t>For more                            </a:t>
            </a:r>
            <a:r>
              <a:rPr lang="en-US" b="1" dirty="0">
                <a:cs typeface="Arial" panose="020B0604020202020204" pitchFamily="34" charset="0"/>
              </a:rPr>
              <a:t>For more Information please see the flyer on the next page. </a:t>
            </a:r>
          </a:p>
          <a:p>
            <a:pPr algn="just"/>
            <a:endParaRPr lang="en-US" sz="1400" b="0" i="0" dirty="0">
              <a:solidFill>
                <a:srgbClr val="3E3E3E"/>
              </a:solidFill>
              <a:effectLst/>
              <a:latin typeface="Arial" panose="020B0604020202020204" pitchFamily="34" charset="0"/>
              <a:cs typeface="Arial" panose="020B0604020202020204" pitchFamily="34" charset="0"/>
            </a:endParaRPr>
          </a:p>
        </p:txBody>
      </p:sp>
      <p:pic>
        <p:nvPicPr>
          <p:cNvPr id="10" name="Picture 9" descr="A close up of a logo&#10;&#10;Description automatically generated">
            <a:extLst>
              <a:ext uri="{FF2B5EF4-FFF2-40B4-BE49-F238E27FC236}">
                <a16:creationId xmlns:a16="http://schemas.microsoft.com/office/drawing/2014/main" id="{E06144A7-18E4-4B6B-99C7-E307C5E1BD4E}"/>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1076610" y="5749282"/>
            <a:ext cx="1095652" cy="1018505"/>
          </a:xfrm>
          <a:prstGeom prst="rect">
            <a:avLst/>
          </a:prstGeom>
        </p:spPr>
      </p:pic>
      <p:pic>
        <p:nvPicPr>
          <p:cNvPr id="11" name="Picture 10" descr="Logo&#10;&#10;Description automatically generated with medium confidence">
            <a:extLst>
              <a:ext uri="{FF2B5EF4-FFF2-40B4-BE49-F238E27FC236}">
                <a16:creationId xmlns:a16="http://schemas.microsoft.com/office/drawing/2014/main" id="{D8DCF44F-CF1B-4031-95C3-4D01D714AF44}"/>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3018371" y="5991022"/>
            <a:ext cx="1095652" cy="640057"/>
          </a:xfrm>
          <a:prstGeom prst="rect">
            <a:avLst/>
          </a:prstGeom>
        </p:spPr>
      </p:pic>
      <p:pic>
        <p:nvPicPr>
          <p:cNvPr id="13" name="Picture 12">
            <a:extLst>
              <a:ext uri="{FF2B5EF4-FFF2-40B4-BE49-F238E27FC236}">
                <a16:creationId xmlns:a16="http://schemas.microsoft.com/office/drawing/2014/main" id="{11D6CA08-BEB9-4225-98AD-CF78F3D9675D}"/>
              </a:ext>
            </a:extLst>
          </p:cNvPr>
          <p:cNvPicPr>
            <a:picLocks noChangeAspect="1" noChangeArrowheads="1"/>
          </p:cNvPicPr>
          <p:nvPr/>
        </p:nvPicPr>
        <p:blipFill>
          <a:blip r:embed="rId15">
            <a:extLst>
              <a:ext uri="{28A0092B-C50C-407E-A947-70E740481C1C}">
                <a14:useLocalDpi xmlns:a14="http://schemas.microsoft.com/office/drawing/2010/main"/>
              </a:ext>
            </a:extLst>
          </a:blip>
          <a:srcRect/>
          <a:stretch>
            <a:fillRect/>
          </a:stretch>
        </p:blipFill>
        <p:spPr bwMode="auto">
          <a:xfrm>
            <a:off x="4901609" y="6082409"/>
            <a:ext cx="2388781" cy="45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a:extLst>
              <a:ext uri="{FF2B5EF4-FFF2-40B4-BE49-F238E27FC236}">
                <a16:creationId xmlns:a16="http://schemas.microsoft.com/office/drawing/2014/main" id="{0C3DFC1D-BE93-4D46-96F6-C977F18391AD}"/>
              </a:ext>
            </a:extLst>
          </p:cNvPr>
          <p:cNvPicPr>
            <a:picLocks noChangeAspect="1" noChangeArrowheads="1"/>
          </p:cNvPicPr>
          <p:nvPr/>
        </p:nvPicPr>
        <p:blipFill>
          <a:blip r:embed="rId16" cstate="screen">
            <a:extLst>
              <a:ext uri="{28A0092B-C50C-407E-A947-70E740481C1C}">
                <a14:useLocalDpi xmlns:a14="http://schemas.microsoft.com/office/drawing/2010/main"/>
              </a:ext>
            </a:extLst>
          </a:blip>
          <a:srcRect/>
          <a:stretch>
            <a:fillRect/>
          </a:stretch>
        </p:blipFill>
        <p:spPr bwMode="auto">
          <a:xfrm>
            <a:off x="8077976" y="6100332"/>
            <a:ext cx="128578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descr="Logo, company name&#10;&#10;Description automatically generated">
            <a:extLst>
              <a:ext uri="{FF2B5EF4-FFF2-40B4-BE49-F238E27FC236}">
                <a16:creationId xmlns:a16="http://schemas.microsoft.com/office/drawing/2014/main" id="{AAF7DAB5-B9BD-453E-BC65-8CCAA4390B22}"/>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10267950" y="5951663"/>
            <a:ext cx="1243399" cy="707068"/>
          </a:xfrm>
          <a:prstGeom prst="rect">
            <a:avLst/>
          </a:prstGeom>
        </p:spPr>
      </p:pic>
      <p:pic>
        <p:nvPicPr>
          <p:cNvPr id="20" name="Picture 19" descr="A picture containing drawing, food&#10;&#10;Description automatically generated">
            <a:extLst>
              <a:ext uri="{FF2B5EF4-FFF2-40B4-BE49-F238E27FC236}">
                <a16:creationId xmlns:a16="http://schemas.microsoft.com/office/drawing/2014/main" id="{D4645342-B9D5-4617-BF7D-9C183A89D8FB}"/>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9714307" y="-129571"/>
            <a:ext cx="2594652" cy="1373640"/>
          </a:xfrm>
          <a:prstGeom prst="rect">
            <a:avLst/>
          </a:prstGeom>
        </p:spPr>
      </p:pic>
    </p:spTree>
    <p:extLst>
      <p:ext uri="{BB962C8B-B14F-4D97-AF65-F5344CB8AC3E}">
        <p14:creationId xmlns:p14="http://schemas.microsoft.com/office/powerpoint/2010/main" val="2438948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96674B81-54CF-4D45-85EE-267A47956F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flipH="1" flipV="1">
            <a:off x="78869" y="240983"/>
            <a:ext cx="709785" cy="6210618"/>
          </a:xfrm>
          <a:prstGeom prst="rect">
            <a:avLst/>
          </a:prstGeom>
        </p:spPr>
      </p:pic>
      <p:sp>
        <p:nvSpPr>
          <p:cNvPr id="2" name="Rectangle 1">
            <a:extLst>
              <a:ext uri="{FF2B5EF4-FFF2-40B4-BE49-F238E27FC236}">
                <a16:creationId xmlns:a16="http://schemas.microsoft.com/office/drawing/2014/main" id="{7687E9BD-15CF-4F98-9569-E43923C0421F}"/>
              </a:ext>
            </a:extLst>
          </p:cNvPr>
          <p:cNvSpPr/>
          <p:nvPr/>
        </p:nvSpPr>
        <p:spPr>
          <a:xfrm>
            <a:off x="754402" y="289961"/>
            <a:ext cx="11279694" cy="1908215"/>
          </a:xfrm>
          <a:prstGeom prst="rect">
            <a:avLst/>
          </a:prstGeom>
        </p:spPr>
        <p:txBody>
          <a:bodyPr wrap="square">
            <a:spAutoFit/>
          </a:bodyPr>
          <a:lstStyle/>
          <a:p>
            <a:pPr algn="ctr"/>
            <a:r>
              <a:rPr lang="en-US" sz="2800" b="1" dirty="0">
                <a:latin typeface="Comic Sans MS" panose="030F0702030302020204" pitchFamily="66" charset="0"/>
              </a:rPr>
              <a:t>Creating Careers: Ask Us Anything</a:t>
            </a:r>
          </a:p>
          <a:p>
            <a:pPr algn="ctr"/>
            <a:r>
              <a:rPr lang="en-US" sz="2800" b="1" dirty="0">
                <a:solidFill>
                  <a:srgbClr val="000000"/>
                </a:solidFill>
                <a:latin typeface="Comic Sans MS" panose="030F0702030302020204" pitchFamily="66" charset="0"/>
              </a:rPr>
              <a:t>Health and Social Care Webinars</a:t>
            </a:r>
          </a:p>
          <a:p>
            <a:pPr algn="ctr"/>
            <a:br>
              <a:rPr lang="en-GB" sz="4400" dirty="0">
                <a:solidFill>
                  <a:srgbClr val="000000"/>
                </a:solidFill>
                <a:latin typeface="Comic Sans MS" panose="030F0702030302020204" pitchFamily="66" charset="0"/>
              </a:rPr>
            </a:br>
            <a:endParaRPr lang="en-GB" dirty="0">
              <a:latin typeface="Comic Sans MS" panose="030F0702030302020204" pitchFamily="66" charset="0"/>
            </a:endParaRPr>
          </a:p>
        </p:txBody>
      </p:sp>
      <p:pic>
        <p:nvPicPr>
          <p:cNvPr id="9" name="Picture 8" descr="A picture containing drawing, food&#10;&#10;Description automatically generated">
            <a:extLst>
              <a:ext uri="{FF2B5EF4-FFF2-40B4-BE49-F238E27FC236}">
                <a16:creationId xmlns:a16="http://schemas.microsoft.com/office/drawing/2014/main" id="{C14374BD-0529-462F-BAEB-202BA7DE451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14307" y="-129571"/>
            <a:ext cx="2594652" cy="1373640"/>
          </a:xfrm>
          <a:prstGeom prst="rect">
            <a:avLst/>
          </a:prstGeom>
        </p:spPr>
      </p:pic>
      <p:sp>
        <p:nvSpPr>
          <p:cNvPr id="16" name="TextBox 15">
            <a:extLst>
              <a:ext uri="{FF2B5EF4-FFF2-40B4-BE49-F238E27FC236}">
                <a16:creationId xmlns:a16="http://schemas.microsoft.com/office/drawing/2014/main" id="{17B57F9D-39CB-4085-B783-93E012F13575}"/>
              </a:ext>
            </a:extLst>
          </p:cNvPr>
          <p:cNvSpPr txBox="1"/>
          <p:nvPr/>
        </p:nvSpPr>
        <p:spPr>
          <a:xfrm>
            <a:off x="754402" y="1729983"/>
            <a:ext cx="2811795"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6D72672E-C7FB-4F84-8380-BD3248C8BEC9}"/>
              </a:ext>
            </a:extLst>
          </p:cNvPr>
          <p:cNvSpPr txBox="1"/>
          <p:nvPr/>
        </p:nvSpPr>
        <p:spPr>
          <a:xfrm>
            <a:off x="3367088" y="1397572"/>
            <a:ext cx="5849401" cy="2862322"/>
          </a:xfrm>
          <a:prstGeom prst="rect">
            <a:avLst/>
          </a:prstGeom>
          <a:noFill/>
          <a:ln w="38100">
            <a:solidFill>
              <a:srgbClr val="B5E7D9"/>
            </a:solidFill>
          </a:ln>
        </p:spPr>
        <p:txBody>
          <a:bodyPr wrap="square">
            <a:spAutoFit/>
          </a:bodyPr>
          <a:lstStyle/>
          <a:p>
            <a:pPr algn="ctr"/>
            <a:r>
              <a:rPr lang="en-US" b="1" dirty="0">
                <a:latin typeface="Comic Sans MS" panose="030F0702030302020204" pitchFamily="66" charset="0"/>
                <a:ea typeface="Calibri" panose="020F0502020204030204" pitchFamily="34" charset="0"/>
                <a:cs typeface="Times New Roman" panose="02020603050405020304" pitchFamily="18" charset="0"/>
              </a:rPr>
              <a:t>Designed to teach you more about careers within Health and Social Care, our monthly webinar series allows you to ask key questions, hear from professionals and develop your understanding of the sector</a:t>
            </a:r>
          </a:p>
          <a:p>
            <a:pPr algn="ctr"/>
            <a:endParaRPr lang="en-US" b="1" dirty="0">
              <a:latin typeface="Comic Sans MS" panose="030F0702030302020204" pitchFamily="66" charset="0"/>
              <a:ea typeface="Calibri" panose="020F0502020204030204" pitchFamily="34" charset="0"/>
              <a:cs typeface="Times New Roman" panose="02020603050405020304" pitchFamily="18" charset="0"/>
            </a:endParaRPr>
          </a:p>
          <a:p>
            <a:pPr algn="ctr"/>
            <a:r>
              <a:rPr lang="en-US" b="1" dirty="0">
                <a:latin typeface="Comic Sans MS" panose="030F0702030302020204" pitchFamily="66" charset="0"/>
                <a:ea typeface="Calibri" panose="020F0502020204030204" pitchFamily="34" charset="0"/>
                <a:cs typeface="Times New Roman" panose="02020603050405020304" pitchFamily="18" charset="0"/>
              </a:rPr>
              <a:t>Each session will run live from 4.30 pm - 5.30 pm</a:t>
            </a:r>
          </a:p>
          <a:p>
            <a:pPr algn="ctr"/>
            <a:endParaRPr lang="en-US" b="1" dirty="0">
              <a:latin typeface="Comic Sans MS" panose="030F0702030302020204" pitchFamily="66" charset="0"/>
              <a:ea typeface="Calibri" panose="020F0502020204030204" pitchFamily="34" charset="0"/>
              <a:cs typeface="Times New Roman" panose="02020603050405020304" pitchFamily="18" charset="0"/>
            </a:endParaRPr>
          </a:p>
          <a:p>
            <a:pPr algn="ctr"/>
            <a:r>
              <a:rPr lang="en-GB" sz="1800" b="1" dirty="0">
                <a:effectLst/>
                <a:latin typeface="Comic Sans MS" panose="030F0702030302020204" pitchFamily="66" charset="0"/>
                <a:ea typeface="Calibri" panose="020F0502020204030204" pitchFamily="34" charset="0"/>
                <a:cs typeface="Times New Roman" panose="02020603050405020304" pitchFamily="18" charset="0"/>
              </a:rPr>
              <a:t>Open to Year </a:t>
            </a:r>
            <a:r>
              <a:rPr lang="en-GB" b="1" dirty="0">
                <a:latin typeface="Comic Sans MS" panose="030F0702030302020204" pitchFamily="66" charset="0"/>
                <a:ea typeface="Calibri" panose="020F0502020204030204" pitchFamily="34" charset="0"/>
                <a:cs typeface="Times New Roman" panose="02020603050405020304" pitchFamily="18" charset="0"/>
              </a:rPr>
              <a:t>11</a:t>
            </a:r>
            <a:r>
              <a:rPr lang="en-GB" sz="1800" b="1" dirty="0">
                <a:effectLst/>
                <a:latin typeface="Comic Sans MS" panose="030F0702030302020204" pitchFamily="66" charset="0"/>
                <a:ea typeface="Calibri" panose="020F0502020204030204" pitchFamily="34" charset="0"/>
                <a:cs typeface="Times New Roman" panose="02020603050405020304" pitchFamily="18" charset="0"/>
              </a:rPr>
              <a:t>-13 students and parents, carers or guardians</a:t>
            </a:r>
          </a:p>
        </p:txBody>
      </p:sp>
      <p:sp>
        <p:nvSpPr>
          <p:cNvPr id="3" name="TextBox 2">
            <a:extLst>
              <a:ext uri="{FF2B5EF4-FFF2-40B4-BE49-F238E27FC236}">
                <a16:creationId xmlns:a16="http://schemas.microsoft.com/office/drawing/2014/main" id="{A039272E-D403-4995-AEE1-DED3312B3267}"/>
              </a:ext>
            </a:extLst>
          </p:cNvPr>
          <p:cNvSpPr txBox="1"/>
          <p:nvPr/>
        </p:nvSpPr>
        <p:spPr>
          <a:xfrm>
            <a:off x="946407" y="1330355"/>
            <a:ext cx="2901039" cy="4031873"/>
          </a:xfrm>
          <a:prstGeom prst="rect">
            <a:avLst/>
          </a:prstGeom>
          <a:noFill/>
        </p:spPr>
        <p:txBody>
          <a:bodyPr wrap="square" rtlCol="0">
            <a:spAutoFit/>
          </a:bodyPr>
          <a:lstStyle/>
          <a:p>
            <a:r>
              <a:rPr lang="en-GB" sz="1400" b="1" dirty="0">
                <a:ea typeface="Calibri" panose="020F0502020204030204" pitchFamily="34" charset="0"/>
              </a:rPr>
              <a:t>          </a:t>
            </a:r>
            <a:r>
              <a:rPr lang="en-GB" b="1" dirty="0">
                <a:ea typeface="Calibri" panose="020F0502020204030204" pitchFamily="34" charset="0"/>
              </a:rPr>
              <a:t>Sign up here</a:t>
            </a:r>
          </a:p>
          <a:p>
            <a:pPr algn="ctr"/>
            <a:endParaRPr lang="en-GB" sz="1400" dirty="0">
              <a:effectLst/>
              <a:ea typeface="Calibri" panose="020F0502020204030204" pitchFamily="34" charset="0"/>
            </a:endParaRPr>
          </a:p>
          <a:p>
            <a:pPr marL="285750" indent="-285750">
              <a:buFont typeface="Arial" panose="020B0604020202020204" pitchFamily="34" charset="0"/>
              <a:buChar char="•"/>
            </a:pPr>
            <a:r>
              <a:rPr lang="en-GB" sz="1400" dirty="0">
                <a:effectLst/>
                <a:ea typeface="Calibri" panose="020F0502020204030204" pitchFamily="34" charset="0"/>
              </a:rPr>
              <a:t>Thursday 18</a:t>
            </a:r>
            <a:r>
              <a:rPr lang="en-GB" sz="1400" baseline="30000" dirty="0">
                <a:effectLst/>
                <a:ea typeface="Calibri" panose="020F0502020204030204" pitchFamily="34" charset="0"/>
              </a:rPr>
              <a:t>th</a:t>
            </a:r>
            <a:r>
              <a:rPr lang="en-GB" sz="1400" dirty="0">
                <a:effectLst/>
                <a:ea typeface="Calibri" panose="020F0502020204030204" pitchFamily="34" charset="0"/>
              </a:rPr>
              <a:t> March: </a:t>
            </a:r>
          </a:p>
          <a:p>
            <a:r>
              <a:rPr lang="en-GB" sz="1400" dirty="0">
                <a:ea typeface="Calibri" panose="020F0502020204030204" pitchFamily="34" charset="0"/>
              </a:rPr>
              <a:t>            </a:t>
            </a:r>
            <a:r>
              <a:rPr lang="en-GB" sz="1400" b="1" u="sng" dirty="0">
                <a:solidFill>
                  <a:srgbClr val="0070C0"/>
                </a:solidFill>
                <a:ea typeface="Calibri" panose="020F0502020204030204" pitchFamily="34" charset="0"/>
              </a:rPr>
              <a:t>AHP Taster Day </a:t>
            </a:r>
          </a:p>
          <a:p>
            <a:r>
              <a:rPr lang="en-GB" sz="1400" b="1" dirty="0">
                <a:ea typeface="Calibri" panose="020F0502020204030204" pitchFamily="34" charset="0"/>
              </a:rPr>
              <a:t>         </a:t>
            </a:r>
            <a:r>
              <a:rPr lang="en-GB" sz="1400" b="1" dirty="0">
                <a:ea typeface="Calibri" panose="020F0502020204030204" pitchFamily="34" charset="0"/>
                <a:hlinkClick r:id="rId5"/>
              </a:rPr>
              <a:t>Follow Up Session</a:t>
            </a:r>
            <a:endParaRPr lang="en-GB" sz="1400" b="1" dirty="0">
              <a:effectLst/>
              <a:ea typeface="Calibri" panose="020F0502020204030204" pitchFamily="34" charset="0"/>
            </a:endParaRPr>
          </a:p>
          <a:p>
            <a:endParaRPr lang="en-GB" sz="1400" dirty="0">
              <a:effectLst/>
              <a:ea typeface="Calibri" panose="020F0502020204030204" pitchFamily="34" charset="0"/>
            </a:endParaRPr>
          </a:p>
          <a:p>
            <a:pPr marL="285750" indent="-285750">
              <a:buFont typeface="Arial" panose="020B0604020202020204" pitchFamily="34" charset="0"/>
              <a:buChar char="•"/>
            </a:pPr>
            <a:r>
              <a:rPr lang="en-GB" sz="1400" dirty="0">
                <a:effectLst/>
                <a:ea typeface="Calibri" panose="020F0502020204030204" pitchFamily="34" charset="0"/>
              </a:rPr>
              <a:t>Thursday 22</a:t>
            </a:r>
            <a:r>
              <a:rPr lang="en-GB" sz="1400" baseline="30000" dirty="0">
                <a:effectLst/>
                <a:ea typeface="Calibri" panose="020F0502020204030204" pitchFamily="34" charset="0"/>
              </a:rPr>
              <a:t>nd</a:t>
            </a:r>
            <a:r>
              <a:rPr lang="en-GB" sz="1400" dirty="0">
                <a:effectLst/>
                <a:ea typeface="Calibri" panose="020F0502020204030204" pitchFamily="34" charset="0"/>
              </a:rPr>
              <a:t> April:</a:t>
            </a:r>
          </a:p>
          <a:p>
            <a:r>
              <a:rPr lang="en-GB" sz="1400" dirty="0">
                <a:ea typeface="Calibri" panose="020F0502020204030204" pitchFamily="34" charset="0"/>
              </a:rPr>
              <a:t>      </a:t>
            </a:r>
            <a:r>
              <a:rPr lang="en-GB" sz="1400" b="1" dirty="0">
                <a:ea typeface="Calibri" panose="020F0502020204030204" pitchFamily="34" charset="0"/>
                <a:hlinkClick r:id="rId6"/>
              </a:rPr>
              <a:t>Step into Social Care</a:t>
            </a:r>
            <a:endParaRPr lang="en-GB" sz="1400" b="1" dirty="0">
              <a:effectLst/>
              <a:ea typeface="Calibri" panose="020F0502020204030204" pitchFamily="34" charset="0"/>
            </a:endParaRPr>
          </a:p>
          <a:p>
            <a:endParaRPr lang="en-GB" sz="1400" b="1" dirty="0">
              <a:effectLst/>
              <a:ea typeface="Calibri" panose="020F0502020204030204" pitchFamily="34" charset="0"/>
            </a:endParaRPr>
          </a:p>
          <a:p>
            <a:pPr marL="285750" indent="-285750">
              <a:buFont typeface="Arial" panose="020B0604020202020204" pitchFamily="34" charset="0"/>
              <a:buChar char="•"/>
            </a:pPr>
            <a:r>
              <a:rPr lang="en-GB" sz="1400" dirty="0">
                <a:effectLst/>
                <a:ea typeface="Calibri" panose="020F0502020204030204" pitchFamily="34" charset="0"/>
              </a:rPr>
              <a:t>Thursday 20</a:t>
            </a:r>
            <a:r>
              <a:rPr lang="en-GB" sz="1400" baseline="30000" dirty="0">
                <a:effectLst/>
                <a:ea typeface="Calibri" panose="020F0502020204030204" pitchFamily="34" charset="0"/>
              </a:rPr>
              <a:t>th</a:t>
            </a:r>
            <a:r>
              <a:rPr lang="en-GB" sz="1400" dirty="0">
                <a:effectLst/>
                <a:ea typeface="Calibri" panose="020F0502020204030204" pitchFamily="34" charset="0"/>
              </a:rPr>
              <a:t> May:</a:t>
            </a:r>
          </a:p>
          <a:p>
            <a:r>
              <a:rPr lang="en-GB" sz="1400" dirty="0">
                <a:ea typeface="Calibri" panose="020F0502020204030204" pitchFamily="34" charset="0"/>
              </a:rPr>
              <a:t>       </a:t>
            </a:r>
            <a:r>
              <a:rPr lang="en-GB" sz="1400" b="1" dirty="0">
                <a:ea typeface="Calibri" panose="020F0502020204030204" pitchFamily="34" charset="0"/>
                <a:hlinkClick r:id="rId6"/>
              </a:rPr>
              <a:t>Careers in Nursing</a:t>
            </a:r>
            <a:endParaRPr lang="en-GB" sz="1400" b="1" dirty="0">
              <a:effectLst/>
              <a:ea typeface="Calibri" panose="020F0502020204030204" pitchFamily="34" charset="0"/>
            </a:endParaRPr>
          </a:p>
          <a:p>
            <a:endParaRPr lang="en-GB" sz="1400" dirty="0">
              <a:effectLst/>
              <a:ea typeface="Calibri" panose="020F0502020204030204" pitchFamily="34" charset="0"/>
            </a:endParaRPr>
          </a:p>
          <a:p>
            <a:pPr marL="285750" indent="-285750">
              <a:buFont typeface="Arial" panose="020B0604020202020204" pitchFamily="34" charset="0"/>
              <a:buChar char="•"/>
            </a:pPr>
            <a:r>
              <a:rPr lang="en-GB" sz="1400" dirty="0">
                <a:effectLst/>
                <a:ea typeface="Calibri" panose="020F0502020204030204" pitchFamily="34" charset="0"/>
              </a:rPr>
              <a:t>Thursday 17</a:t>
            </a:r>
            <a:r>
              <a:rPr lang="en-GB" sz="1400" baseline="30000" dirty="0">
                <a:effectLst/>
                <a:ea typeface="Calibri" panose="020F0502020204030204" pitchFamily="34" charset="0"/>
              </a:rPr>
              <a:t>th</a:t>
            </a:r>
            <a:r>
              <a:rPr lang="en-GB" sz="1400" dirty="0">
                <a:effectLst/>
                <a:ea typeface="Calibri" panose="020F0502020204030204" pitchFamily="34" charset="0"/>
              </a:rPr>
              <a:t> June:</a:t>
            </a:r>
          </a:p>
          <a:p>
            <a:r>
              <a:rPr lang="en-GB" sz="1400" dirty="0">
                <a:ea typeface="Calibri" panose="020F0502020204030204" pitchFamily="34" charset="0"/>
              </a:rPr>
              <a:t> </a:t>
            </a:r>
            <a:r>
              <a:rPr lang="en-GB" sz="1400" b="1" dirty="0">
                <a:ea typeface="Calibri" panose="020F0502020204030204" pitchFamily="34" charset="0"/>
                <a:hlinkClick r:id="rId6"/>
              </a:rPr>
              <a:t>Non-Medical NHS Careers</a:t>
            </a:r>
            <a:endParaRPr lang="en-GB" sz="1400" b="1" dirty="0">
              <a:effectLst/>
              <a:ea typeface="Calibri" panose="020F0502020204030204" pitchFamily="34" charset="0"/>
            </a:endParaRPr>
          </a:p>
          <a:p>
            <a:endParaRPr lang="en-GB" sz="1400" dirty="0">
              <a:effectLst/>
              <a:ea typeface="Calibri" panose="020F0502020204030204" pitchFamily="34" charset="0"/>
            </a:endParaRPr>
          </a:p>
          <a:p>
            <a:pPr marL="285750" indent="-285750">
              <a:buFont typeface="Arial" panose="020B0604020202020204" pitchFamily="34" charset="0"/>
              <a:buChar char="•"/>
            </a:pPr>
            <a:r>
              <a:rPr lang="en-GB" sz="1400" dirty="0">
                <a:effectLst/>
                <a:ea typeface="Calibri" panose="020F0502020204030204" pitchFamily="34" charset="0"/>
              </a:rPr>
              <a:t>Thursday 15</a:t>
            </a:r>
            <a:r>
              <a:rPr lang="en-GB" sz="1400" baseline="30000" dirty="0">
                <a:effectLst/>
                <a:ea typeface="Calibri" panose="020F0502020204030204" pitchFamily="34" charset="0"/>
              </a:rPr>
              <a:t>th</a:t>
            </a:r>
            <a:r>
              <a:rPr lang="en-GB" sz="1400" dirty="0">
                <a:effectLst/>
                <a:ea typeface="Calibri" panose="020F0502020204030204" pitchFamily="34" charset="0"/>
              </a:rPr>
              <a:t> July:</a:t>
            </a:r>
          </a:p>
          <a:p>
            <a:r>
              <a:rPr lang="en-GB" sz="1400" dirty="0">
                <a:ea typeface="Calibri" panose="020F0502020204030204" pitchFamily="34" charset="0"/>
              </a:rPr>
              <a:t>             </a:t>
            </a:r>
            <a:r>
              <a:rPr lang="en-GB" sz="1400" b="1" u="sng" dirty="0">
                <a:solidFill>
                  <a:srgbClr val="0070C0"/>
                </a:solidFill>
                <a:ea typeface="Calibri" panose="020F0502020204030204" pitchFamily="34" charset="0"/>
              </a:rPr>
              <a:t>Careers in </a:t>
            </a:r>
          </a:p>
          <a:p>
            <a:r>
              <a:rPr lang="en-GB" sz="1400" b="1" dirty="0">
                <a:ea typeface="Calibri" panose="020F0502020204030204" pitchFamily="34" charset="0"/>
              </a:rPr>
              <a:t>      </a:t>
            </a:r>
            <a:r>
              <a:rPr lang="en-GB" sz="1400" b="1" dirty="0">
                <a:ea typeface="Calibri" panose="020F0502020204030204" pitchFamily="34" charset="0"/>
                <a:hlinkClick r:id="rId6"/>
              </a:rPr>
              <a:t>Healthcare Science</a:t>
            </a:r>
            <a:r>
              <a:rPr lang="en-GB" sz="1400" b="1" dirty="0">
                <a:effectLst/>
                <a:ea typeface="Calibri" panose="020F0502020204030204" pitchFamily="34" charset="0"/>
                <a:hlinkClick r:id="rId6"/>
              </a:rPr>
              <a:t> </a:t>
            </a:r>
            <a:endParaRPr lang="en-GB" sz="1400" b="1" dirty="0"/>
          </a:p>
        </p:txBody>
      </p:sp>
      <p:sp>
        <p:nvSpPr>
          <p:cNvPr id="15" name="TextBox 14">
            <a:extLst>
              <a:ext uri="{FF2B5EF4-FFF2-40B4-BE49-F238E27FC236}">
                <a16:creationId xmlns:a16="http://schemas.microsoft.com/office/drawing/2014/main" id="{D22AC115-592A-4627-9C24-7CDA35EB5864}"/>
              </a:ext>
            </a:extLst>
          </p:cNvPr>
          <p:cNvSpPr txBox="1"/>
          <p:nvPr/>
        </p:nvSpPr>
        <p:spPr>
          <a:xfrm>
            <a:off x="9290961" y="1528479"/>
            <a:ext cx="2901039" cy="3801041"/>
          </a:xfrm>
          <a:prstGeom prst="rect">
            <a:avLst/>
          </a:prstGeom>
          <a:noFill/>
        </p:spPr>
        <p:txBody>
          <a:bodyPr wrap="square" rtlCol="0">
            <a:spAutoFit/>
          </a:bodyPr>
          <a:lstStyle/>
          <a:p>
            <a:r>
              <a:rPr lang="en-US" sz="1400" dirty="0"/>
              <a:t>For further support, you can find out more about the 350+ exciting careers in the NHS </a:t>
            </a:r>
            <a:r>
              <a:rPr lang="en-US" sz="1400" b="1" dirty="0">
                <a:hlinkClick r:id="rId7"/>
              </a:rPr>
              <a:t>here</a:t>
            </a:r>
            <a:r>
              <a:rPr lang="en-US" sz="1400" b="1" dirty="0"/>
              <a:t>.</a:t>
            </a:r>
          </a:p>
          <a:p>
            <a:endParaRPr lang="en-US" sz="1400" dirty="0"/>
          </a:p>
          <a:p>
            <a:r>
              <a:rPr lang="en-US" sz="1400" dirty="0"/>
              <a:t>Additionally, watch our </a:t>
            </a:r>
            <a:r>
              <a:rPr lang="en-US" sz="1400" b="1" dirty="0">
                <a:hlinkClick r:id="rId8"/>
              </a:rPr>
              <a:t>Creating Careers </a:t>
            </a:r>
            <a:r>
              <a:rPr lang="en-US" sz="1400" dirty="0"/>
              <a:t>video series to learn about the interesting </a:t>
            </a:r>
            <a:r>
              <a:rPr lang="en-US" sz="1400" b="1" dirty="0"/>
              <a:t>health and social care </a:t>
            </a:r>
            <a:r>
              <a:rPr lang="en-US" sz="1400" dirty="0"/>
              <a:t>career pathways that Liverpool City Region has to offer.</a:t>
            </a:r>
          </a:p>
          <a:p>
            <a:endParaRPr lang="en-US" sz="1400" dirty="0"/>
          </a:p>
          <a:p>
            <a:r>
              <a:rPr lang="en-US" sz="1400" dirty="0"/>
              <a:t>Don’t forget to check out the   pre-work and Creating Careers Roadmap that accompany each episode! </a:t>
            </a:r>
          </a:p>
          <a:p>
            <a:endParaRPr lang="en-US" sz="1400" dirty="0"/>
          </a:p>
          <a:p>
            <a:r>
              <a:rPr lang="en-US" sz="1500" b="1" dirty="0"/>
              <a:t>For the latest careers updates &amp; events, follow our Twitter page </a:t>
            </a:r>
            <a:r>
              <a:rPr lang="en-GB" sz="1500" b="1" i="0" dirty="0">
                <a:effectLst/>
                <a:latin typeface="-apple-system"/>
              </a:rPr>
              <a:t>@LCRCareersEnt</a:t>
            </a:r>
            <a:endParaRPr lang="en-US" sz="1500" b="1" dirty="0"/>
          </a:p>
        </p:txBody>
      </p:sp>
      <p:pic>
        <p:nvPicPr>
          <p:cNvPr id="6" name="Picture 5" descr="Text, whiteboard&#10;&#10;Description automatically generated">
            <a:extLst>
              <a:ext uri="{FF2B5EF4-FFF2-40B4-BE49-F238E27FC236}">
                <a16:creationId xmlns:a16="http://schemas.microsoft.com/office/drawing/2014/main" id="{3107A470-7B64-4B09-B563-6317BADDE3A2}"/>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203772" y="4367716"/>
            <a:ext cx="4298534" cy="1243678"/>
          </a:xfrm>
          <a:prstGeom prst="rect">
            <a:avLst/>
          </a:prstGeom>
        </p:spPr>
      </p:pic>
      <p:pic>
        <p:nvPicPr>
          <p:cNvPr id="14" name="Picture 13" descr="A close up of a logo&#10;&#10;Description automatically generated">
            <a:extLst>
              <a:ext uri="{FF2B5EF4-FFF2-40B4-BE49-F238E27FC236}">
                <a16:creationId xmlns:a16="http://schemas.microsoft.com/office/drawing/2014/main" id="{86E6CE6B-37F3-453F-9A19-9097748AAFFB}"/>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1076610" y="5749282"/>
            <a:ext cx="1095652" cy="1018505"/>
          </a:xfrm>
          <a:prstGeom prst="rect">
            <a:avLst/>
          </a:prstGeom>
        </p:spPr>
      </p:pic>
      <p:pic>
        <p:nvPicPr>
          <p:cNvPr id="22" name="Picture 21" descr="Logo&#10;&#10;Description automatically generated with medium confidence">
            <a:extLst>
              <a:ext uri="{FF2B5EF4-FFF2-40B4-BE49-F238E27FC236}">
                <a16:creationId xmlns:a16="http://schemas.microsoft.com/office/drawing/2014/main" id="{14D29B3C-32AB-4B49-8CB7-FA83F1D277EA}"/>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3018371" y="5991022"/>
            <a:ext cx="1095652" cy="640057"/>
          </a:xfrm>
          <a:prstGeom prst="rect">
            <a:avLst/>
          </a:prstGeom>
        </p:spPr>
      </p:pic>
      <p:pic>
        <p:nvPicPr>
          <p:cNvPr id="23" name="Picture 22">
            <a:extLst>
              <a:ext uri="{FF2B5EF4-FFF2-40B4-BE49-F238E27FC236}">
                <a16:creationId xmlns:a16="http://schemas.microsoft.com/office/drawing/2014/main" id="{11EC3876-78A8-41EB-AF00-8D9693134A6D}"/>
              </a:ext>
            </a:extLst>
          </p:cNvPr>
          <p:cNvPicPr>
            <a:picLocks noChangeAspect="1" noChangeArrowheads="1"/>
          </p:cNvPicPr>
          <p:nvPr/>
        </p:nvPicPr>
        <p:blipFill>
          <a:blip r:embed="rId12">
            <a:extLst>
              <a:ext uri="{28A0092B-C50C-407E-A947-70E740481C1C}">
                <a14:useLocalDpi xmlns:a14="http://schemas.microsoft.com/office/drawing/2010/main"/>
              </a:ext>
            </a:extLst>
          </a:blip>
          <a:srcRect/>
          <a:stretch>
            <a:fillRect/>
          </a:stretch>
        </p:blipFill>
        <p:spPr bwMode="auto">
          <a:xfrm>
            <a:off x="4901609" y="6082409"/>
            <a:ext cx="2388781" cy="45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5">
            <a:extLst>
              <a:ext uri="{FF2B5EF4-FFF2-40B4-BE49-F238E27FC236}">
                <a16:creationId xmlns:a16="http://schemas.microsoft.com/office/drawing/2014/main" id="{F0FE83B1-E640-42D9-8B0C-32440D9081A7}"/>
              </a:ext>
            </a:extLst>
          </p:cNvPr>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8077976" y="6100332"/>
            <a:ext cx="128578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4" descr="Logo, company name&#10;&#10;Description automatically generated">
            <a:extLst>
              <a:ext uri="{FF2B5EF4-FFF2-40B4-BE49-F238E27FC236}">
                <a16:creationId xmlns:a16="http://schemas.microsoft.com/office/drawing/2014/main" id="{9262AAE2-E7B6-4706-98CB-D0342D9DACCB}"/>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10267950" y="5951663"/>
            <a:ext cx="1243399" cy="707068"/>
          </a:xfrm>
          <a:prstGeom prst="rect">
            <a:avLst/>
          </a:prstGeom>
        </p:spPr>
      </p:pic>
      <p:pic>
        <p:nvPicPr>
          <p:cNvPr id="26" name="Picture 25" descr="Logo&#10;&#10;Description automatically generated">
            <a:extLst>
              <a:ext uri="{FF2B5EF4-FFF2-40B4-BE49-F238E27FC236}">
                <a16:creationId xmlns:a16="http://schemas.microsoft.com/office/drawing/2014/main" id="{C43BEAAA-1EE7-4931-AE42-1053614743FF}"/>
              </a:ext>
            </a:extLst>
          </p:cNvPr>
          <p:cNvPicPr/>
          <p:nvPr/>
        </p:nvPicPr>
        <p:blipFill>
          <a:blip r:embed="rId15" cstate="screen">
            <a:extLst>
              <a:ext uri="{28A0092B-C50C-407E-A947-70E740481C1C}">
                <a14:useLocalDpi xmlns:a14="http://schemas.microsoft.com/office/drawing/2010/main"/>
              </a:ext>
            </a:extLst>
          </a:blip>
          <a:stretch>
            <a:fillRect/>
          </a:stretch>
        </p:blipFill>
        <p:spPr>
          <a:xfrm>
            <a:off x="958891" y="3343"/>
            <a:ext cx="1646086" cy="1155636"/>
          </a:xfrm>
          <a:prstGeom prst="rect">
            <a:avLst/>
          </a:prstGeom>
        </p:spPr>
      </p:pic>
    </p:spTree>
    <p:extLst>
      <p:ext uri="{BB962C8B-B14F-4D97-AF65-F5344CB8AC3E}">
        <p14:creationId xmlns:p14="http://schemas.microsoft.com/office/powerpoint/2010/main" val="3627284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96674B81-54CF-4D45-85EE-267A47956F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flipH="1" flipV="1">
            <a:off x="78869" y="240983"/>
            <a:ext cx="709785" cy="6210618"/>
          </a:xfrm>
          <a:prstGeom prst="rect">
            <a:avLst/>
          </a:prstGeom>
        </p:spPr>
      </p:pic>
      <p:sp>
        <p:nvSpPr>
          <p:cNvPr id="2" name="Rectangle 1">
            <a:extLst>
              <a:ext uri="{FF2B5EF4-FFF2-40B4-BE49-F238E27FC236}">
                <a16:creationId xmlns:a16="http://schemas.microsoft.com/office/drawing/2014/main" id="{7687E9BD-15CF-4F98-9569-E43923C0421F}"/>
              </a:ext>
            </a:extLst>
          </p:cNvPr>
          <p:cNvSpPr/>
          <p:nvPr/>
        </p:nvSpPr>
        <p:spPr>
          <a:xfrm>
            <a:off x="754402" y="289961"/>
            <a:ext cx="11279694" cy="2339102"/>
          </a:xfrm>
          <a:prstGeom prst="rect">
            <a:avLst/>
          </a:prstGeom>
        </p:spPr>
        <p:txBody>
          <a:bodyPr wrap="square">
            <a:spAutoFit/>
          </a:bodyPr>
          <a:lstStyle/>
          <a:p>
            <a:pPr algn="ctr"/>
            <a:r>
              <a:rPr lang="en-US" sz="2800" b="1" dirty="0">
                <a:latin typeface="Comic Sans MS" panose="030F0702030302020204" pitchFamily="66" charset="0"/>
              </a:rPr>
              <a:t>Creating Careers: Ask Us Anything</a:t>
            </a:r>
          </a:p>
          <a:p>
            <a:pPr algn="ctr"/>
            <a:r>
              <a:rPr lang="en-US" sz="2800" b="1" dirty="0">
                <a:solidFill>
                  <a:srgbClr val="000000"/>
                </a:solidFill>
                <a:latin typeface="Comic Sans MS" panose="030F0702030302020204" pitchFamily="66" charset="0"/>
              </a:rPr>
              <a:t>Health and Social Care Webinars</a:t>
            </a:r>
          </a:p>
          <a:p>
            <a:pPr algn="ctr"/>
            <a:r>
              <a:rPr lang="en-US" sz="2800" b="1" dirty="0">
                <a:solidFill>
                  <a:srgbClr val="000000"/>
                </a:solidFill>
                <a:latin typeface="Comic Sans MS" panose="030F0702030302020204" pitchFamily="66" charset="0"/>
              </a:rPr>
              <a:t>Bonus Page </a:t>
            </a:r>
          </a:p>
          <a:p>
            <a:pPr algn="ctr"/>
            <a:br>
              <a:rPr lang="en-GB" sz="4400" dirty="0">
                <a:solidFill>
                  <a:srgbClr val="000000"/>
                </a:solidFill>
                <a:latin typeface="Comic Sans MS" panose="030F0702030302020204" pitchFamily="66" charset="0"/>
              </a:rPr>
            </a:br>
            <a:endParaRPr lang="en-GB" dirty="0">
              <a:latin typeface="Comic Sans MS" panose="030F0702030302020204" pitchFamily="66" charset="0"/>
            </a:endParaRPr>
          </a:p>
        </p:txBody>
      </p:sp>
      <p:pic>
        <p:nvPicPr>
          <p:cNvPr id="9" name="Picture 8" descr="A picture containing drawing, food&#10;&#10;Description automatically generated">
            <a:extLst>
              <a:ext uri="{FF2B5EF4-FFF2-40B4-BE49-F238E27FC236}">
                <a16:creationId xmlns:a16="http://schemas.microsoft.com/office/drawing/2014/main" id="{C14374BD-0529-462F-BAEB-202BA7DE451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14307" y="-129571"/>
            <a:ext cx="2594652" cy="1373640"/>
          </a:xfrm>
          <a:prstGeom prst="rect">
            <a:avLst/>
          </a:prstGeom>
        </p:spPr>
      </p:pic>
      <p:sp>
        <p:nvSpPr>
          <p:cNvPr id="16" name="TextBox 15">
            <a:extLst>
              <a:ext uri="{FF2B5EF4-FFF2-40B4-BE49-F238E27FC236}">
                <a16:creationId xmlns:a16="http://schemas.microsoft.com/office/drawing/2014/main" id="{17B57F9D-39CB-4085-B783-93E012F13575}"/>
              </a:ext>
            </a:extLst>
          </p:cNvPr>
          <p:cNvSpPr txBox="1"/>
          <p:nvPr/>
        </p:nvSpPr>
        <p:spPr>
          <a:xfrm>
            <a:off x="754402" y="1729983"/>
            <a:ext cx="2811795"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 name="Picture 13" descr="A close up of a logo&#10;&#10;Description automatically generated">
            <a:extLst>
              <a:ext uri="{FF2B5EF4-FFF2-40B4-BE49-F238E27FC236}">
                <a16:creationId xmlns:a16="http://schemas.microsoft.com/office/drawing/2014/main" id="{86E6CE6B-37F3-453F-9A19-9097748AAFFB}"/>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076610" y="5749282"/>
            <a:ext cx="1095652" cy="1018505"/>
          </a:xfrm>
          <a:prstGeom prst="rect">
            <a:avLst/>
          </a:prstGeom>
        </p:spPr>
      </p:pic>
      <p:pic>
        <p:nvPicPr>
          <p:cNvPr id="22" name="Picture 21" descr="Logo&#10;&#10;Description automatically generated with medium confidence">
            <a:extLst>
              <a:ext uri="{FF2B5EF4-FFF2-40B4-BE49-F238E27FC236}">
                <a16:creationId xmlns:a16="http://schemas.microsoft.com/office/drawing/2014/main" id="{14D29B3C-32AB-4B49-8CB7-FA83F1D277E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018371" y="5991022"/>
            <a:ext cx="1095652" cy="640057"/>
          </a:xfrm>
          <a:prstGeom prst="rect">
            <a:avLst/>
          </a:prstGeom>
        </p:spPr>
      </p:pic>
      <p:pic>
        <p:nvPicPr>
          <p:cNvPr id="23" name="Picture 22">
            <a:extLst>
              <a:ext uri="{FF2B5EF4-FFF2-40B4-BE49-F238E27FC236}">
                <a16:creationId xmlns:a16="http://schemas.microsoft.com/office/drawing/2014/main" id="{11EC3876-78A8-41EB-AF00-8D9693134A6D}"/>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4901609" y="6082409"/>
            <a:ext cx="2388781" cy="45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5">
            <a:extLst>
              <a:ext uri="{FF2B5EF4-FFF2-40B4-BE49-F238E27FC236}">
                <a16:creationId xmlns:a16="http://schemas.microsoft.com/office/drawing/2014/main" id="{F0FE83B1-E640-42D9-8B0C-32440D9081A7}"/>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8077976" y="6100332"/>
            <a:ext cx="128578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4" descr="Logo, company name&#10;&#10;Description automatically generated">
            <a:extLst>
              <a:ext uri="{FF2B5EF4-FFF2-40B4-BE49-F238E27FC236}">
                <a16:creationId xmlns:a16="http://schemas.microsoft.com/office/drawing/2014/main" id="{9262AAE2-E7B6-4706-98CB-D0342D9DACCB}"/>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267950" y="5951663"/>
            <a:ext cx="1243399" cy="707068"/>
          </a:xfrm>
          <a:prstGeom prst="rect">
            <a:avLst/>
          </a:prstGeom>
        </p:spPr>
      </p:pic>
      <p:pic>
        <p:nvPicPr>
          <p:cNvPr id="26" name="Picture 25" descr="Logo&#10;&#10;Description automatically generated">
            <a:extLst>
              <a:ext uri="{FF2B5EF4-FFF2-40B4-BE49-F238E27FC236}">
                <a16:creationId xmlns:a16="http://schemas.microsoft.com/office/drawing/2014/main" id="{C43BEAAA-1EE7-4931-AE42-1053614743FF}"/>
              </a:ext>
            </a:extLst>
          </p:cNvPr>
          <p:cNvPicPr/>
          <p:nvPr/>
        </p:nvPicPr>
        <p:blipFill>
          <a:blip r:embed="rId10" cstate="screen">
            <a:extLst>
              <a:ext uri="{28A0092B-C50C-407E-A947-70E740481C1C}">
                <a14:useLocalDpi xmlns:a14="http://schemas.microsoft.com/office/drawing/2010/main"/>
              </a:ext>
            </a:extLst>
          </a:blip>
          <a:stretch>
            <a:fillRect/>
          </a:stretch>
        </p:blipFill>
        <p:spPr>
          <a:xfrm>
            <a:off x="958891" y="3343"/>
            <a:ext cx="1646086" cy="1155636"/>
          </a:xfrm>
          <a:prstGeom prst="rect">
            <a:avLst/>
          </a:prstGeom>
        </p:spPr>
      </p:pic>
      <p:sp>
        <p:nvSpPr>
          <p:cNvPr id="17" name="Title 3">
            <a:extLst>
              <a:ext uri="{FF2B5EF4-FFF2-40B4-BE49-F238E27FC236}">
                <a16:creationId xmlns:a16="http://schemas.microsoft.com/office/drawing/2014/main" id="{766D9463-E8FA-4D17-9FFC-8B6501D569CA}"/>
              </a:ext>
            </a:extLst>
          </p:cNvPr>
          <p:cNvSpPr>
            <a:spLocks noGrp="1"/>
          </p:cNvSpPr>
          <p:nvPr>
            <p:ph type="ctrTitle"/>
          </p:nvPr>
        </p:nvSpPr>
        <p:spPr>
          <a:xfrm>
            <a:off x="0" y="1433735"/>
            <a:ext cx="7772400" cy="679449"/>
          </a:xfrm>
        </p:spPr>
        <p:txBody>
          <a:bodyPr>
            <a:normAutofit/>
          </a:bodyPr>
          <a:lstStyle/>
          <a:p>
            <a:r>
              <a:rPr lang="en-GB" sz="2000" b="1" dirty="0"/>
              <a:t>Values Challenge - click the slide to begin! </a:t>
            </a:r>
          </a:p>
        </p:txBody>
      </p:sp>
      <p:pic>
        <p:nvPicPr>
          <p:cNvPr id="19" name="Picture 18">
            <a:hlinkClick r:id="rId11"/>
            <a:extLst>
              <a:ext uri="{FF2B5EF4-FFF2-40B4-BE49-F238E27FC236}">
                <a16:creationId xmlns:a16="http://schemas.microsoft.com/office/drawing/2014/main" id="{53B4BBA3-01EB-430D-99FB-363F7449C6CA}"/>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1256696" y="2198909"/>
            <a:ext cx="5311104" cy="3083941"/>
          </a:xfrm>
          <a:prstGeom prst="rect">
            <a:avLst/>
          </a:prstGeom>
        </p:spPr>
      </p:pic>
      <p:sp>
        <p:nvSpPr>
          <p:cNvPr id="20" name="TextBox 19">
            <a:extLst>
              <a:ext uri="{FF2B5EF4-FFF2-40B4-BE49-F238E27FC236}">
                <a16:creationId xmlns:a16="http://schemas.microsoft.com/office/drawing/2014/main" id="{BEDAC08C-87E7-46B2-B376-223A8DBD6F8C}"/>
              </a:ext>
            </a:extLst>
          </p:cNvPr>
          <p:cNvSpPr txBox="1"/>
          <p:nvPr/>
        </p:nvSpPr>
        <p:spPr>
          <a:xfrm>
            <a:off x="1043935" y="5381864"/>
            <a:ext cx="10391775" cy="369332"/>
          </a:xfrm>
          <a:prstGeom prst="rect">
            <a:avLst/>
          </a:prstGeom>
          <a:noFill/>
        </p:spPr>
        <p:txBody>
          <a:bodyPr wrap="square">
            <a:spAutoFit/>
          </a:bodyPr>
          <a:lstStyle/>
          <a:p>
            <a:pPr algn="ctr" defTabSz="457200"/>
            <a:r>
              <a:rPr lang="en-GB" b="1" dirty="0">
                <a:latin typeface="Arial"/>
              </a:rPr>
              <a:t>Save or screenshot  your results and keep as part of your Personal Statement development.  </a:t>
            </a:r>
          </a:p>
        </p:txBody>
      </p:sp>
      <p:sp>
        <p:nvSpPr>
          <p:cNvPr id="7" name="Rectangle 6">
            <a:extLst>
              <a:ext uri="{FF2B5EF4-FFF2-40B4-BE49-F238E27FC236}">
                <a16:creationId xmlns:a16="http://schemas.microsoft.com/office/drawing/2014/main" id="{95FF11AD-9C21-4C41-876A-134FA7DA0CF7}"/>
              </a:ext>
            </a:extLst>
          </p:cNvPr>
          <p:cNvSpPr/>
          <p:nvPr/>
        </p:nvSpPr>
        <p:spPr>
          <a:xfrm>
            <a:off x="7219847" y="3054512"/>
            <a:ext cx="4000711"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hlinkClick r:id="rId13"/>
              </a:rPr>
              <a:t>Know the 6Cs</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04821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2595</TotalTime>
  <Words>892</Words>
  <Application>Microsoft Office PowerPoint</Application>
  <PresentationFormat>Widescreen</PresentationFormat>
  <Paragraphs>104</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-apple-system</vt: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Values Challenge - click the slide to begin!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Lesleyann Craig</dc:creator>
  <cp:lastModifiedBy>Suzi Smith</cp:lastModifiedBy>
  <cp:revision>141</cp:revision>
  <dcterms:created xsi:type="dcterms:W3CDTF">2020-06-25T11:38:22Z</dcterms:created>
  <dcterms:modified xsi:type="dcterms:W3CDTF">2021-07-14T15:39:30Z</dcterms:modified>
</cp:coreProperties>
</file>