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2" r:id="rId2"/>
    <p:sldId id="256" r:id="rId3"/>
    <p:sldId id="275" r:id="rId4"/>
    <p:sldId id="270" r:id="rId5"/>
    <p:sldId id="27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09" autoAdjust="0"/>
    <p:restoredTop sz="91111" autoAdjust="0"/>
  </p:normalViewPr>
  <p:slideViewPr>
    <p:cSldViewPr snapToGrid="0">
      <p:cViewPr varScale="1">
        <p:scale>
          <a:sx n="71" d="100"/>
          <a:sy n="71" d="100"/>
        </p:scale>
        <p:origin x="858" y="96"/>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63DA8F-9BBC-4CD2-95EE-ED4759981F0C}" type="datetimeFigureOut">
              <a:rPr lang="en-GB" smtClean="0"/>
              <a:t>14/07/2021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CD9417-C0DE-4E6D-8FED-DD6FBAE90B98}" type="slidenum">
              <a:rPr lang="en-GB" smtClean="0"/>
              <a:t>‹#›</a:t>
            </a:fld>
            <a:endParaRPr lang="en-GB"/>
          </a:p>
        </p:txBody>
      </p:sp>
    </p:spTree>
    <p:extLst>
      <p:ext uri="{BB962C8B-B14F-4D97-AF65-F5344CB8AC3E}">
        <p14:creationId xmlns:p14="http://schemas.microsoft.com/office/powerpoint/2010/main" val="2764695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0CD9417-C0DE-4E6D-8FED-DD6FBAE90B98}" type="slidenum">
              <a:rPr lang="en-GB" smtClean="0"/>
              <a:t>2</a:t>
            </a:fld>
            <a:endParaRPr lang="en-GB"/>
          </a:p>
        </p:txBody>
      </p:sp>
    </p:spTree>
    <p:extLst>
      <p:ext uri="{BB962C8B-B14F-4D97-AF65-F5344CB8AC3E}">
        <p14:creationId xmlns:p14="http://schemas.microsoft.com/office/powerpoint/2010/main" val="1833294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2F647-C18C-465F-9B33-BCB3C67650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5D2E128-EEA1-409F-B98F-6235D9DA2D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1DE27EA-2436-4045-871E-518F71B3FC0F}"/>
              </a:ext>
            </a:extLst>
          </p:cNvPr>
          <p:cNvSpPr>
            <a:spLocks noGrp="1"/>
          </p:cNvSpPr>
          <p:nvPr>
            <p:ph type="dt" sz="half" idx="10"/>
          </p:nvPr>
        </p:nvSpPr>
        <p:spPr/>
        <p:txBody>
          <a:bodyPr/>
          <a:lstStyle/>
          <a:p>
            <a:fld id="{175287E0-D6DD-4E6A-B98B-8601C4671D97}" type="datetimeFigureOut">
              <a:rPr lang="en-GB" smtClean="0"/>
              <a:t>14/07/2021</a:t>
            </a:fld>
            <a:endParaRPr lang="en-GB"/>
          </a:p>
        </p:txBody>
      </p:sp>
      <p:sp>
        <p:nvSpPr>
          <p:cNvPr id="5" name="Footer Placeholder 4">
            <a:extLst>
              <a:ext uri="{FF2B5EF4-FFF2-40B4-BE49-F238E27FC236}">
                <a16:creationId xmlns:a16="http://schemas.microsoft.com/office/drawing/2014/main" id="{B6618ABC-513C-4B70-95B0-BC91F6E1C9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08FE99-FE71-4BCB-92EB-A8A11C1275ED}"/>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052172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AFBE1-0FE5-41FB-BF9B-CFF43C708E1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7B1D060-5066-4AAF-B26E-AFC953B4B2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64C079-FCAC-4253-87CB-DABD9EAE534E}"/>
              </a:ext>
            </a:extLst>
          </p:cNvPr>
          <p:cNvSpPr>
            <a:spLocks noGrp="1"/>
          </p:cNvSpPr>
          <p:nvPr>
            <p:ph type="dt" sz="half" idx="10"/>
          </p:nvPr>
        </p:nvSpPr>
        <p:spPr/>
        <p:txBody>
          <a:bodyPr/>
          <a:lstStyle/>
          <a:p>
            <a:fld id="{175287E0-D6DD-4E6A-B98B-8601C4671D97}" type="datetimeFigureOut">
              <a:rPr lang="en-GB" smtClean="0"/>
              <a:t>14/07/2021</a:t>
            </a:fld>
            <a:endParaRPr lang="en-GB"/>
          </a:p>
        </p:txBody>
      </p:sp>
      <p:sp>
        <p:nvSpPr>
          <p:cNvPr id="5" name="Footer Placeholder 4">
            <a:extLst>
              <a:ext uri="{FF2B5EF4-FFF2-40B4-BE49-F238E27FC236}">
                <a16:creationId xmlns:a16="http://schemas.microsoft.com/office/drawing/2014/main" id="{232D1D3B-6218-4025-AD04-863072E9BF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247C2B-6F68-49D0-9D1E-6185A6E4058A}"/>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2480278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8E3597-F9B9-4C73-B3D8-C929DF7819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DCA623F-54D8-4CFB-AE71-BE3DAF40D1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D39586-3A1F-48F1-83C7-9AAD8FD7FC65}"/>
              </a:ext>
            </a:extLst>
          </p:cNvPr>
          <p:cNvSpPr>
            <a:spLocks noGrp="1"/>
          </p:cNvSpPr>
          <p:nvPr>
            <p:ph type="dt" sz="half" idx="10"/>
          </p:nvPr>
        </p:nvSpPr>
        <p:spPr/>
        <p:txBody>
          <a:bodyPr/>
          <a:lstStyle/>
          <a:p>
            <a:fld id="{175287E0-D6DD-4E6A-B98B-8601C4671D97}" type="datetimeFigureOut">
              <a:rPr lang="en-GB" smtClean="0"/>
              <a:t>14/07/2021</a:t>
            </a:fld>
            <a:endParaRPr lang="en-GB"/>
          </a:p>
        </p:txBody>
      </p:sp>
      <p:sp>
        <p:nvSpPr>
          <p:cNvPr id="5" name="Footer Placeholder 4">
            <a:extLst>
              <a:ext uri="{FF2B5EF4-FFF2-40B4-BE49-F238E27FC236}">
                <a16:creationId xmlns:a16="http://schemas.microsoft.com/office/drawing/2014/main" id="{BEA6C911-2422-4751-BCFD-EB5958457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E0193B-C732-4D4F-B306-519DD474080B}"/>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11992317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A8F36F38-C1AA-424F-A110-47DE1D61EBD4}"/>
              </a:ext>
            </a:extLst>
          </p:cNvPr>
          <p:cNvSpPr txBox="1"/>
          <p:nvPr userDrawn="1"/>
        </p:nvSpPr>
        <p:spPr>
          <a:xfrm>
            <a:off x="3498786" y="3023126"/>
            <a:ext cx="5793118" cy="646331"/>
          </a:xfrm>
          <a:prstGeom prst="rect">
            <a:avLst/>
          </a:prstGeom>
          <a:noFill/>
          <a:ln w="38100">
            <a:solidFill>
              <a:srgbClr val="B5E7D9"/>
            </a:solidFill>
          </a:ln>
        </p:spPr>
        <p:txBody>
          <a:bodyPr wrap="square">
            <a:spAutoFit/>
          </a:bodyPr>
          <a:lstStyle/>
          <a:p>
            <a:pPr algn="ctr"/>
            <a:r>
              <a:rPr lang="en-GB" sz="3600" b="1" dirty="0">
                <a:latin typeface="Comic Sans MS" panose="030F0702030302020204" pitchFamily="66" charset="0"/>
                <a:ea typeface="Calibri" panose="020F0502020204030204" pitchFamily="34" charset="0"/>
                <a:cs typeface="Times New Roman" panose="02020603050405020304" pitchFamily="18" charset="0"/>
              </a:rPr>
              <a:t>Student Pre-work</a:t>
            </a:r>
            <a:endParaRPr lang="en-GB" sz="3600" b="1" dirty="0">
              <a:effectLst/>
              <a:latin typeface="Comic Sans MS" panose="030F0702030302020204" pitchFamily="66" charset="0"/>
              <a:ea typeface="Calibri" panose="020F0502020204030204" pitchFamily="34" charset="0"/>
              <a:cs typeface="Times New Roman" panose="02020603050405020304" pitchFamily="18" charset="0"/>
            </a:endParaRPr>
          </a:p>
        </p:txBody>
      </p:sp>
      <p:sp>
        <p:nvSpPr>
          <p:cNvPr id="9" name="Title 8">
            <a:extLst>
              <a:ext uri="{FF2B5EF4-FFF2-40B4-BE49-F238E27FC236}">
                <a16:creationId xmlns:a16="http://schemas.microsoft.com/office/drawing/2014/main" id="{1956A53F-DBB8-4682-9219-B41F8FDF17FB}"/>
              </a:ext>
            </a:extLst>
          </p:cNvPr>
          <p:cNvSpPr txBox="1">
            <a:spLocks/>
          </p:cNvSpPr>
          <p:nvPr userDrawn="1"/>
        </p:nvSpPr>
        <p:spPr>
          <a:xfrm>
            <a:off x="1524000" y="1101512"/>
            <a:ext cx="9144000" cy="2806922"/>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latin typeface="Comic Sans MS" panose="030F0702030302020204" pitchFamily="66" charset="0"/>
              </a:rPr>
              <a:t>Creating Careers: Ask Us Anything</a:t>
            </a:r>
          </a:p>
          <a:p>
            <a:pPr algn="ctr"/>
            <a:r>
              <a:rPr lang="en-US" sz="3200" b="1" dirty="0">
                <a:solidFill>
                  <a:srgbClr val="000000"/>
                </a:solidFill>
                <a:latin typeface="Comic Sans MS" panose="030F0702030302020204" pitchFamily="66" charset="0"/>
              </a:rPr>
              <a:t>Non-Medical/Clinical NHS Careers</a:t>
            </a:r>
          </a:p>
          <a:p>
            <a:pPr algn="ctr"/>
            <a:endParaRPr lang="en-GB" sz="2000" b="1" dirty="0">
              <a:latin typeface="Comic Sans MS" panose="030F0702030302020204" pitchFamily="66" charset="0"/>
              <a:ea typeface="Calibri" panose="020F0502020204030204" pitchFamily="34" charset="0"/>
              <a:cs typeface="Times New Roman" panose="02020603050405020304" pitchFamily="18" charset="0"/>
            </a:endParaRPr>
          </a:p>
          <a:p>
            <a:pPr algn="ctr"/>
            <a:r>
              <a:rPr lang="en-GB" sz="2000" b="1" dirty="0">
                <a:latin typeface="Comic Sans MS" panose="030F0702030302020204" pitchFamily="66" charset="0"/>
                <a:ea typeface="Calibri" panose="020F0502020204030204" pitchFamily="34" charset="0"/>
                <a:cs typeface="Times New Roman" panose="02020603050405020304" pitchFamily="18" charset="0"/>
              </a:rPr>
              <a:t>Thursday 17th June 2021</a:t>
            </a:r>
          </a:p>
          <a:p>
            <a:pPr algn="ctr"/>
            <a:r>
              <a:rPr lang="en-GB" sz="2000" b="1" dirty="0">
                <a:latin typeface="Comic Sans MS" panose="030F0702030302020204" pitchFamily="66" charset="0"/>
                <a:ea typeface="Calibri" panose="020F0502020204030204" pitchFamily="34" charset="0"/>
                <a:cs typeface="Times New Roman" panose="02020603050405020304" pitchFamily="18" charset="0"/>
              </a:rPr>
              <a:t>4.30 pm – 5.30 pm</a:t>
            </a:r>
          </a:p>
          <a:p>
            <a:pPr algn="ctr"/>
            <a:r>
              <a:rPr lang="en-US" sz="2800" b="1" dirty="0">
                <a:latin typeface="Comic Sans MS" panose="030F0702030302020204" pitchFamily="66" charset="0"/>
              </a:rPr>
              <a:t> </a:t>
            </a:r>
            <a:br>
              <a:rPr lang="en-GB" dirty="0">
                <a:solidFill>
                  <a:srgbClr val="000000"/>
                </a:solidFill>
                <a:latin typeface="Comic Sans MS" panose="030F0702030302020204" pitchFamily="66" charset="0"/>
              </a:rPr>
            </a:br>
            <a:endParaRPr lang="en-GB" dirty="0">
              <a:latin typeface="Comic Sans MS" panose="030F0702030302020204" pitchFamily="66" charset="0"/>
            </a:endParaRPr>
          </a:p>
        </p:txBody>
      </p:sp>
      <p:pic>
        <p:nvPicPr>
          <p:cNvPr id="10" name="Graphic 9">
            <a:extLst>
              <a:ext uri="{FF2B5EF4-FFF2-40B4-BE49-F238E27FC236}">
                <a16:creationId xmlns:a16="http://schemas.microsoft.com/office/drawing/2014/main" id="{3F344331-CEB4-4547-92BC-D9F6927130B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flipH="1" flipV="1">
            <a:off x="78869" y="240983"/>
            <a:ext cx="709785" cy="6210618"/>
          </a:xfrm>
          <a:prstGeom prst="rect">
            <a:avLst/>
          </a:prstGeom>
        </p:spPr>
      </p:pic>
      <p:pic>
        <p:nvPicPr>
          <p:cNvPr id="11" name="Picture 10" descr="A picture containing drawing, food&#10;&#10;Description automatically generated">
            <a:extLst>
              <a:ext uri="{FF2B5EF4-FFF2-40B4-BE49-F238E27FC236}">
                <a16:creationId xmlns:a16="http://schemas.microsoft.com/office/drawing/2014/main" id="{23CDD82E-6AA7-43E9-939D-4F170BD10B09}"/>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9344199" y="-155166"/>
            <a:ext cx="2982122" cy="1578771"/>
          </a:xfrm>
          <a:prstGeom prst="rect">
            <a:avLst/>
          </a:prstGeom>
        </p:spPr>
      </p:pic>
      <p:pic>
        <p:nvPicPr>
          <p:cNvPr id="12" name="Picture 11" descr="Logo&#10;&#10;Description automatically generated">
            <a:extLst>
              <a:ext uri="{FF2B5EF4-FFF2-40B4-BE49-F238E27FC236}">
                <a16:creationId xmlns:a16="http://schemas.microsoft.com/office/drawing/2014/main" id="{0AF232AF-601C-4572-AD09-23B56E82AECC}"/>
              </a:ext>
            </a:extLst>
          </p:cNvPr>
          <p:cNvPicPr/>
          <p:nvPr userDrawn="1"/>
        </p:nvPicPr>
        <p:blipFill>
          <a:blip r:embed="rId5" cstate="screen">
            <a:extLst>
              <a:ext uri="{28A0092B-C50C-407E-A947-70E740481C1C}">
                <a14:useLocalDpi xmlns:a14="http://schemas.microsoft.com/office/drawing/2010/main"/>
              </a:ext>
            </a:extLst>
          </a:blip>
          <a:stretch>
            <a:fillRect/>
          </a:stretch>
        </p:blipFill>
        <p:spPr>
          <a:xfrm>
            <a:off x="958891" y="3343"/>
            <a:ext cx="1646086" cy="1155636"/>
          </a:xfrm>
          <a:prstGeom prst="rect">
            <a:avLst/>
          </a:prstGeom>
        </p:spPr>
      </p:pic>
      <p:pic>
        <p:nvPicPr>
          <p:cNvPr id="13" name="Picture 12" descr="A close up of a logo&#10;&#10;Description automatically generated">
            <a:extLst>
              <a:ext uri="{FF2B5EF4-FFF2-40B4-BE49-F238E27FC236}">
                <a16:creationId xmlns:a16="http://schemas.microsoft.com/office/drawing/2014/main" id="{F1391B13-C15F-4574-BDD6-22CD02D87CCA}"/>
              </a:ext>
            </a:extLst>
          </p:cNvPr>
          <p:cNvPicPr>
            <a:picLocks noChangeAspect="1"/>
          </p:cNvPicPr>
          <p:nvPr userDrawn="1"/>
        </p:nvPicPr>
        <p:blipFill rotWithShape="1">
          <a:blip r:embed="rId6" cstate="screen">
            <a:extLst>
              <a:ext uri="{28A0092B-C50C-407E-A947-70E740481C1C}">
                <a14:useLocalDpi xmlns:a14="http://schemas.microsoft.com/office/drawing/2010/main"/>
              </a:ext>
            </a:extLst>
          </a:blip>
          <a:srcRect/>
          <a:stretch/>
        </p:blipFill>
        <p:spPr>
          <a:xfrm>
            <a:off x="1076610" y="5749282"/>
            <a:ext cx="1095652" cy="1018505"/>
          </a:xfrm>
          <a:prstGeom prst="rect">
            <a:avLst/>
          </a:prstGeom>
        </p:spPr>
      </p:pic>
      <p:pic>
        <p:nvPicPr>
          <p:cNvPr id="15" name="Picture 14" descr="Logo&#10;&#10;Description automatically generated with medium confidence">
            <a:extLst>
              <a:ext uri="{FF2B5EF4-FFF2-40B4-BE49-F238E27FC236}">
                <a16:creationId xmlns:a16="http://schemas.microsoft.com/office/drawing/2014/main" id="{88565681-E897-448C-BFB2-1A9DEBF78CAE}"/>
              </a:ext>
            </a:extLst>
          </p:cNvPr>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3018371" y="5991022"/>
            <a:ext cx="1095652" cy="640057"/>
          </a:xfrm>
          <a:prstGeom prst="rect">
            <a:avLst/>
          </a:prstGeom>
        </p:spPr>
      </p:pic>
      <p:pic>
        <p:nvPicPr>
          <p:cNvPr id="20" name="Picture 19">
            <a:extLst>
              <a:ext uri="{FF2B5EF4-FFF2-40B4-BE49-F238E27FC236}">
                <a16:creationId xmlns:a16="http://schemas.microsoft.com/office/drawing/2014/main" id="{9DC4D91A-68F1-4895-A4A6-4134B8E32E3A}"/>
              </a:ext>
            </a:extLst>
          </p:cNvPr>
          <p:cNvPicPr>
            <a:picLocks noChangeAspect="1" noChangeArrowheads="1"/>
          </p:cNvPicPr>
          <p:nvPr userDrawn="1"/>
        </p:nvPicPr>
        <p:blipFill>
          <a:blip r:embed="rId8">
            <a:extLst>
              <a:ext uri="{28A0092B-C50C-407E-A947-70E740481C1C}">
                <a14:useLocalDpi xmlns:a14="http://schemas.microsoft.com/office/drawing/2010/main"/>
              </a:ext>
            </a:extLst>
          </a:blip>
          <a:srcRect/>
          <a:stretch>
            <a:fillRect/>
          </a:stretch>
        </p:blipFill>
        <p:spPr bwMode="auto">
          <a:xfrm>
            <a:off x="4901609" y="6082409"/>
            <a:ext cx="2388781" cy="457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5">
            <a:extLst>
              <a:ext uri="{FF2B5EF4-FFF2-40B4-BE49-F238E27FC236}">
                <a16:creationId xmlns:a16="http://schemas.microsoft.com/office/drawing/2014/main" id="{8427B64E-F757-4B02-94B9-ED4FD54A4603}"/>
              </a:ext>
            </a:extLst>
          </p:cNvPr>
          <p:cNvPicPr>
            <a:picLocks noChangeAspect="1" noChangeArrowheads="1"/>
          </p:cNvPicPr>
          <p:nvPr userDrawn="1"/>
        </p:nvPicPr>
        <p:blipFill>
          <a:blip r:embed="rId9" cstate="screen">
            <a:extLst>
              <a:ext uri="{28A0092B-C50C-407E-A947-70E740481C1C}">
                <a14:useLocalDpi xmlns:a14="http://schemas.microsoft.com/office/drawing/2010/main"/>
              </a:ext>
            </a:extLst>
          </a:blip>
          <a:srcRect/>
          <a:stretch>
            <a:fillRect/>
          </a:stretch>
        </p:blipFill>
        <p:spPr bwMode="auto">
          <a:xfrm>
            <a:off x="8077976" y="6100332"/>
            <a:ext cx="1285785" cy="498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1" descr="Logo, company name&#10;&#10;Description automatically generated">
            <a:extLst>
              <a:ext uri="{FF2B5EF4-FFF2-40B4-BE49-F238E27FC236}">
                <a16:creationId xmlns:a16="http://schemas.microsoft.com/office/drawing/2014/main" id="{9AD9C49A-0A1E-4877-842B-185DB211A19F}"/>
              </a:ext>
            </a:extLst>
          </p:cNvPr>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10385789" y="6018673"/>
            <a:ext cx="1125560" cy="640058"/>
          </a:xfrm>
          <a:prstGeom prst="rect">
            <a:avLst/>
          </a:prstGeom>
        </p:spPr>
      </p:pic>
      <p:pic>
        <p:nvPicPr>
          <p:cNvPr id="16" name="Picture 15" descr="Diagram&#10;&#10;Description automatically generated">
            <a:extLst>
              <a:ext uri="{FF2B5EF4-FFF2-40B4-BE49-F238E27FC236}">
                <a16:creationId xmlns:a16="http://schemas.microsoft.com/office/drawing/2014/main" id="{BB524258-DC4A-4372-AA89-1B8EF275C7A6}"/>
              </a:ext>
            </a:extLst>
          </p:cNvPr>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3856251" y="3695218"/>
            <a:ext cx="4993784" cy="2061270"/>
          </a:xfrm>
          <a:prstGeom prst="rect">
            <a:avLst/>
          </a:prstGeom>
        </p:spPr>
      </p:pic>
    </p:spTree>
    <p:extLst>
      <p:ext uri="{BB962C8B-B14F-4D97-AF65-F5344CB8AC3E}">
        <p14:creationId xmlns:p14="http://schemas.microsoft.com/office/powerpoint/2010/main" val="2718795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AE94-EB95-4D25-930B-4A501B465C9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5CD904-5A9E-498A-A8CE-092F71963D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A2E7E8-EDA7-4DE4-837B-F1F067A27E70}"/>
              </a:ext>
            </a:extLst>
          </p:cNvPr>
          <p:cNvSpPr>
            <a:spLocks noGrp="1"/>
          </p:cNvSpPr>
          <p:nvPr>
            <p:ph type="dt" sz="half" idx="10"/>
          </p:nvPr>
        </p:nvSpPr>
        <p:spPr/>
        <p:txBody>
          <a:bodyPr/>
          <a:lstStyle/>
          <a:p>
            <a:fld id="{175287E0-D6DD-4E6A-B98B-8601C4671D97}" type="datetimeFigureOut">
              <a:rPr lang="en-GB" smtClean="0"/>
              <a:t>14/07/2021</a:t>
            </a:fld>
            <a:endParaRPr lang="en-GB"/>
          </a:p>
        </p:txBody>
      </p:sp>
      <p:sp>
        <p:nvSpPr>
          <p:cNvPr id="5" name="Footer Placeholder 4">
            <a:extLst>
              <a:ext uri="{FF2B5EF4-FFF2-40B4-BE49-F238E27FC236}">
                <a16:creationId xmlns:a16="http://schemas.microsoft.com/office/drawing/2014/main" id="{CF91F313-9F62-4798-BCB8-95C63E9EEC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9390AF-0F87-47E3-A904-81EBEB804581}"/>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166380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2A411-7B23-4A8C-BE30-F03D8489A6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33F5DBF-3257-4307-8DFF-3822AF6F5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28B049-F381-4CBF-94E8-CFC467756826}"/>
              </a:ext>
            </a:extLst>
          </p:cNvPr>
          <p:cNvSpPr>
            <a:spLocks noGrp="1"/>
          </p:cNvSpPr>
          <p:nvPr>
            <p:ph type="dt" sz="half" idx="10"/>
          </p:nvPr>
        </p:nvSpPr>
        <p:spPr/>
        <p:txBody>
          <a:bodyPr/>
          <a:lstStyle/>
          <a:p>
            <a:fld id="{175287E0-D6DD-4E6A-B98B-8601C4671D97}" type="datetimeFigureOut">
              <a:rPr lang="en-GB" smtClean="0"/>
              <a:t>14/07/2021</a:t>
            </a:fld>
            <a:endParaRPr lang="en-GB"/>
          </a:p>
        </p:txBody>
      </p:sp>
      <p:sp>
        <p:nvSpPr>
          <p:cNvPr id="5" name="Footer Placeholder 4">
            <a:extLst>
              <a:ext uri="{FF2B5EF4-FFF2-40B4-BE49-F238E27FC236}">
                <a16:creationId xmlns:a16="http://schemas.microsoft.com/office/drawing/2014/main" id="{B2D8D1C2-BF70-4447-8659-999A205E45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B6B44A-810B-4EB0-A9DE-91A98FB6CD3C}"/>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1270693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60635-6FF9-49F1-A8A7-B88E37FBB4A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2B58927-676C-4415-AE03-21EDA096AB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760E1B0-7F7B-47F9-BA9B-6A40B7EA3E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016F72D-7BCA-4F61-AA11-18247F4F38EE}"/>
              </a:ext>
            </a:extLst>
          </p:cNvPr>
          <p:cNvSpPr>
            <a:spLocks noGrp="1"/>
          </p:cNvSpPr>
          <p:nvPr>
            <p:ph type="dt" sz="half" idx="10"/>
          </p:nvPr>
        </p:nvSpPr>
        <p:spPr/>
        <p:txBody>
          <a:bodyPr/>
          <a:lstStyle/>
          <a:p>
            <a:fld id="{175287E0-D6DD-4E6A-B98B-8601C4671D97}" type="datetimeFigureOut">
              <a:rPr lang="en-GB" smtClean="0"/>
              <a:t>14/07/2021</a:t>
            </a:fld>
            <a:endParaRPr lang="en-GB"/>
          </a:p>
        </p:txBody>
      </p:sp>
      <p:sp>
        <p:nvSpPr>
          <p:cNvPr id="6" name="Footer Placeholder 5">
            <a:extLst>
              <a:ext uri="{FF2B5EF4-FFF2-40B4-BE49-F238E27FC236}">
                <a16:creationId xmlns:a16="http://schemas.microsoft.com/office/drawing/2014/main" id="{E409FF27-7699-405A-92AC-F82918A72A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528D1B-2D7A-49BA-A54D-367F6BE9F55F}"/>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253278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4065D-F289-4804-BC55-6C69777910B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C5EF37-DF4C-42A1-B39F-D93B7CC22B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8A7342-1938-458A-ACA1-25D34075CF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A74DAF6-7167-49DC-B3F7-BE842835B3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06D87F-F0C4-4002-976E-4C1572DA95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89F6690-4D04-478D-AD6B-7C1D5EC105F5}"/>
              </a:ext>
            </a:extLst>
          </p:cNvPr>
          <p:cNvSpPr>
            <a:spLocks noGrp="1"/>
          </p:cNvSpPr>
          <p:nvPr>
            <p:ph type="dt" sz="half" idx="10"/>
          </p:nvPr>
        </p:nvSpPr>
        <p:spPr/>
        <p:txBody>
          <a:bodyPr/>
          <a:lstStyle/>
          <a:p>
            <a:fld id="{175287E0-D6DD-4E6A-B98B-8601C4671D97}" type="datetimeFigureOut">
              <a:rPr lang="en-GB" smtClean="0"/>
              <a:t>14/07/2021</a:t>
            </a:fld>
            <a:endParaRPr lang="en-GB"/>
          </a:p>
        </p:txBody>
      </p:sp>
      <p:sp>
        <p:nvSpPr>
          <p:cNvPr id="8" name="Footer Placeholder 7">
            <a:extLst>
              <a:ext uri="{FF2B5EF4-FFF2-40B4-BE49-F238E27FC236}">
                <a16:creationId xmlns:a16="http://schemas.microsoft.com/office/drawing/2014/main" id="{505E5083-5DBE-44F2-ADD7-E25B319EF25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6C6E6D9-9A4B-4860-999F-AEB430991830}"/>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731513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8F075-FD36-4658-9BEA-8042FD8E03D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2F86EA0-0999-480C-94DF-C31414949B3B}"/>
              </a:ext>
            </a:extLst>
          </p:cNvPr>
          <p:cNvSpPr>
            <a:spLocks noGrp="1"/>
          </p:cNvSpPr>
          <p:nvPr>
            <p:ph type="dt" sz="half" idx="10"/>
          </p:nvPr>
        </p:nvSpPr>
        <p:spPr/>
        <p:txBody>
          <a:bodyPr/>
          <a:lstStyle/>
          <a:p>
            <a:fld id="{175287E0-D6DD-4E6A-B98B-8601C4671D97}" type="datetimeFigureOut">
              <a:rPr lang="en-GB" smtClean="0"/>
              <a:t>14/07/2021</a:t>
            </a:fld>
            <a:endParaRPr lang="en-GB"/>
          </a:p>
        </p:txBody>
      </p:sp>
      <p:sp>
        <p:nvSpPr>
          <p:cNvPr id="4" name="Footer Placeholder 3">
            <a:extLst>
              <a:ext uri="{FF2B5EF4-FFF2-40B4-BE49-F238E27FC236}">
                <a16:creationId xmlns:a16="http://schemas.microsoft.com/office/drawing/2014/main" id="{393E094A-D71D-4C2F-99B9-17A7ABB3378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0FD063B-FD07-4A7F-BC1E-859ECFE059BF}"/>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769088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AF69CB-CB79-40D7-8402-7FBA62886E27}"/>
              </a:ext>
            </a:extLst>
          </p:cNvPr>
          <p:cNvSpPr>
            <a:spLocks noGrp="1"/>
          </p:cNvSpPr>
          <p:nvPr>
            <p:ph type="dt" sz="half" idx="10"/>
          </p:nvPr>
        </p:nvSpPr>
        <p:spPr/>
        <p:txBody>
          <a:bodyPr/>
          <a:lstStyle/>
          <a:p>
            <a:fld id="{175287E0-D6DD-4E6A-B98B-8601C4671D97}" type="datetimeFigureOut">
              <a:rPr lang="en-GB" smtClean="0"/>
              <a:t>14/07/2021</a:t>
            </a:fld>
            <a:endParaRPr lang="en-GB"/>
          </a:p>
        </p:txBody>
      </p:sp>
      <p:sp>
        <p:nvSpPr>
          <p:cNvPr id="3" name="Footer Placeholder 2">
            <a:extLst>
              <a:ext uri="{FF2B5EF4-FFF2-40B4-BE49-F238E27FC236}">
                <a16:creationId xmlns:a16="http://schemas.microsoft.com/office/drawing/2014/main" id="{2FF06EB9-136F-4123-9634-4B8D5942C2D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755B97-4E27-48B9-B955-F856A52A5A5F}"/>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2758497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DF596-B973-474A-9A65-20E16EC240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5F4558F-D603-43C5-A680-BF62E4881D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02D93A5-3F3F-4DE5-8709-E1B795D432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A397DC-DE08-4AEA-A3B1-59088FDA3362}"/>
              </a:ext>
            </a:extLst>
          </p:cNvPr>
          <p:cNvSpPr>
            <a:spLocks noGrp="1"/>
          </p:cNvSpPr>
          <p:nvPr>
            <p:ph type="dt" sz="half" idx="10"/>
          </p:nvPr>
        </p:nvSpPr>
        <p:spPr/>
        <p:txBody>
          <a:bodyPr/>
          <a:lstStyle/>
          <a:p>
            <a:fld id="{175287E0-D6DD-4E6A-B98B-8601C4671D97}" type="datetimeFigureOut">
              <a:rPr lang="en-GB" smtClean="0"/>
              <a:t>14/07/2021</a:t>
            </a:fld>
            <a:endParaRPr lang="en-GB"/>
          </a:p>
        </p:txBody>
      </p:sp>
      <p:sp>
        <p:nvSpPr>
          <p:cNvPr id="6" name="Footer Placeholder 5">
            <a:extLst>
              <a:ext uri="{FF2B5EF4-FFF2-40B4-BE49-F238E27FC236}">
                <a16:creationId xmlns:a16="http://schemas.microsoft.com/office/drawing/2014/main" id="{B3088A5C-D99A-4586-9E96-42494E8F0E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320C67-E72D-4890-A145-D6046D2A1F98}"/>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009357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D1C03-1DB3-4A43-B0A8-14DB5EC211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A6C7F88-4DE5-4121-BAA9-312C2C1A11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B354294-709A-4BE7-BA10-1A031048B8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78DCD2-3553-4232-B72B-3DE50E67E3E0}"/>
              </a:ext>
            </a:extLst>
          </p:cNvPr>
          <p:cNvSpPr>
            <a:spLocks noGrp="1"/>
          </p:cNvSpPr>
          <p:nvPr>
            <p:ph type="dt" sz="half" idx="10"/>
          </p:nvPr>
        </p:nvSpPr>
        <p:spPr/>
        <p:txBody>
          <a:bodyPr/>
          <a:lstStyle/>
          <a:p>
            <a:fld id="{175287E0-D6DD-4E6A-B98B-8601C4671D97}" type="datetimeFigureOut">
              <a:rPr lang="en-GB" smtClean="0"/>
              <a:t>14/07/2021</a:t>
            </a:fld>
            <a:endParaRPr lang="en-GB"/>
          </a:p>
        </p:txBody>
      </p:sp>
      <p:sp>
        <p:nvSpPr>
          <p:cNvPr id="6" name="Footer Placeholder 5">
            <a:extLst>
              <a:ext uri="{FF2B5EF4-FFF2-40B4-BE49-F238E27FC236}">
                <a16:creationId xmlns:a16="http://schemas.microsoft.com/office/drawing/2014/main" id="{FCB7E64A-EFAF-432B-AE74-D8BF6973A9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4A4965F-FA8D-4BE8-B392-81AEEF13F6C3}"/>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2446423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D52149-3EBE-4D92-B1CB-AB1B51F319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0D54B6-5960-46F0-B77F-2BB9138546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973963-2F8D-4E9E-ACDD-7934506333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287E0-D6DD-4E6A-B98B-8601C4671D97}" type="datetimeFigureOut">
              <a:rPr lang="en-GB" smtClean="0"/>
              <a:t>14/07/2021</a:t>
            </a:fld>
            <a:endParaRPr lang="en-GB"/>
          </a:p>
        </p:txBody>
      </p:sp>
      <p:sp>
        <p:nvSpPr>
          <p:cNvPr id="5" name="Footer Placeholder 4">
            <a:extLst>
              <a:ext uri="{FF2B5EF4-FFF2-40B4-BE49-F238E27FC236}">
                <a16:creationId xmlns:a16="http://schemas.microsoft.com/office/drawing/2014/main" id="{FCB576B2-D0D4-43B7-B9E0-E812B03E02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3778DD6-847A-4823-96D5-E4A034D8BE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F3E0EE-53D7-40FF-BD0C-B461133AFCAE}" type="slidenum">
              <a:rPr lang="en-GB" smtClean="0"/>
              <a:t>‹#›</a:t>
            </a:fld>
            <a:endParaRPr lang="en-GB"/>
          </a:p>
        </p:txBody>
      </p:sp>
    </p:spTree>
    <p:extLst>
      <p:ext uri="{BB962C8B-B14F-4D97-AF65-F5344CB8AC3E}">
        <p14:creationId xmlns:p14="http://schemas.microsoft.com/office/powerpoint/2010/main" val="1656299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hyperlink" Target="https://www.healthcareers.nhs.uk/working-health/your-nhs-career" TargetMode="External"/><Relationship Id="rId13" Type="http://schemas.openxmlformats.org/officeDocument/2006/relationships/image" Target="../media/image15.png"/><Relationship Id="rId3" Type="http://schemas.openxmlformats.org/officeDocument/2006/relationships/hyperlink" Target="https://www.stepintothenhs.nhs.uk/careers/take-the-test" TargetMode="External"/><Relationship Id="rId7" Type="http://schemas.openxmlformats.org/officeDocument/2006/relationships/hyperlink" Target="https://www.healthcareers.nhs.uk/explore-roles/wider-healthcare-team/roles-wider-healthcare-team/estates-services/" TargetMode="External"/><Relationship Id="rId12"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healthcareers.nhs.uk/explore-roles/wider-healthcare-team/roles-wider-healthcare-team/corporate-services/communicationspublic-relations-staff" TargetMode="External"/><Relationship Id="rId11" Type="http://schemas.openxmlformats.org/officeDocument/2006/relationships/image" Target="../media/image13.png"/><Relationship Id="rId5" Type="http://schemas.openxmlformats.org/officeDocument/2006/relationships/hyperlink" Target="https://www.healthcareers.nhs.uk/explore-roles/wider-healthcare-team/roles-wider-healthcare-team/corporate-services/finance-staff" TargetMode="External"/><Relationship Id="rId15" Type="http://schemas.openxmlformats.org/officeDocument/2006/relationships/image" Target="../media/image17.jpeg"/><Relationship Id="rId10" Type="http://schemas.openxmlformats.org/officeDocument/2006/relationships/image" Target="../media/image12.png"/><Relationship Id="rId4" Type="http://schemas.openxmlformats.org/officeDocument/2006/relationships/hyperlink" Target="https://www.healthcareers.nhs.uk/explore-roles/health-informatics/roles-health-informatics/" TargetMode="External"/><Relationship Id="rId9" Type="http://schemas.openxmlformats.org/officeDocument/2006/relationships/image" Target="../media/image11.png"/><Relationship Id="rId14" Type="http://schemas.openxmlformats.org/officeDocument/2006/relationships/image" Target="../media/image16.pn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hyperlink" Target="https://www.healthcareers.nhs.uk/glossary#NHS_Constitution" TargetMode="External"/><Relationship Id="rId3" Type="http://schemas.openxmlformats.org/officeDocument/2006/relationships/image" Target="../media/image2.svg"/><Relationship Id="rId7" Type="http://schemas.openxmlformats.org/officeDocument/2006/relationships/image" Target="../media/image7.png"/><Relationship Id="rId12" Type="http://schemas.openxmlformats.org/officeDocument/2006/relationships/image" Target="../media/image20.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hyperlink" Target="https://nhsvaluestool.e-lfh.org.uk/" TargetMode="External"/><Relationship Id="rId5" Type="http://schemas.openxmlformats.org/officeDocument/2006/relationships/image" Target="../media/image5.png"/><Relationship Id="rId10" Type="http://schemas.openxmlformats.org/officeDocument/2006/relationships/image" Target="../media/image4.png"/><Relationship Id="rId4" Type="http://schemas.openxmlformats.org/officeDocument/2006/relationships/image" Target="../media/image18.png"/><Relationship Id="rId9" Type="http://schemas.openxmlformats.org/officeDocument/2006/relationships/image" Target="../media/image19.jpeg"/><Relationship Id="rId14" Type="http://schemas.openxmlformats.org/officeDocument/2006/relationships/hyperlink" Target="https://www.healthcareers.nhs.uk/working-health/working-nhs/nhs-constitution"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shaping-futures.org.uk/" TargetMode="External"/><Relationship Id="rId13" Type="http://schemas.openxmlformats.org/officeDocument/2006/relationships/image" Target="../media/image5.png"/><Relationship Id="rId18" Type="http://schemas.openxmlformats.org/officeDocument/2006/relationships/image" Target="../media/image18.png"/><Relationship Id="rId3" Type="http://schemas.openxmlformats.org/officeDocument/2006/relationships/image" Target="../media/image1.png"/><Relationship Id="rId7" Type="http://schemas.openxmlformats.org/officeDocument/2006/relationships/hyperlink" Target="https://gmhigher.ac.uk/events/creating-careers-health-and-social-care/" TargetMode="External"/><Relationship Id="rId12" Type="http://schemas.openxmlformats.org/officeDocument/2006/relationships/hyperlink" Target="https://shaping-futures.org.uk/activities/?utm_medium=popcard&amp;cameFrom=https%3A%2F%2Fshaping-futures.org.uk%2F" TargetMode="External"/><Relationship Id="rId17" Type="http://schemas.openxmlformats.org/officeDocument/2006/relationships/image" Target="../media/image19.jpeg"/><Relationship Id="rId2" Type="http://schemas.openxmlformats.org/officeDocument/2006/relationships/image" Target="../media/image4.png"/><Relationship Id="rId16"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hyperlink" Target="https://padlet.com/jgladwin999/xs6o7g5cm1n4" TargetMode="External"/><Relationship Id="rId11" Type="http://schemas.openxmlformats.org/officeDocument/2006/relationships/hyperlink" Target="https://www.hellofuture.ac.uk/" TargetMode="External"/><Relationship Id="rId5" Type="http://schemas.openxmlformats.org/officeDocument/2006/relationships/hyperlink" Target="https://growthplatform.org/enhancing-skills/careers-hub/" TargetMode="External"/><Relationship Id="rId15" Type="http://schemas.openxmlformats.org/officeDocument/2006/relationships/image" Target="../media/image7.png"/><Relationship Id="rId10" Type="http://schemas.openxmlformats.org/officeDocument/2006/relationships/hyperlink" Target="https://lancashirefutureu.org.uk/" TargetMode="External"/><Relationship Id="rId4" Type="http://schemas.openxmlformats.org/officeDocument/2006/relationships/image" Target="../media/image2.svg"/><Relationship Id="rId9" Type="http://schemas.openxmlformats.org/officeDocument/2006/relationships/hyperlink" Target="https://higherhorizons.co.uk/" TargetMode="External"/><Relationship Id="rId14"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hyperlink" Target="https://growthplatform.org/enhancing-skills/careers-hub/creating-careers-2/" TargetMode="External"/><Relationship Id="rId13" Type="http://schemas.openxmlformats.org/officeDocument/2006/relationships/image" Target="../media/image8.png"/><Relationship Id="rId3" Type="http://schemas.openxmlformats.org/officeDocument/2006/relationships/image" Target="../media/image2.svg"/><Relationship Id="rId7" Type="http://schemas.openxmlformats.org/officeDocument/2006/relationships/hyperlink" Target="https://www.healthcareers.nhs.uk/" TargetMode="External"/><Relationship Id="rId12"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forms.gle/A7DR7DLX1zqJqtmU8" TargetMode="External"/><Relationship Id="rId11" Type="http://schemas.openxmlformats.org/officeDocument/2006/relationships/image" Target="../media/image6.png"/><Relationship Id="rId5" Type="http://schemas.openxmlformats.org/officeDocument/2006/relationships/hyperlink" Target="https://forms.gle/Usk5LQ2mtCJXsTeh9" TargetMode="External"/><Relationship Id="rId15" Type="http://schemas.openxmlformats.org/officeDocument/2006/relationships/image" Target="../media/image4.png"/><Relationship Id="rId10" Type="http://schemas.openxmlformats.org/officeDocument/2006/relationships/image" Target="../media/image5.png"/><Relationship Id="rId4" Type="http://schemas.openxmlformats.org/officeDocument/2006/relationships/image" Target="../media/image18.png"/><Relationship Id="rId9" Type="http://schemas.openxmlformats.org/officeDocument/2006/relationships/image" Target="../media/image21.jpeg"/><Relationship Id="rId1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6360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848C91A-840F-456D-AF95-2D3D3BE68504}"/>
              </a:ext>
            </a:extLst>
          </p:cNvPr>
          <p:cNvSpPr txBox="1"/>
          <p:nvPr/>
        </p:nvSpPr>
        <p:spPr>
          <a:xfrm>
            <a:off x="3856543" y="37593"/>
            <a:ext cx="3998550"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1" dirty="0">
                <a:solidFill>
                  <a:prstClr val="black"/>
                </a:solidFill>
              </a:rPr>
              <a:t>Non-Clinical NHS Careers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1" u="none" strike="noStrike" kern="1200" cap="none" spc="0" normalizeH="0" baseline="0" noProof="0" dirty="0">
                <a:ln>
                  <a:noFill/>
                </a:ln>
                <a:solidFill>
                  <a:prstClr val="black"/>
                </a:solidFill>
                <a:effectLst/>
                <a:uLnTx/>
                <a:uFillTx/>
              </a:rPr>
              <a:t>Pre-work</a:t>
            </a:r>
          </a:p>
        </p:txBody>
      </p:sp>
      <p:sp>
        <p:nvSpPr>
          <p:cNvPr id="9" name="TextBox 8">
            <a:extLst>
              <a:ext uri="{FF2B5EF4-FFF2-40B4-BE49-F238E27FC236}">
                <a16:creationId xmlns:a16="http://schemas.microsoft.com/office/drawing/2014/main" id="{B35CAA93-A7CB-4784-A409-813B23BA1852}"/>
              </a:ext>
            </a:extLst>
          </p:cNvPr>
          <p:cNvSpPr txBox="1"/>
          <p:nvPr/>
        </p:nvSpPr>
        <p:spPr>
          <a:xfrm>
            <a:off x="6311405" y="824747"/>
            <a:ext cx="5804452" cy="3016210"/>
          </a:xfrm>
          <a:prstGeom prst="rect">
            <a:avLst/>
          </a:prstGeom>
          <a:noFill/>
          <a:ln>
            <a:solidFill>
              <a:schemeClr val="tx1"/>
            </a:solidFill>
          </a:ln>
        </p:spPr>
        <p:txBody>
          <a:bodyPr wrap="square" rtlCol="0">
            <a:spAutoFit/>
          </a:bodyPr>
          <a:lstStyle/>
          <a:p>
            <a:r>
              <a:rPr lang="en-GB" sz="1600" b="1" dirty="0">
                <a:solidFill>
                  <a:srgbClr val="FF0000"/>
                </a:solidFill>
              </a:rPr>
              <a:t>Questions to ask </a:t>
            </a:r>
          </a:p>
          <a:p>
            <a:r>
              <a:rPr lang="en-GB" sz="1200" dirty="0"/>
              <a:t>Using what you have learned from your pre-work, think of </a:t>
            </a:r>
            <a:r>
              <a:rPr lang="en-GB" sz="1200" b="1" dirty="0"/>
              <a:t>three</a:t>
            </a:r>
            <a:r>
              <a:rPr lang="en-GB" sz="1200" dirty="0"/>
              <a:t> questions that you would like to ask. </a:t>
            </a:r>
          </a:p>
          <a:p>
            <a:r>
              <a:rPr lang="en-GB" sz="1200" dirty="0"/>
              <a:t>Is there anything </a:t>
            </a:r>
            <a:r>
              <a:rPr lang="en-GB" sz="1200" b="1" dirty="0">
                <a:solidFill>
                  <a:srgbClr val="00B050"/>
                </a:solidFill>
              </a:rPr>
              <a:t>you</a:t>
            </a:r>
            <a:r>
              <a:rPr lang="en-GB" sz="1200" dirty="0"/>
              <a:t> </a:t>
            </a:r>
            <a:r>
              <a:rPr lang="en-GB" sz="1200" b="1" dirty="0">
                <a:solidFill>
                  <a:srgbClr val="00B050"/>
                </a:solidFill>
              </a:rPr>
              <a:t>don’t understand </a:t>
            </a:r>
            <a:r>
              <a:rPr lang="en-GB" sz="1200" dirty="0"/>
              <a:t>or would like </a:t>
            </a:r>
            <a:r>
              <a:rPr lang="en-GB" sz="1200" b="1" dirty="0">
                <a:solidFill>
                  <a:srgbClr val="7030A0"/>
                </a:solidFill>
              </a:rPr>
              <a:t>more information </a:t>
            </a:r>
            <a:r>
              <a:rPr lang="en-GB" sz="1200" dirty="0"/>
              <a:t>on? You may even come up with more questions as you watch the webinar. </a:t>
            </a:r>
          </a:p>
          <a:p>
            <a:endParaRPr lang="en-GB" dirty="0"/>
          </a:p>
          <a:p>
            <a:r>
              <a:rPr lang="en-GB" dirty="0"/>
              <a:t>1. </a:t>
            </a:r>
          </a:p>
          <a:p>
            <a:endParaRPr lang="en-GB" dirty="0"/>
          </a:p>
          <a:p>
            <a:r>
              <a:rPr lang="en-GB" dirty="0"/>
              <a:t>2. </a:t>
            </a:r>
          </a:p>
          <a:p>
            <a:endParaRPr lang="en-GB" dirty="0"/>
          </a:p>
          <a:p>
            <a:r>
              <a:rPr lang="en-GB" dirty="0"/>
              <a:t>3.</a:t>
            </a:r>
          </a:p>
          <a:p>
            <a:endParaRPr lang="en-GB" b="1" u="sng" dirty="0">
              <a:solidFill>
                <a:srgbClr val="FF0000"/>
              </a:solidFill>
            </a:endParaRPr>
          </a:p>
        </p:txBody>
      </p:sp>
      <p:sp>
        <p:nvSpPr>
          <p:cNvPr id="10" name="TextBox 9">
            <a:extLst>
              <a:ext uri="{FF2B5EF4-FFF2-40B4-BE49-F238E27FC236}">
                <a16:creationId xmlns:a16="http://schemas.microsoft.com/office/drawing/2014/main" id="{4A367FE9-289A-4B04-977D-08E3DBFBFE71}"/>
              </a:ext>
            </a:extLst>
          </p:cNvPr>
          <p:cNvSpPr txBox="1"/>
          <p:nvPr/>
        </p:nvSpPr>
        <p:spPr>
          <a:xfrm>
            <a:off x="6311405" y="3988863"/>
            <a:ext cx="5804452" cy="2831544"/>
          </a:xfrm>
          <a:prstGeom prst="rect">
            <a:avLst/>
          </a:prstGeom>
          <a:noFill/>
          <a:ln>
            <a:solidFill>
              <a:schemeClr val="tx1"/>
            </a:solidFill>
          </a:ln>
        </p:spPr>
        <p:txBody>
          <a:bodyPr wrap="square" rtlCol="0">
            <a:spAutoFit/>
          </a:bodyPr>
          <a:lstStyle/>
          <a:p>
            <a:r>
              <a:rPr lang="en-GB" b="1" dirty="0">
                <a:solidFill>
                  <a:srgbClr val="FF0000"/>
                </a:solidFill>
              </a:rPr>
              <a:t>Useful careers tips</a:t>
            </a:r>
          </a:p>
          <a:p>
            <a:r>
              <a:rPr lang="en-GB" sz="1200" dirty="0"/>
              <a:t>Whilst listening, note down any inspirational or interesting advice that you hear which could help you on your careers journey </a:t>
            </a:r>
          </a:p>
          <a:p>
            <a:endParaRPr lang="en-GB" b="1" dirty="0"/>
          </a:p>
          <a:p>
            <a:endParaRPr lang="en-GB" b="1" dirty="0"/>
          </a:p>
          <a:p>
            <a:endParaRPr lang="en-GB" b="1" dirty="0"/>
          </a:p>
          <a:p>
            <a:endParaRPr lang="en-GB" b="1" dirty="0"/>
          </a:p>
          <a:p>
            <a:endParaRPr lang="en-GB" b="1" dirty="0"/>
          </a:p>
          <a:p>
            <a:endParaRPr lang="en-GB" b="1" dirty="0"/>
          </a:p>
          <a:p>
            <a:r>
              <a:rPr lang="en-GB" sz="1400" b="1" dirty="0"/>
              <a:t>Now head over to your </a:t>
            </a:r>
            <a:r>
              <a:rPr lang="en-GB" sz="1400" b="1" i="1" dirty="0">
                <a:solidFill>
                  <a:srgbClr val="00B0F0"/>
                </a:solidFill>
              </a:rPr>
              <a:t>Creating Careers Roadmap </a:t>
            </a:r>
            <a:r>
              <a:rPr lang="en-GB" sz="1400" b="1" dirty="0"/>
              <a:t>to evaluate today’s session…</a:t>
            </a:r>
          </a:p>
        </p:txBody>
      </p:sp>
      <p:sp>
        <p:nvSpPr>
          <p:cNvPr id="2" name="TextBox 1">
            <a:extLst>
              <a:ext uri="{FF2B5EF4-FFF2-40B4-BE49-F238E27FC236}">
                <a16:creationId xmlns:a16="http://schemas.microsoft.com/office/drawing/2014/main" id="{1BD00C73-1928-41D2-B348-0067250B6209}"/>
              </a:ext>
            </a:extLst>
          </p:cNvPr>
          <p:cNvSpPr txBox="1"/>
          <p:nvPr/>
        </p:nvSpPr>
        <p:spPr>
          <a:xfrm>
            <a:off x="76143" y="834153"/>
            <a:ext cx="6111037" cy="5986254"/>
          </a:xfrm>
          <a:prstGeom prst="rect">
            <a:avLst/>
          </a:prstGeom>
          <a:noFill/>
          <a:ln>
            <a:solidFill>
              <a:schemeClr val="tx1"/>
            </a:solidFill>
          </a:ln>
        </p:spPr>
        <p:txBody>
          <a:bodyPr wrap="square" rtlCol="0">
            <a:spAutoFit/>
          </a:bodyPr>
          <a:lstStyle/>
          <a:p>
            <a:pPr algn="ctr"/>
            <a:r>
              <a:rPr lang="en-US" sz="1400" b="1" dirty="0"/>
              <a:t>350 Careers, One NHS, Your Future</a:t>
            </a:r>
          </a:p>
          <a:p>
            <a:endParaRPr lang="en-US" sz="1100" dirty="0">
              <a:effectLst/>
              <a:latin typeface="Calibri" panose="020F0502020204030204" pitchFamily="34" charset="0"/>
              <a:ea typeface="Calibri" panose="020F0502020204030204" pitchFamily="34" charset="0"/>
              <a:cs typeface="Calibri" panose="020F0502020204030204" pitchFamily="34" charset="0"/>
            </a:endParaRPr>
          </a:p>
          <a:p>
            <a:r>
              <a:rPr lang="en-US" sz="1200" dirty="0">
                <a:effectLst/>
                <a:latin typeface="Calibri" panose="020F0502020204030204" pitchFamily="34" charset="0"/>
                <a:ea typeface="Calibri" panose="020F0502020204030204" pitchFamily="34" charset="0"/>
                <a:cs typeface="Calibri" panose="020F0502020204030204" pitchFamily="34" charset="0"/>
              </a:rPr>
              <a:t>Whatever your skills, qualifi</a:t>
            </a:r>
            <a:r>
              <a:rPr lang="en-US" sz="1200" dirty="0">
                <a:latin typeface="Calibri" panose="020F0502020204030204" pitchFamily="34" charset="0"/>
                <a:ea typeface="Calibri" panose="020F0502020204030204" pitchFamily="34" charset="0"/>
                <a:cs typeface="Calibri" panose="020F0502020204030204" pitchFamily="34" charset="0"/>
              </a:rPr>
              <a:t>cations or interests, there is a career for you in the NHS. </a:t>
            </a:r>
          </a:p>
          <a:p>
            <a:endParaRPr lang="en-US" sz="1200" dirty="0">
              <a:effectLst/>
              <a:latin typeface="Calibri" panose="020F0502020204030204" pitchFamily="34" charset="0"/>
              <a:ea typeface="Calibri" panose="020F0502020204030204" pitchFamily="34" charset="0"/>
              <a:cs typeface="Calibri" panose="020F0502020204030204" pitchFamily="34" charset="0"/>
            </a:endParaRPr>
          </a:p>
          <a:p>
            <a:r>
              <a:rPr lang="en-US" sz="1200" dirty="0">
                <a:latin typeface="Calibri" panose="020F0502020204030204" pitchFamily="34" charset="0"/>
                <a:ea typeface="Calibri" panose="020F0502020204030204" pitchFamily="34" charset="0"/>
                <a:cs typeface="Calibri" panose="020F0502020204030204" pitchFamily="34" charset="0"/>
              </a:rPr>
              <a:t>This webinar focuses on the </a:t>
            </a:r>
            <a:r>
              <a:rPr lang="en-US" sz="1200" b="1" dirty="0">
                <a:latin typeface="Calibri" panose="020F0502020204030204" pitchFamily="34" charset="0"/>
                <a:ea typeface="Calibri" panose="020F0502020204030204" pitchFamily="34" charset="0"/>
                <a:cs typeface="Calibri" panose="020F0502020204030204" pitchFamily="34" charset="0"/>
              </a:rPr>
              <a:t>non-medical/clinical roles </a:t>
            </a:r>
            <a:r>
              <a:rPr lang="en-US" sz="1200" dirty="0">
                <a:latin typeface="Calibri" panose="020F0502020204030204" pitchFamily="34" charset="0"/>
                <a:ea typeface="Calibri" panose="020F0502020204030204" pitchFamily="34" charset="0"/>
                <a:cs typeface="Calibri" panose="020F0502020204030204" pitchFamily="34" charset="0"/>
              </a:rPr>
              <a:t>within the NHS. These occupations do </a:t>
            </a:r>
            <a:r>
              <a:rPr lang="en-US" sz="1200" b="1" u="sng" dirty="0">
                <a:latin typeface="Calibri" panose="020F0502020204030204" pitchFamily="34" charset="0"/>
                <a:ea typeface="Calibri" panose="020F0502020204030204" pitchFamily="34" charset="0"/>
                <a:cs typeface="Calibri" panose="020F0502020204030204" pitchFamily="34" charset="0"/>
              </a:rPr>
              <a:t>not</a:t>
            </a:r>
            <a:r>
              <a:rPr lang="en-US" sz="1200" dirty="0">
                <a:latin typeface="Calibri" panose="020F0502020204030204" pitchFamily="34" charset="0"/>
                <a:ea typeface="Calibri" panose="020F0502020204030204" pitchFamily="34" charset="0"/>
                <a:cs typeface="Calibri" panose="020F0502020204030204" pitchFamily="34" charset="0"/>
              </a:rPr>
              <a:t> offer medical treatment to patients.</a:t>
            </a:r>
          </a:p>
          <a:p>
            <a:endParaRPr lang="en-US" sz="1200" dirty="0">
              <a:latin typeface="Calibri" panose="020F0502020204030204" pitchFamily="34" charset="0"/>
              <a:ea typeface="Calibri" panose="020F0502020204030204" pitchFamily="34" charset="0"/>
              <a:cs typeface="Calibri" panose="020F0502020204030204" pitchFamily="34" charset="0"/>
            </a:endParaRPr>
          </a:p>
          <a:p>
            <a:endParaRPr lang="en-US" sz="1200" dirty="0">
              <a:latin typeface="Calibri" panose="020F0502020204030204" pitchFamily="34" charset="0"/>
              <a:ea typeface="Calibri" panose="020F0502020204030204" pitchFamily="34" charset="0"/>
              <a:cs typeface="Calibri" panose="020F0502020204030204" pitchFamily="34" charset="0"/>
            </a:endParaRPr>
          </a:p>
          <a:p>
            <a:r>
              <a:rPr lang="en-US" sz="1200" b="1" dirty="0">
                <a:latin typeface="Calibri" panose="020F0502020204030204" pitchFamily="34" charset="0"/>
                <a:ea typeface="Calibri" panose="020F0502020204030204" pitchFamily="34" charset="0"/>
                <a:cs typeface="Calibri" panose="020F0502020204030204" pitchFamily="34" charset="0"/>
              </a:rPr>
              <a:t>1 a) Take the </a:t>
            </a:r>
            <a:r>
              <a:rPr lang="en-US" sz="1200" b="1" dirty="0">
                <a:latin typeface="Calibri" panose="020F0502020204030204" pitchFamily="34" charset="0"/>
                <a:ea typeface="Calibri" panose="020F0502020204030204" pitchFamily="34" charset="0"/>
                <a:cs typeface="Calibri" panose="020F0502020204030204" pitchFamily="34" charset="0"/>
                <a:hlinkClick r:id="rId3"/>
              </a:rPr>
              <a:t>Step into the NHS Careers Quiz </a:t>
            </a:r>
            <a:r>
              <a:rPr lang="en-US" sz="1200" b="1" dirty="0">
                <a:latin typeface="Calibri" panose="020F0502020204030204" pitchFamily="34" charset="0"/>
                <a:ea typeface="Calibri" panose="020F0502020204030204" pitchFamily="34" charset="0"/>
                <a:cs typeface="Calibri" panose="020F0502020204030204" pitchFamily="34" charset="0"/>
              </a:rPr>
              <a:t>to identify which of the 350 NHS roles are most suited to your interests and skills. </a:t>
            </a:r>
          </a:p>
          <a:p>
            <a:endParaRPr lang="en-US" sz="1200" dirty="0">
              <a:latin typeface="Calibri" panose="020F0502020204030204" pitchFamily="34" charset="0"/>
              <a:ea typeface="Calibri" panose="020F0502020204030204" pitchFamily="34" charset="0"/>
              <a:cs typeface="Calibri" panose="020F0502020204030204" pitchFamily="34" charset="0"/>
            </a:endParaRPr>
          </a:p>
          <a:p>
            <a:r>
              <a:rPr lang="en-US" sz="1200" b="1" dirty="0">
                <a:latin typeface="Calibri" panose="020F0502020204030204" pitchFamily="34" charset="0"/>
                <a:ea typeface="Calibri" panose="020F0502020204030204" pitchFamily="34" charset="0"/>
                <a:cs typeface="Calibri" panose="020F0502020204030204" pitchFamily="34" charset="0"/>
              </a:rPr>
              <a:t>b) Review your results and click the links to find out more about the non-clinical careers that are matched to you. </a:t>
            </a:r>
          </a:p>
          <a:p>
            <a:endParaRPr lang="en-US" sz="1200" b="1" dirty="0">
              <a:latin typeface="Calibri" panose="020F0502020204030204" pitchFamily="34" charset="0"/>
              <a:ea typeface="Calibri" panose="020F0502020204030204" pitchFamily="34" charset="0"/>
              <a:cs typeface="Calibri" panose="020F0502020204030204" pitchFamily="34" charset="0"/>
            </a:endParaRPr>
          </a:p>
          <a:p>
            <a:r>
              <a:rPr lang="en-US" sz="1200" b="1" dirty="0">
                <a:latin typeface="Calibri" panose="020F0502020204030204" pitchFamily="34" charset="0"/>
                <a:ea typeface="Calibri" panose="020F0502020204030204" pitchFamily="34" charset="0"/>
                <a:cs typeface="Calibri" panose="020F0502020204030204" pitchFamily="34" charset="0"/>
              </a:rPr>
              <a:t>Do any of these roles interest you? Explain your reasons? </a:t>
            </a:r>
          </a:p>
          <a:p>
            <a:endParaRPr lang="en-US" sz="1200" dirty="0">
              <a:latin typeface="Calibri" panose="020F0502020204030204" pitchFamily="34" charset="0"/>
              <a:ea typeface="Calibri" panose="020F0502020204030204" pitchFamily="34" charset="0"/>
              <a:cs typeface="Calibri" panose="020F0502020204030204" pitchFamily="34" charset="0"/>
            </a:endParaRPr>
          </a:p>
          <a:p>
            <a:endParaRPr lang="en-US" sz="1200" dirty="0">
              <a:latin typeface="Calibri" panose="020F0502020204030204" pitchFamily="34" charset="0"/>
              <a:ea typeface="Calibri" panose="020F0502020204030204" pitchFamily="34" charset="0"/>
              <a:cs typeface="Calibri" panose="020F0502020204030204" pitchFamily="34" charset="0"/>
            </a:endParaRPr>
          </a:p>
          <a:p>
            <a:endParaRPr lang="en-US" sz="1200" dirty="0">
              <a:latin typeface="Calibri" panose="020F0502020204030204" pitchFamily="34" charset="0"/>
              <a:ea typeface="Calibri" panose="020F0502020204030204" pitchFamily="34" charset="0"/>
              <a:cs typeface="Calibri" panose="020F0502020204030204" pitchFamily="34" charset="0"/>
            </a:endParaRPr>
          </a:p>
          <a:p>
            <a:r>
              <a:rPr lang="en-GB" sz="1200" dirty="0">
                <a:latin typeface="Calibri" panose="020F0502020204030204" pitchFamily="34" charset="0"/>
                <a:ea typeface="Calibri" panose="020F0502020204030204" pitchFamily="34" charset="0"/>
                <a:cs typeface="Calibri" panose="020F0502020204030204" pitchFamily="34" charset="0"/>
              </a:rPr>
              <a:t>Non-clinical roles are essential to the success of the NHS and offer a huge variety of rewarding career pathways. This can include analysing accurate data records in </a:t>
            </a:r>
            <a:r>
              <a:rPr lang="en-US" sz="1200" b="1" dirty="0">
                <a:latin typeface="Calibri" panose="020F0502020204030204" pitchFamily="34" charset="0"/>
                <a:ea typeface="Calibri" panose="020F0502020204030204" pitchFamily="34" charset="0"/>
                <a:cs typeface="Calibri" panose="020F0502020204030204" pitchFamily="34" charset="0"/>
                <a:hlinkClick r:id="rId4"/>
              </a:rPr>
              <a:t>Informatics</a:t>
            </a:r>
            <a:r>
              <a:rPr lang="en-GB" sz="1200" dirty="0">
                <a:latin typeface="Calibri" panose="020F0502020204030204" pitchFamily="34" charset="0"/>
                <a:ea typeface="Calibri" panose="020F0502020204030204" pitchFamily="34" charset="0"/>
                <a:cs typeface="Calibri" panose="020F0502020204030204" pitchFamily="34" charset="0"/>
              </a:rPr>
              <a:t> or working in the </a:t>
            </a:r>
            <a:r>
              <a:rPr lang="en-US" sz="1200" b="1" dirty="0">
                <a:latin typeface="Calibri" panose="020F0502020204030204" pitchFamily="34" charset="0"/>
                <a:ea typeface="Calibri" panose="020F0502020204030204" pitchFamily="34" charset="0"/>
                <a:cs typeface="Calibri" panose="020F0502020204030204" pitchFamily="34" charset="0"/>
                <a:hlinkClick r:id="rId5"/>
              </a:rPr>
              <a:t>Finance Department </a:t>
            </a:r>
            <a:r>
              <a:rPr lang="en-GB" sz="1200" dirty="0">
                <a:latin typeface="Calibri" panose="020F0502020204030204" pitchFamily="34" charset="0"/>
                <a:ea typeface="Calibri" panose="020F0502020204030204" pitchFamily="34" charset="0"/>
                <a:cs typeface="Calibri" panose="020F0502020204030204" pitchFamily="34" charset="0"/>
              </a:rPr>
              <a:t>to ensure that NHS budget is spent wisely. You could also work in </a:t>
            </a:r>
            <a:r>
              <a:rPr lang="en-GB" sz="1200" b="1" dirty="0">
                <a:latin typeface="Calibri" panose="020F0502020204030204" pitchFamily="34" charset="0"/>
                <a:ea typeface="Calibri" panose="020F0502020204030204" pitchFamily="34" charset="0"/>
                <a:cs typeface="Calibri" panose="020F0502020204030204" pitchFamily="34" charset="0"/>
                <a:hlinkClick r:id="rId6"/>
              </a:rPr>
              <a:t>Communications and Digital </a:t>
            </a:r>
            <a:r>
              <a:rPr lang="en-GB" sz="1200" dirty="0">
                <a:latin typeface="Calibri" panose="020F0502020204030204" pitchFamily="34" charset="0"/>
                <a:ea typeface="Calibri" panose="020F0502020204030204" pitchFamily="34" charset="0"/>
                <a:cs typeface="Calibri" panose="020F0502020204030204" pitchFamily="34" charset="0"/>
              </a:rPr>
              <a:t>promoting the NHS through social media or join </a:t>
            </a:r>
            <a:r>
              <a:rPr lang="en-GB" sz="1200" b="1" dirty="0">
                <a:ea typeface="Calibri" panose="020F0502020204030204" pitchFamily="34" charset="0"/>
                <a:hlinkClick r:id="rId7"/>
              </a:rPr>
              <a:t>Estates</a:t>
            </a:r>
            <a:r>
              <a:rPr lang="en-GB" sz="1200" b="1" dirty="0">
                <a:ea typeface="Calibri" panose="020F0502020204030204" pitchFamily="34" charset="0"/>
              </a:rPr>
              <a:t> </a:t>
            </a:r>
            <a:r>
              <a:rPr lang="en-GB" sz="1200" dirty="0">
                <a:ea typeface="Calibri" panose="020F0502020204030204" pitchFamily="34" charset="0"/>
              </a:rPr>
              <a:t>who look</a:t>
            </a:r>
            <a:r>
              <a:rPr lang="en-GB" sz="1200" dirty="0">
                <a:latin typeface="Calibri" panose="020F0502020204030204" pitchFamily="34" charset="0"/>
                <a:ea typeface="Calibri" panose="020F0502020204030204" pitchFamily="34" charset="0"/>
                <a:cs typeface="Calibri" panose="020F0502020204030204" pitchFamily="34" charset="0"/>
              </a:rPr>
              <a:t> after NHS buildings and the grounds around them, so they are safe and pleasant for patients and staff. </a:t>
            </a:r>
          </a:p>
          <a:p>
            <a:endParaRPr lang="en-GB" sz="1200" dirty="0">
              <a:latin typeface="Calibri" panose="020F0502020204030204" pitchFamily="34" charset="0"/>
              <a:ea typeface="Calibri" panose="020F0502020204030204" pitchFamily="34" charset="0"/>
              <a:cs typeface="Calibri" panose="020F0502020204030204" pitchFamily="34" charset="0"/>
            </a:endParaRPr>
          </a:p>
          <a:p>
            <a:r>
              <a:rPr lang="en-GB" sz="1200" b="1" dirty="0">
                <a:latin typeface="Calibri" panose="020F0502020204030204" pitchFamily="34" charset="0"/>
                <a:ea typeface="Calibri" panose="020F0502020204030204" pitchFamily="34" charset="0"/>
                <a:cs typeface="Calibri" panose="020F0502020204030204" pitchFamily="34" charset="0"/>
              </a:rPr>
              <a:t>2 a) Using </a:t>
            </a:r>
            <a:r>
              <a:rPr lang="en-GB" sz="1200" b="1" dirty="0">
                <a:latin typeface="Calibri" panose="020F0502020204030204" pitchFamily="34" charset="0"/>
                <a:ea typeface="Calibri" panose="020F0502020204030204" pitchFamily="34" charset="0"/>
                <a:cs typeface="Calibri" panose="020F0502020204030204" pitchFamily="34" charset="0"/>
                <a:hlinkClick r:id="rId8"/>
              </a:rPr>
              <a:t>this link</a:t>
            </a:r>
            <a:r>
              <a:rPr lang="en-GB" sz="1200" b="1" dirty="0">
                <a:latin typeface="Calibri" panose="020F0502020204030204" pitchFamily="34" charset="0"/>
                <a:ea typeface="Calibri" panose="020F0502020204030204" pitchFamily="34" charset="0"/>
                <a:cs typeface="Calibri" panose="020F0502020204030204" pitchFamily="34" charset="0"/>
              </a:rPr>
              <a:t>, watch the NHS video and explore the wider website to find out what the NHS is like as an employer. </a:t>
            </a:r>
          </a:p>
          <a:p>
            <a:endParaRPr lang="en-GB" sz="1200" b="1" dirty="0">
              <a:latin typeface="Calibri" panose="020F0502020204030204" pitchFamily="34" charset="0"/>
              <a:ea typeface="Calibri" panose="020F0502020204030204" pitchFamily="34" charset="0"/>
              <a:cs typeface="Calibri" panose="020F0502020204030204" pitchFamily="34" charset="0"/>
            </a:endParaRPr>
          </a:p>
          <a:p>
            <a:r>
              <a:rPr lang="en-GB" sz="1200" b="1" dirty="0">
                <a:latin typeface="Calibri" panose="020F0502020204030204" pitchFamily="34" charset="0"/>
                <a:ea typeface="Calibri" panose="020F0502020204030204" pitchFamily="34" charset="0"/>
                <a:cs typeface="Calibri" panose="020F0502020204030204" pitchFamily="34" charset="0"/>
              </a:rPr>
              <a:t>b) Explain why you think people in non-clinical roles would choose to work in the NHS rather than work for other types of organisations/businesses that offer the same career? </a:t>
            </a:r>
            <a:endParaRPr lang="en-GB" sz="1100" b="1" dirty="0">
              <a:latin typeface="Calibri" panose="020F0502020204030204" pitchFamily="34" charset="0"/>
              <a:ea typeface="Calibri" panose="020F0502020204030204" pitchFamily="34" charset="0"/>
              <a:cs typeface="Calibri" panose="020F0502020204030204" pitchFamily="34" charset="0"/>
            </a:endParaRPr>
          </a:p>
          <a:p>
            <a:endParaRPr lang="en-GB" sz="1100" dirty="0">
              <a:latin typeface="Calibri" panose="020F0502020204030204" pitchFamily="34" charset="0"/>
              <a:ea typeface="Calibri" panose="020F0502020204030204" pitchFamily="34" charset="0"/>
              <a:cs typeface="Calibri" panose="020F0502020204030204" pitchFamily="34" charset="0"/>
            </a:endParaRPr>
          </a:p>
          <a:p>
            <a:endParaRPr lang="en-GB" sz="1100" dirty="0">
              <a:latin typeface="Calibri" panose="020F0502020204030204" pitchFamily="34" charset="0"/>
              <a:ea typeface="Calibri" panose="020F0502020204030204" pitchFamily="34" charset="0"/>
              <a:cs typeface="Calibri" panose="020F0502020204030204" pitchFamily="34" charset="0"/>
            </a:endParaRPr>
          </a:p>
        </p:txBody>
      </p:sp>
      <p:pic>
        <p:nvPicPr>
          <p:cNvPr id="14" name="Picture 13" descr="A picture containing drawing, food&#10;&#10;Description automatically generated">
            <a:extLst>
              <a:ext uri="{FF2B5EF4-FFF2-40B4-BE49-F238E27FC236}">
                <a16:creationId xmlns:a16="http://schemas.microsoft.com/office/drawing/2014/main" id="{5E2EEB40-5A99-4829-9FEB-A28962D8D041}"/>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10362713" y="-111175"/>
            <a:ext cx="1924594" cy="1018903"/>
          </a:xfrm>
          <a:prstGeom prst="rect">
            <a:avLst/>
          </a:prstGeom>
        </p:spPr>
      </p:pic>
      <p:pic>
        <p:nvPicPr>
          <p:cNvPr id="8" name="Picture 7" descr="Logo&#10;&#10;Description automatically generated">
            <a:extLst>
              <a:ext uri="{FF2B5EF4-FFF2-40B4-BE49-F238E27FC236}">
                <a16:creationId xmlns:a16="http://schemas.microsoft.com/office/drawing/2014/main" id="{2CAFAF22-99A8-43B5-A421-84043A607817}"/>
              </a:ext>
            </a:extLst>
          </p:cNvPr>
          <p:cNvPicPr/>
          <p:nvPr/>
        </p:nvPicPr>
        <p:blipFill>
          <a:blip r:embed="rId10" cstate="screen">
            <a:extLst>
              <a:ext uri="{28A0092B-C50C-407E-A947-70E740481C1C}">
                <a14:useLocalDpi xmlns:a14="http://schemas.microsoft.com/office/drawing/2010/main"/>
              </a:ext>
            </a:extLst>
          </a:blip>
          <a:stretch>
            <a:fillRect/>
          </a:stretch>
        </p:blipFill>
        <p:spPr>
          <a:xfrm>
            <a:off x="170992" y="67115"/>
            <a:ext cx="871476" cy="704850"/>
          </a:xfrm>
          <a:prstGeom prst="rect">
            <a:avLst/>
          </a:prstGeom>
        </p:spPr>
      </p:pic>
      <p:pic>
        <p:nvPicPr>
          <p:cNvPr id="11" name="Picture 10" descr="A close up of a logo&#10;&#10;Description automatically generated">
            <a:extLst>
              <a:ext uri="{FF2B5EF4-FFF2-40B4-BE49-F238E27FC236}">
                <a16:creationId xmlns:a16="http://schemas.microsoft.com/office/drawing/2014/main" id="{E5027448-112F-4B59-9E9C-B617853F517A}"/>
              </a:ext>
            </a:extLst>
          </p:cNvPr>
          <p:cNvPicPr>
            <a:picLocks noChangeAspect="1"/>
          </p:cNvPicPr>
          <p:nvPr/>
        </p:nvPicPr>
        <p:blipFill rotWithShape="1">
          <a:blip r:embed="rId11" cstate="screen">
            <a:extLst>
              <a:ext uri="{28A0092B-C50C-407E-A947-70E740481C1C}">
                <a14:useLocalDpi xmlns:a14="http://schemas.microsoft.com/office/drawing/2010/main"/>
              </a:ext>
            </a:extLst>
          </a:blip>
          <a:srcRect/>
          <a:stretch/>
        </p:blipFill>
        <p:spPr>
          <a:xfrm>
            <a:off x="1341921" y="124013"/>
            <a:ext cx="616995" cy="573551"/>
          </a:xfrm>
          <a:prstGeom prst="rect">
            <a:avLst/>
          </a:prstGeom>
        </p:spPr>
      </p:pic>
      <p:pic>
        <p:nvPicPr>
          <p:cNvPr id="12" name="Picture 11" descr="Logo&#10;&#10;Description automatically generated with medium confidence">
            <a:extLst>
              <a:ext uri="{FF2B5EF4-FFF2-40B4-BE49-F238E27FC236}">
                <a16:creationId xmlns:a16="http://schemas.microsoft.com/office/drawing/2014/main" id="{C6F371CA-0DF5-4657-9FCA-45740C0F0D4E}"/>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2317272" y="203683"/>
            <a:ext cx="753561" cy="440214"/>
          </a:xfrm>
          <a:prstGeom prst="rect">
            <a:avLst/>
          </a:prstGeom>
        </p:spPr>
      </p:pic>
      <p:pic>
        <p:nvPicPr>
          <p:cNvPr id="13" name="Picture 12">
            <a:extLst>
              <a:ext uri="{FF2B5EF4-FFF2-40B4-BE49-F238E27FC236}">
                <a16:creationId xmlns:a16="http://schemas.microsoft.com/office/drawing/2014/main" id="{9354B0E8-32C7-4C75-85FE-651799E28A58}"/>
              </a:ext>
            </a:extLst>
          </p:cNvPr>
          <p:cNvPicPr>
            <a:picLocks noChangeAspect="1" noChangeArrowheads="1"/>
          </p:cNvPicPr>
          <p:nvPr/>
        </p:nvPicPr>
        <p:blipFill>
          <a:blip r:embed="rId13" cstate="screen">
            <a:extLst>
              <a:ext uri="{28A0092B-C50C-407E-A947-70E740481C1C}">
                <a14:useLocalDpi xmlns:a14="http://schemas.microsoft.com/office/drawing/2010/main"/>
              </a:ext>
            </a:extLst>
          </a:blip>
          <a:srcRect/>
          <a:stretch>
            <a:fillRect/>
          </a:stretch>
        </p:blipFill>
        <p:spPr bwMode="auto">
          <a:xfrm>
            <a:off x="7528885" y="267972"/>
            <a:ext cx="1492123" cy="285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5">
            <a:extLst>
              <a:ext uri="{FF2B5EF4-FFF2-40B4-BE49-F238E27FC236}">
                <a16:creationId xmlns:a16="http://schemas.microsoft.com/office/drawing/2014/main" id="{1C62D6D6-82E1-4D45-BAD2-5A8CD3106249}"/>
              </a:ext>
            </a:extLst>
          </p:cNvPr>
          <p:cNvPicPr>
            <a:picLocks noChangeAspect="1" noChangeArrowheads="1"/>
          </p:cNvPicPr>
          <p:nvPr/>
        </p:nvPicPr>
        <p:blipFill>
          <a:blip r:embed="rId14" cstate="screen">
            <a:extLst>
              <a:ext uri="{28A0092B-C50C-407E-A947-70E740481C1C}">
                <a14:useLocalDpi xmlns:a14="http://schemas.microsoft.com/office/drawing/2010/main"/>
              </a:ext>
            </a:extLst>
          </a:blip>
          <a:srcRect/>
          <a:stretch>
            <a:fillRect/>
          </a:stretch>
        </p:blipFill>
        <p:spPr bwMode="auto">
          <a:xfrm>
            <a:off x="9314698" y="267972"/>
            <a:ext cx="918386" cy="35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7" descr="Logo, company name&#10;&#10;Description automatically generated">
            <a:extLst>
              <a:ext uri="{FF2B5EF4-FFF2-40B4-BE49-F238E27FC236}">
                <a16:creationId xmlns:a16="http://schemas.microsoft.com/office/drawing/2014/main" id="{C9ECB868-811E-4D4A-85DB-3F2C46E45742}"/>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3429189" y="189672"/>
            <a:ext cx="753561" cy="428518"/>
          </a:xfrm>
          <a:prstGeom prst="rect">
            <a:avLst/>
          </a:prstGeom>
        </p:spPr>
      </p:pic>
    </p:spTree>
    <p:extLst>
      <p:ext uri="{BB962C8B-B14F-4D97-AF65-F5344CB8AC3E}">
        <p14:creationId xmlns:p14="http://schemas.microsoft.com/office/powerpoint/2010/main" val="2871662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96674B81-54CF-4D45-85EE-267A47956FE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flipH="1" flipV="1">
            <a:off x="78869" y="240983"/>
            <a:ext cx="709785" cy="6210618"/>
          </a:xfrm>
          <a:prstGeom prst="rect">
            <a:avLst/>
          </a:prstGeom>
        </p:spPr>
      </p:pic>
      <p:sp>
        <p:nvSpPr>
          <p:cNvPr id="2" name="Rectangle 1">
            <a:extLst>
              <a:ext uri="{FF2B5EF4-FFF2-40B4-BE49-F238E27FC236}">
                <a16:creationId xmlns:a16="http://schemas.microsoft.com/office/drawing/2014/main" id="{7687E9BD-15CF-4F98-9569-E43923C0421F}"/>
              </a:ext>
            </a:extLst>
          </p:cNvPr>
          <p:cNvSpPr/>
          <p:nvPr/>
        </p:nvSpPr>
        <p:spPr>
          <a:xfrm>
            <a:off x="754402" y="-65170"/>
            <a:ext cx="11279694" cy="1292662"/>
          </a:xfrm>
          <a:prstGeom prst="rect">
            <a:avLst/>
          </a:prstGeom>
        </p:spPr>
        <p:txBody>
          <a:bodyPr wrap="square">
            <a:spAutoFit/>
          </a:bodyPr>
          <a:lstStyle/>
          <a:p>
            <a:endParaRPr lang="en-US" sz="2400" b="1" cap="none" spc="0" dirty="0">
              <a:ln w="0"/>
              <a:solidFill>
                <a:schemeClr val="tx1"/>
              </a:solidFill>
            </a:endParaRPr>
          </a:p>
          <a:p>
            <a:pPr algn="ctr"/>
            <a:r>
              <a:rPr lang="en-US" sz="3600" b="1" cap="none" spc="0" dirty="0">
                <a:ln w="0"/>
                <a:solidFill>
                  <a:schemeClr val="tx1"/>
                </a:solidFill>
              </a:rPr>
              <a:t>Values of the NHS Constitution</a:t>
            </a:r>
            <a:br>
              <a:rPr lang="en-GB" sz="4400" dirty="0">
                <a:solidFill>
                  <a:srgbClr val="000000"/>
                </a:solidFill>
                <a:latin typeface="Comic Sans MS" panose="030F0702030302020204" pitchFamily="66" charset="0"/>
              </a:rPr>
            </a:br>
            <a:endParaRPr lang="en-GB" dirty="0">
              <a:latin typeface="Comic Sans MS" panose="030F0702030302020204" pitchFamily="66" charset="0"/>
            </a:endParaRPr>
          </a:p>
        </p:txBody>
      </p:sp>
      <p:pic>
        <p:nvPicPr>
          <p:cNvPr id="9" name="Picture 8" descr="A picture containing drawing, food&#10;&#10;Description automatically generated">
            <a:extLst>
              <a:ext uri="{FF2B5EF4-FFF2-40B4-BE49-F238E27FC236}">
                <a16:creationId xmlns:a16="http://schemas.microsoft.com/office/drawing/2014/main" id="{C14374BD-0529-462F-BAEB-202BA7DE451F}"/>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714307" y="-129571"/>
            <a:ext cx="2594652" cy="1373640"/>
          </a:xfrm>
          <a:prstGeom prst="rect">
            <a:avLst/>
          </a:prstGeom>
        </p:spPr>
      </p:pic>
      <p:sp>
        <p:nvSpPr>
          <p:cNvPr id="16" name="TextBox 15">
            <a:extLst>
              <a:ext uri="{FF2B5EF4-FFF2-40B4-BE49-F238E27FC236}">
                <a16:creationId xmlns:a16="http://schemas.microsoft.com/office/drawing/2014/main" id="{17B57F9D-39CB-4085-B783-93E012F13575}"/>
              </a:ext>
            </a:extLst>
          </p:cNvPr>
          <p:cNvSpPr txBox="1"/>
          <p:nvPr/>
        </p:nvSpPr>
        <p:spPr>
          <a:xfrm>
            <a:off x="754402" y="1729983"/>
            <a:ext cx="2811795" cy="375552"/>
          </a:xfrm>
          <a:prstGeom prst="rect">
            <a:avLst/>
          </a:prstGeom>
          <a:noFill/>
        </p:spPr>
        <p:txBody>
          <a:bodyPr wrap="square">
            <a:spAutoFit/>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4" name="Picture 13" descr="A close up of a logo&#10;&#10;Description automatically generated">
            <a:extLst>
              <a:ext uri="{FF2B5EF4-FFF2-40B4-BE49-F238E27FC236}">
                <a16:creationId xmlns:a16="http://schemas.microsoft.com/office/drawing/2014/main" id="{86E6CE6B-37F3-453F-9A19-9097748AAFFB}"/>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076610" y="5749282"/>
            <a:ext cx="1095652" cy="1018505"/>
          </a:xfrm>
          <a:prstGeom prst="rect">
            <a:avLst/>
          </a:prstGeom>
        </p:spPr>
      </p:pic>
      <p:pic>
        <p:nvPicPr>
          <p:cNvPr id="22" name="Picture 21" descr="Logo&#10;&#10;Description automatically generated with medium confidence">
            <a:extLst>
              <a:ext uri="{FF2B5EF4-FFF2-40B4-BE49-F238E27FC236}">
                <a16:creationId xmlns:a16="http://schemas.microsoft.com/office/drawing/2014/main" id="{14D29B3C-32AB-4B49-8CB7-FA83F1D277EA}"/>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018371" y="5991022"/>
            <a:ext cx="1095652" cy="640057"/>
          </a:xfrm>
          <a:prstGeom prst="rect">
            <a:avLst/>
          </a:prstGeom>
        </p:spPr>
      </p:pic>
      <p:pic>
        <p:nvPicPr>
          <p:cNvPr id="23" name="Picture 22">
            <a:extLst>
              <a:ext uri="{FF2B5EF4-FFF2-40B4-BE49-F238E27FC236}">
                <a16:creationId xmlns:a16="http://schemas.microsoft.com/office/drawing/2014/main" id="{11EC3876-78A8-41EB-AF00-8D9693134A6D}"/>
              </a:ext>
            </a:extLst>
          </p:cNvPr>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4901609" y="6082409"/>
            <a:ext cx="2388781" cy="457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5">
            <a:extLst>
              <a:ext uri="{FF2B5EF4-FFF2-40B4-BE49-F238E27FC236}">
                <a16:creationId xmlns:a16="http://schemas.microsoft.com/office/drawing/2014/main" id="{F0FE83B1-E640-42D9-8B0C-32440D9081A7}"/>
              </a:ext>
            </a:extLst>
          </p:cNvPr>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8077976" y="6100332"/>
            <a:ext cx="1285785" cy="498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4" descr="Logo, company name&#10;&#10;Description automatically generated">
            <a:extLst>
              <a:ext uri="{FF2B5EF4-FFF2-40B4-BE49-F238E27FC236}">
                <a16:creationId xmlns:a16="http://schemas.microsoft.com/office/drawing/2014/main" id="{9262AAE2-E7B6-4706-98CB-D0342D9DACCB}"/>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10267950" y="5951663"/>
            <a:ext cx="1243399" cy="707068"/>
          </a:xfrm>
          <a:prstGeom prst="rect">
            <a:avLst/>
          </a:prstGeom>
        </p:spPr>
      </p:pic>
      <p:pic>
        <p:nvPicPr>
          <p:cNvPr id="26" name="Picture 25" descr="Logo&#10;&#10;Description automatically generated">
            <a:extLst>
              <a:ext uri="{FF2B5EF4-FFF2-40B4-BE49-F238E27FC236}">
                <a16:creationId xmlns:a16="http://schemas.microsoft.com/office/drawing/2014/main" id="{C43BEAAA-1EE7-4931-AE42-1053614743FF}"/>
              </a:ext>
            </a:extLst>
          </p:cNvPr>
          <p:cNvPicPr/>
          <p:nvPr/>
        </p:nvPicPr>
        <p:blipFill>
          <a:blip r:embed="rId10" cstate="screen">
            <a:extLst>
              <a:ext uri="{28A0092B-C50C-407E-A947-70E740481C1C}">
                <a14:useLocalDpi xmlns:a14="http://schemas.microsoft.com/office/drawing/2010/main"/>
              </a:ext>
            </a:extLst>
          </a:blip>
          <a:stretch>
            <a:fillRect/>
          </a:stretch>
        </p:blipFill>
        <p:spPr>
          <a:xfrm>
            <a:off x="958891" y="3343"/>
            <a:ext cx="1646086" cy="1155636"/>
          </a:xfrm>
          <a:prstGeom prst="rect">
            <a:avLst/>
          </a:prstGeom>
        </p:spPr>
      </p:pic>
      <p:sp>
        <p:nvSpPr>
          <p:cNvPr id="17" name="Title 3">
            <a:extLst>
              <a:ext uri="{FF2B5EF4-FFF2-40B4-BE49-F238E27FC236}">
                <a16:creationId xmlns:a16="http://schemas.microsoft.com/office/drawing/2014/main" id="{766D9463-E8FA-4D17-9FFC-8B6501D569CA}"/>
              </a:ext>
            </a:extLst>
          </p:cNvPr>
          <p:cNvSpPr>
            <a:spLocks noGrp="1"/>
          </p:cNvSpPr>
          <p:nvPr>
            <p:ph type="ctrTitle"/>
          </p:nvPr>
        </p:nvSpPr>
        <p:spPr>
          <a:xfrm>
            <a:off x="4536559" y="1089076"/>
            <a:ext cx="7772400" cy="679449"/>
          </a:xfrm>
        </p:spPr>
        <p:txBody>
          <a:bodyPr>
            <a:normAutofit/>
          </a:bodyPr>
          <a:lstStyle/>
          <a:p>
            <a:r>
              <a:rPr lang="en-GB" sz="2000" b="1" dirty="0">
                <a:latin typeface="+mn-lt"/>
              </a:rPr>
              <a:t>Values Challenge - click the slide to begin! </a:t>
            </a:r>
          </a:p>
        </p:txBody>
      </p:sp>
      <p:pic>
        <p:nvPicPr>
          <p:cNvPr id="19" name="Picture 18">
            <a:hlinkClick r:id="rId11"/>
            <a:extLst>
              <a:ext uri="{FF2B5EF4-FFF2-40B4-BE49-F238E27FC236}">
                <a16:creationId xmlns:a16="http://schemas.microsoft.com/office/drawing/2014/main" id="{53B4BBA3-01EB-430D-99FB-363F7449C6CA}"/>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a:off x="5815044" y="1971736"/>
            <a:ext cx="5311104" cy="3083941"/>
          </a:xfrm>
          <a:prstGeom prst="rect">
            <a:avLst/>
          </a:prstGeom>
        </p:spPr>
      </p:pic>
      <p:sp>
        <p:nvSpPr>
          <p:cNvPr id="20" name="TextBox 19">
            <a:extLst>
              <a:ext uri="{FF2B5EF4-FFF2-40B4-BE49-F238E27FC236}">
                <a16:creationId xmlns:a16="http://schemas.microsoft.com/office/drawing/2014/main" id="{BEDAC08C-87E7-46B2-B376-223A8DBD6F8C}"/>
              </a:ext>
            </a:extLst>
          </p:cNvPr>
          <p:cNvSpPr txBox="1"/>
          <p:nvPr/>
        </p:nvSpPr>
        <p:spPr>
          <a:xfrm>
            <a:off x="1043935" y="5381864"/>
            <a:ext cx="10391775" cy="369332"/>
          </a:xfrm>
          <a:prstGeom prst="rect">
            <a:avLst/>
          </a:prstGeom>
          <a:noFill/>
        </p:spPr>
        <p:txBody>
          <a:bodyPr wrap="square">
            <a:spAutoFit/>
          </a:bodyPr>
          <a:lstStyle/>
          <a:p>
            <a:pPr algn="ctr" defTabSz="457200"/>
            <a:r>
              <a:rPr lang="en-GB" b="1" dirty="0"/>
              <a:t>Save or screenshot your results and keep as part of your Personal Statement development.  </a:t>
            </a:r>
          </a:p>
        </p:txBody>
      </p:sp>
      <p:sp>
        <p:nvSpPr>
          <p:cNvPr id="7" name="Rectangle 6">
            <a:extLst>
              <a:ext uri="{FF2B5EF4-FFF2-40B4-BE49-F238E27FC236}">
                <a16:creationId xmlns:a16="http://schemas.microsoft.com/office/drawing/2014/main" id="{95FF11AD-9C21-4C41-876A-134FA7DA0CF7}"/>
              </a:ext>
            </a:extLst>
          </p:cNvPr>
          <p:cNvSpPr/>
          <p:nvPr/>
        </p:nvSpPr>
        <p:spPr>
          <a:xfrm>
            <a:off x="1371355" y="1191918"/>
            <a:ext cx="3632053" cy="3939540"/>
          </a:xfrm>
          <a:prstGeom prst="rect">
            <a:avLst/>
          </a:prstGeom>
          <a:noFill/>
        </p:spPr>
        <p:txBody>
          <a:bodyPr wrap="square" lIns="91440" tIns="45720" rIns="91440" bIns="45720">
            <a:spAutoFit/>
          </a:bodyPr>
          <a:lstStyle/>
          <a:p>
            <a:endParaRPr lang="en-US" sz="1600" dirty="0">
              <a:ln w="0"/>
              <a:effectLst>
                <a:outerShdw blurRad="38100" dist="19050" dir="2700000" algn="tl" rotWithShape="0">
                  <a:schemeClr val="dk1">
                    <a:alpha val="40000"/>
                  </a:schemeClr>
                </a:outerShdw>
              </a:effectLst>
            </a:endParaRPr>
          </a:p>
          <a:p>
            <a:r>
              <a:rPr lang="en-US" b="0" i="0" u="none" strike="noStrike" dirty="0">
                <a:solidFill>
                  <a:srgbClr val="333333"/>
                </a:solidFill>
                <a:effectLst/>
              </a:rPr>
              <a:t>If you're applying for a job either directly in the NHS or in an </a:t>
            </a:r>
            <a:r>
              <a:rPr lang="en-US" b="0" i="0" u="none" strike="noStrike" dirty="0" err="1">
                <a:solidFill>
                  <a:srgbClr val="333333"/>
                </a:solidFill>
                <a:effectLst/>
              </a:rPr>
              <a:t>organisation</a:t>
            </a:r>
            <a:r>
              <a:rPr lang="en-US" b="0" i="0" u="none" strike="noStrike" dirty="0">
                <a:solidFill>
                  <a:srgbClr val="333333"/>
                </a:solidFill>
                <a:effectLst/>
              </a:rPr>
              <a:t> that provides NHS services, you'll be asked to demonstrate the values of the </a:t>
            </a:r>
            <a:r>
              <a:rPr lang="en-US" b="1" i="0" u="none" strike="noStrike" dirty="0">
                <a:solidFill>
                  <a:srgbClr val="008000"/>
                </a:solidFill>
                <a:effectLst/>
                <a:hlinkClick r:id="rId13" tooltip="Sets out the rights that patients, the public and staff are entitled to, and the pledges that the NHS is committed to achieving.&#10;"/>
              </a:rPr>
              <a:t>NHS Constitution</a:t>
            </a:r>
            <a:r>
              <a:rPr lang="en-US" b="1" i="0" u="none" strike="noStrike" dirty="0">
                <a:solidFill>
                  <a:srgbClr val="333333"/>
                </a:solidFill>
                <a:effectLst/>
              </a:rPr>
              <a:t> </a:t>
            </a:r>
            <a:r>
              <a:rPr lang="en-US" b="0" i="0" u="none" strike="noStrike" dirty="0">
                <a:solidFill>
                  <a:srgbClr val="333333"/>
                </a:solidFill>
                <a:effectLst/>
              </a:rPr>
              <a:t>and how they would apply in your everyday work.</a:t>
            </a:r>
          </a:p>
          <a:p>
            <a:endParaRPr lang="en-US" dirty="0">
              <a:solidFill>
                <a:srgbClr val="333333"/>
              </a:solidFill>
            </a:endParaRPr>
          </a:p>
          <a:p>
            <a:r>
              <a:rPr lang="en-US" b="0" i="0" u="none" strike="noStrike" dirty="0">
                <a:solidFill>
                  <a:srgbClr val="333333"/>
                </a:solidFill>
                <a:effectLst/>
              </a:rPr>
              <a:t>You can find out more about NHS values </a:t>
            </a:r>
            <a:r>
              <a:rPr lang="en-US" b="1" i="0" u="none" strike="noStrike" dirty="0">
                <a:solidFill>
                  <a:srgbClr val="333333"/>
                </a:solidFill>
                <a:effectLst/>
                <a:hlinkClick r:id="rId14"/>
              </a:rPr>
              <a:t>here</a:t>
            </a:r>
            <a:r>
              <a:rPr lang="en-US" dirty="0">
                <a:solidFill>
                  <a:srgbClr val="333333"/>
                </a:solidFill>
              </a:rPr>
              <a:t>. </a:t>
            </a:r>
            <a:r>
              <a:rPr lang="en-US" b="0" i="0" u="none" strike="noStrike" dirty="0">
                <a:solidFill>
                  <a:srgbClr val="333333"/>
                </a:solidFill>
                <a:effectLst/>
              </a:rPr>
              <a:t> </a:t>
            </a:r>
          </a:p>
          <a:p>
            <a:endParaRPr lang="en-US" dirty="0">
              <a:solidFill>
                <a:srgbClr val="333333"/>
              </a:solidFill>
            </a:endParaRPr>
          </a:p>
          <a:p>
            <a:r>
              <a:rPr lang="en-US" b="0" i="0" u="none" strike="noStrike" dirty="0">
                <a:solidFill>
                  <a:srgbClr val="333333"/>
                </a:solidFill>
                <a:effectLst/>
              </a:rPr>
              <a:t>Complete the values challenge to see if you share the NHS’ values! </a:t>
            </a:r>
          </a:p>
        </p:txBody>
      </p:sp>
    </p:spTree>
    <p:extLst>
      <p:ext uri="{BB962C8B-B14F-4D97-AF65-F5344CB8AC3E}">
        <p14:creationId xmlns:p14="http://schemas.microsoft.com/office/powerpoint/2010/main" val="1671863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descr="Logo&#10;&#10;Description automatically generated">
            <a:extLst>
              <a:ext uri="{FF2B5EF4-FFF2-40B4-BE49-F238E27FC236}">
                <a16:creationId xmlns:a16="http://schemas.microsoft.com/office/drawing/2014/main" id="{B084B886-36C7-4189-890A-2C7B1264BA88}"/>
              </a:ext>
            </a:extLst>
          </p:cNvPr>
          <p:cNvPicPr/>
          <p:nvPr/>
        </p:nvPicPr>
        <p:blipFill>
          <a:blip r:embed="rId2" cstate="screen">
            <a:extLst>
              <a:ext uri="{28A0092B-C50C-407E-A947-70E740481C1C}">
                <a14:useLocalDpi xmlns:a14="http://schemas.microsoft.com/office/drawing/2010/main"/>
              </a:ext>
            </a:extLst>
          </a:blip>
          <a:stretch>
            <a:fillRect/>
          </a:stretch>
        </p:blipFill>
        <p:spPr>
          <a:xfrm>
            <a:off x="996135" y="0"/>
            <a:ext cx="1646086" cy="1155636"/>
          </a:xfrm>
          <a:prstGeom prst="rect">
            <a:avLst/>
          </a:prstGeom>
        </p:spPr>
      </p:pic>
      <p:pic>
        <p:nvPicPr>
          <p:cNvPr id="12" name="Graphic 11">
            <a:extLst>
              <a:ext uri="{FF2B5EF4-FFF2-40B4-BE49-F238E27FC236}">
                <a16:creationId xmlns:a16="http://schemas.microsoft.com/office/drawing/2014/main" id="{96674B81-54CF-4D45-85EE-267A47956FE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flipH="1" flipV="1">
            <a:off x="78869" y="240983"/>
            <a:ext cx="709785" cy="6210618"/>
          </a:xfrm>
          <a:prstGeom prst="rect">
            <a:avLst/>
          </a:prstGeom>
        </p:spPr>
      </p:pic>
      <p:sp>
        <p:nvSpPr>
          <p:cNvPr id="16" name="TextBox 15">
            <a:extLst>
              <a:ext uri="{FF2B5EF4-FFF2-40B4-BE49-F238E27FC236}">
                <a16:creationId xmlns:a16="http://schemas.microsoft.com/office/drawing/2014/main" id="{17B57F9D-39CB-4085-B783-93E012F13575}"/>
              </a:ext>
            </a:extLst>
          </p:cNvPr>
          <p:cNvSpPr txBox="1"/>
          <p:nvPr/>
        </p:nvSpPr>
        <p:spPr>
          <a:xfrm>
            <a:off x="754402" y="1729983"/>
            <a:ext cx="2811795" cy="375552"/>
          </a:xfrm>
          <a:prstGeom prst="rect">
            <a:avLst/>
          </a:prstGeom>
          <a:noFill/>
        </p:spPr>
        <p:txBody>
          <a:bodyPr wrap="square">
            <a:spAutoFit/>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1CCF0AD6-03AA-419E-BE3C-F70B2BCA0860}"/>
              </a:ext>
            </a:extLst>
          </p:cNvPr>
          <p:cNvSpPr txBox="1"/>
          <p:nvPr/>
        </p:nvSpPr>
        <p:spPr>
          <a:xfrm>
            <a:off x="1205299" y="842504"/>
            <a:ext cx="10306050" cy="461665"/>
          </a:xfrm>
          <a:prstGeom prst="rect">
            <a:avLst/>
          </a:prstGeom>
          <a:noFill/>
        </p:spPr>
        <p:txBody>
          <a:bodyPr wrap="square" rtlCol="0">
            <a:spAutoFit/>
          </a:bodyPr>
          <a:lstStyle/>
          <a:p>
            <a:r>
              <a:rPr lang="en-US" sz="2400" b="1" dirty="0"/>
              <a:t>This </a:t>
            </a:r>
            <a:r>
              <a:rPr lang="en-US" sz="2400" b="1" dirty="0" err="1"/>
              <a:t>programme</a:t>
            </a:r>
            <a:r>
              <a:rPr lang="en-US" sz="2400" b="1" dirty="0"/>
              <a:t> is more than one day…</a:t>
            </a:r>
            <a:endParaRPr lang="en-GB" sz="2400" b="1" dirty="0"/>
          </a:p>
        </p:txBody>
      </p:sp>
      <p:sp>
        <p:nvSpPr>
          <p:cNvPr id="19" name="TextBox 18">
            <a:extLst>
              <a:ext uri="{FF2B5EF4-FFF2-40B4-BE49-F238E27FC236}">
                <a16:creationId xmlns:a16="http://schemas.microsoft.com/office/drawing/2014/main" id="{E45F0D42-3C63-4713-928C-DD6425F531E4}"/>
              </a:ext>
            </a:extLst>
          </p:cNvPr>
          <p:cNvSpPr txBox="1"/>
          <p:nvPr/>
        </p:nvSpPr>
        <p:spPr>
          <a:xfrm>
            <a:off x="1256632" y="1370794"/>
            <a:ext cx="10519976" cy="4739759"/>
          </a:xfrm>
          <a:prstGeom prst="rect">
            <a:avLst/>
          </a:prstGeom>
          <a:noFill/>
        </p:spPr>
        <p:txBody>
          <a:bodyPr wrap="square">
            <a:spAutoFit/>
          </a:bodyPr>
          <a:lstStyle/>
          <a:p>
            <a:pPr algn="just"/>
            <a:r>
              <a:rPr lang="en-US" dirty="0">
                <a:cs typeface="Arial" panose="020B0604020202020204" pitchFamily="34" charset="0"/>
              </a:rPr>
              <a:t>By joining this webinar, you are now a part of the Creating Careers family. </a:t>
            </a:r>
          </a:p>
          <a:p>
            <a:pPr algn="just"/>
            <a:r>
              <a:rPr lang="en-US" dirty="0">
                <a:cs typeface="Arial" panose="020B0604020202020204" pitchFamily="34" charset="0"/>
              </a:rPr>
              <a:t>This includes </a:t>
            </a:r>
            <a:r>
              <a:rPr lang="en-US" dirty="0">
                <a:solidFill>
                  <a:srgbClr val="3E3E3E"/>
                </a:solidFill>
                <a:cs typeface="Arial" panose="020B0604020202020204" pitchFamily="34" charset="0"/>
                <a:hlinkClick r:id="rId5"/>
              </a:rPr>
              <a:t>The Liverpool City Region Careers Hub</a:t>
            </a:r>
            <a:r>
              <a:rPr lang="en-US" dirty="0">
                <a:solidFill>
                  <a:srgbClr val="3E3E3E"/>
                </a:solidFill>
                <a:cs typeface="Arial" panose="020B0604020202020204" pitchFamily="34" charset="0"/>
              </a:rPr>
              <a:t>, </a:t>
            </a:r>
            <a:r>
              <a:rPr lang="en-US" dirty="0">
                <a:solidFill>
                  <a:srgbClr val="3E3E3E"/>
                </a:solidFill>
                <a:cs typeface="Arial" panose="020B0604020202020204" pitchFamily="34" charset="0"/>
                <a:hlinkClick r:id="rId6"/>
              </a:rPr>
              <a:t>Health Education England </a:t>
            </a:r>
            <a:r>
              <a:rPr lang="en-US" dirty="0">
                <a:solidFill>
                  <a:srgbClr val="3E3E3E"/>
                </a:solidFill>
                <a:cs typeface="Arial" panose="020B0604020202020204" pitchFamily="34" charset="0"/>
              </a:rPr>
              <a:t>, </a:t>
            </a:r>
            <a:r>
              <a:rPr lang="en-US" dirty="0">
                <a:solidFill>
                  <a:srgbClr val="3E3E3E"/>
                </a:solidFill>
                <a:cs typeface="Arial" panose="020B0604020202020204" pitchFamily="34" charset="0"/>
                <a:hlinkClick r:id="rId7"/>
              </a:rPr>
              <a:t>GM Higher </a:t>
            </a:r>
            <a:r>
              <a:rPr lang="en-US" dirty="0">
                <a:solidFill>
                  <a:srgbClr val="3E3E3E"/>
                </a:solidFill>
                <a:cs typeface="Arial" panose="020B0604020202020204" pitchFamily="34" charset="0"/>
              </a:rPr>
              <a:t> and </a:t>
            </a:r>
            <a:r>
              <a:rPr lang="en-US" dirty="0">
                <a:solidFill>
                  <a:srgbClr val="3E3E3E"/>
                </a:solidFill>
                <a:cs typeface="Arial" panose="020B0604020202020204" pitchFamily="34" charset="0"/>
                <a:hlinkClick r:id="rId8"/>
              </a:rPr>
              <a:t>Shaping Futures’</a:t>
            </a:r>
            <a:r>
              <a:rPr lang="en-US" dirty="0">
                <a:solidFill>
                  <a:srgbClr val="3E3E3E"/>
                </a:solidFill>
                <a:cs typeface="Arial" panose="020B0604020202020204" pitchFamily="34" charset="0"/>
              </a:rPr>
              <a:t> </a:t>
            </a:r>
            <a:r>
              <a:rPr lang="en-US" dirty="0">
                <a:cs typeface="Arial" panose="020B0604020202020204" pitchFamily="34" charset="0"/>
              </a:rPr>
              <a:t>commitment to give you access to opportunities that enable you to train towards a career in Health and Social Care.</a:t>
            </a:r>
          </a:p>
          <a:p>
            <a:pPr algn="just"/>
            <a:r>
              <a:rPr lang="en-US" dirty="0">
                <a:cs typeface="Arial" panose="020B0604020202020204" pitchFamily="34" charset="0"/>
              </a:rPr>
              <a:t>You can also independently sign up to Cheshire and Warrington </a:t>
            </a:r>
            <a:r>
              <a:rPr lang="en-US" dirty="0">
                <a:cs typeface="Arial" panose="020B0604020202020204" pitchFamily="34" charset="0"/>
                <a:hlinkClick r:id="rId9"/>
              </a:rPr>
              <a:t>Higher Horizons   </a:t>
            </a:r>
            <a:r>
              <a:rPr lang="en-US" dirty="0">
                <a:cs typeface="Arial" panose="020B0604020202020204" pitchFamily="34" charset="0"/>
              </a:rPr>
              <a:t>or Lancashire </a:t>
            </a:r>
            <a:r>
              <a:rPr lang="en-US" dirty="0">
                <a:cs typeface="Arial" panose="020B0604020202020204" pitchFamily="34" charset="0"/>
                <a:hlinkClick r:id="rId10"/>
              </a:rPr>
              <a:t>Future U </a:t>
            </a:r>
            <a:r>
              <a:rPr lang="en-US" dirty="0">
                <a:cs typeface="Arial" panose="020B0604020202020204" pitchFamily="34" charset="0"/>
              </a:rPr>
              <a:t>&amp; Cumbria </a:t>
            </a:r>
            <a:r>
              <a:rPr lang="en-US" dirty="0">
                <a:cs typeface="Arial" panose="020B0604020202020204" pitchFamily="34" charset="0"/>
                <a:hlinkClick r:id="rId11"/>
              </a:rPr>
              <a:t>Hello Future</a:t>
            </a:r>
            <a:r>
              <a:rPr lang="en-US" dirty="0">
                <a:cs typeface="Arial" panose="020B0604020202020204" pitchFamily="34" charset="0"/>
              </a:rPr>
              <a:t> who could support you to access these webinars and support you going forward.  </a:t>
            </a:r>
          </a:p>
          <a:p>
            <a:pPr algn="just"/>
            <a:endParaRPr lang="en-US" b="0" i="0" dirty="0">
              <a:solidFill>
                <a:srgbClr val="3E3E3E"/>
              </a:solidFill>
              <a:effectLst/>
              <a:cs typeface="Arial" panose="020B0604020202020204" pitchFamily="34" charset="0"/>
            </a:endParaRPr>
          </a:p>
          <a:p>
            <a:pPr algn="just"/>
            <a:r>
              <a:rPr lang="en-US" b="1" dirty="0">
                <a:cs typeface="Arial" panose="020B0604020202020204" pitchFamily="34" charset="0"/>
              </a:rPr>
              <a:t>Do you have any questions? </a:t>
            </a:r>
          </a:p>
          <a:p>
            <a:pPr algn="just"/>
            <a:r>
              <a:rPr lang="en-US" dirty="0">
                <a:cs typeface="Arial" panose="020B0604020202020204" pitchFamily="34" charset="0"/>
              </a:rPr>
              <a:t>You can ask us about GCSE options, Sixth-Form or College choices and everything university related. Talk to the Shaping Futures team, via live chat, </a:t>
            </a:r>
            <a:r>
              <a:rPr lang="en-US" dirty="0">
                <a:solidFill>
                  <a:srgbClr val="0070C0"/>
                </a:solidFill>
                <a:cs typeface="Arial" panose="020B0604020202020204" pitchFamily="34" charset="0"/>
                <a:hlinkClick r:id="rId12">
                  <a:extLst>
                    <a:ext uri="{A12FA001-AC4F-418D-AE19-62706E023703}">
                      <ahyp:hlinkClr xmlns:ahyp="http://schemas.microsoft.com/office/drawing/2018/hyperlinkcolor" val="tx"/>
                    </a:ext>
                  </a:extLst>
                </a:hlinkClick>
              </a:rPr>
              <a:t>here</a:t>
            </a:r>
            <a:r>
              <a:rPr lang="en-US" dirty="0">
                <a:solidFill>
                  <a:srgbClr val="0070C0"/>
                </a:solidFill>
                <a:cs typeface="Arial" panose="020B0604020202020204" pitchFamily="34" charset="0"/>
              </a:rPr>
              <a:t>  </a:t>
            </a:r>
            <a:r>
              <a:rPr lang="en-US" dirty="0">
                <a:cs typeface="Arial" panose="020B0604020202020204" pitchFamily="34" charset="0"/>
              </a:rPr>
              <a:t>or click on any of the above links for your area to access support . </a:t>
            </a:r>
          </a:p>
          <a:p>
            <a:pPr algn="just"/>
            <a:endParaRPr lang="en-US" dirty="0">
              <a:solidFill>
                <a:srgbClr val="3E3E3E"/>
              </a:solidFill>
              <a:cs typeface="Arial" panose="020B0604020202020204" pitchFamily="34" charset="0"/>
            </a:endParaRPr>
          </a:p>
          <a:p>
            <a:pPr algn="just"/>
            <a:r>
              <a:rPr lang="en-US" b="1" dirty="0">
                <a:cs typeface="Arial" panose="020B0604020202020204" pitchFamily="34" charset="0"/>
              </a:rPr>
              <a:t>Creating Careers: Ask Us Anything - Health and Social Care Webinars</a:t>
            </a:r>
          </a:p>
          <a:p>
            <a:pPr algn="just"/>
            <a:r>
              <a:rPr lang="en-US" dirty="0">
                <a:cs typeface="Arial" panose="020B0604020202020204" pitchFamily="34" charset="0"/>
              </a:rPr>
              <a:t>Build your knowledge around all things Health and Social Care! Even if you have an interest in one career role its an opportunity to see how the 350+ roles interlink to ensure that we have a world class Health &amp; Social care system. </a:t>
            </a:r>
          </a:p>
          <a:p>
            <a:pPr algn="just"/>
            <a:r>
              <a:rPr lang="en-US" b="1" dirty="0">
                <a:cs typeface="Arial" panose="020B0604020202020204" pitchFamily="34" charset="0"/>
              </a:rPr>
              <a:t>For more Information, please see the flyer on the next page. </a:t>
            </a:r>
          </a:p>
          <a:p>
            <a:pPr algn="just"/>
            <a:endParaRPr lang="en-US" sz="1400" b="0" i="0" dirty="0">
              <a:solidFill>
                <a:srgbClr val="3E3E3E"/>
              </a:solidFill>
              <a:effectLst/>
              <a:latin typeface="Arial" panose="020B0604020202020204" pitchFamily="34" charset="0"/>
              <a:cs typeface="Arial" panose="020B0604020202020204" pitchFamily="34" charset="0"/>
            </a:endParaRPr>
          </a:p>
        </p:txBody>
      </p:sp>
      <p:pic>
        <p:nvPicPr>
          <p:cNvPr id="10" name="Picture 9" descr="A close up of a logo&#10;&#10;Description automatically generated">
            <a:extLst>
              <a:ext uri="{FF2B5EF4-FFF2-40B4-BE49-F238E27FC236}">
                <a16:creationId xmlns:a16="http://schemas.microsoft.com/office/drawing/2014/main" id="{E06144A7-18E4-4B6B-99C7-E307C5E1BD4E}"/>
              </a:ext>
            </a:extLst>
          </p:cNvPr>
          <p:cNvPicPr>
            <a:picLocks noChangeAspect="1"/>
          </p:cNvPicPr>
          <p:nvPr/>
        </p:nvPicPr>
        <p:blipFill rotWithShape="1">
          <a:blip r:embed="rId13" cstate="screen">
            <a:extLst>
              <a:ext uri="{28A0092B-C50C-407E-A947-70E740481C1C}">
                <a14:useLocalDpi xmlns:a14="http://schemas.microsoft.com/office/drawing/2010/main"/>
              </a:ext>
            </a:extLst>
          </a:blip>
          <a:srcRect/>
          <a:stretch/>
        </p:blipFill>
        <p:spPr>
          <a:xfrm>
            <a:off x="1076610" y="5749282"/>
            <a:ext cx="1095652" cy="1018505"/>
          </a:xfrm>
          <a:prstGeom prst="rect">
            <a:avLst/>
          </a:prstGeom>
        </p:spPr>
      </p:pic>
      <p:pic>
        <p:nvPicPr>
          <p:cNvPr id="11" name="Picture 10" descr="Logo&#10;&#10;Description automatically generated with medium confidence">
            <a:extLst>
              <a:ext uri="{FF2B5EF4-FFF2-40B4-BE49-F238E27FC236}">
                <a16:creationId xmlns:a16="http://schemas.microsoft.com/office/drawing/2014/main" id="{D8DCF44F-CF1B-4031-95C3-4D01D714AF44}"/>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3018371" y="5991022"/>
            <a:ext cx="1095652" cy="640057"/>
          </a:xfrm>
          <a:prstGeom prst="rect">
            <a:avLst/>
          </a:prstGeom>
        </p:spPr>
      </p:pic>
      <p:pic>
        <p:nvPicPr>
          <p:cNvPr id="13" name="Picture 12">
            <a:extLst>
              <a:ext uri="{FF2B5EF4-FFF2-40B4-BE49-F238E27FC236}">
                <a16:creationId xmlns:a16="http://schemas.microsoft.com/office/drawing/2014/main" id="{11D6CA08-BEB9-4225-98AD-CF78F3D9675D}"/>
              </a:ext>
            </a:extLst>
          </p:cNvPr>
          <p:cNvPicPr>
            <a:picLocks noChangeAspect="1" noChangeArrowheads="1"/>
          </p:cNvPicPr>
          <p:nvPr/>
        </p:nvPicPr>
        <p:blipFill>
          <a:blip r:embed="rId15">
            <a:extLst>
              <a:ext uri="{28A0092B-C50C-407E-A947-70E740481C1C}">
                <a14:useLocalDpi xmlns:a14="http://schemas.microsoft.com/office/drawing/2010/main"/>
              </a:ext>
            </a:extLst>
          </a:blip>
          <a:srcRect/>
          <a:stretch>
            <a:fillRect/>
          </a:stretch>
        </p:blipFill>
        <p:spPr bwMode="auto">
          <a:xfrm>
            <a:off x="4901609" y="6082409"/>
            <a:ext cx="2388781" cy="457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5">
            <a:extLst>
              <a:ext uri="{FF2B5EF4-FFF2-40B4-BE49-F238E27FC236}">
                <a16:creationId xmlns:a16="http://schemas.microsoft.com/office/drawing/2014/main" id="{0C3DFC1D-BE93-4D46-96F6-C977F18391AD}"/>
              </a:ext>
            </a:extLst>
          </p:cNvPr>
          <p:cNvPicPr>
            <a:picLocks noChangeAspect="1" noChangeArrowheads="1"/>
          </p:cNvPicPr>
          <p:nvPr/>
        </p:nvPicPr>
        <p:blipFill>
          <a:blip r:embed="rId16" cstate="screen">
            <a:extLst>
              <a:ext uri="{28A0092B-C50C-407E-A947-70E740481C1C}">
                <a14:useLocalDpi xmlns:a14="http://schemas.microsoft.com/office/drawing/2010/main"/>
              </a:ext>
            </a:extLst>
          </a:blip>
          <a:srcRect/>
          <a:stretch>
            <a:fillRect/>
          </a:stretch>
        </p:blipFill>
        <p:spPr bwMode="auto">
          <a:xfrm>
            <a:off x="8077976" y="6100332"/>
            <a:ext cx="1285785" cy="498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descr="Logo, company name&#10;&#10;Description automatically generated">
            <a:extLst>
              <a:ext uri="{FF2B5EF4-FFF2-40B4-BE49-F238E27FC236}">
                <a16:creationId xmlns:a16="http://schemas.microsoft.com/office/drawing/2014/main" id="{AAF7DAB5-B9BD-453E-BC65-8CCAA4390B22}"/>
              </a:ext>
            </a:extLst>
          </p:cNvPr>
          <p:cNvPicPr>
            <a:picLocks noChangeAspect="1"/>
          </p:cNvPicPr>
          <p:nvPr/>
        </p:nvPicPr>
        <p:blipFill>
          <a:blip r:embed="rId17" cstate="screen">
            <a:extLst>
              <a:ext uri="{28A0092B-C50C-407E-A947-70E740481C1C}">
                <a14:useLocalDpi xmlns:a14="http://schemas.microsoft.com/office/drawing/2010/main"/>
              </a:ext>
            </a:extLst>
          </a:blip>
          <a:stretch>
            <a:fillRect/>
          </a:stretch>
        </p:blipFill>
        <p:spPr>
          <a:xfrm>
            <a:off x="10267950" y="5951663"/>
            <a:ext cx="1243399" cy="707068"/>
          </a:xfrm>
          <a:prstGeom prst="rect">
            <a:avLst/>
          </a:prstGeom>
        </p:spPr>
      </p:pic>
      <p:pic>
        <p:nvPicPr>
          <p:cNvPr id="20" name="Picture 19" descr="A picture containing drawing, food&#10;&#10;Description automatically generated">
            <a:extLst>
              <a:ext uri="{FF2B5EF4-FFF2-40B4-BE49-F238E27FC236}">
                <a16:creationId xmlns:a16="http://schemas.microsoft.com/office/drawing/2014/main" id="{D4645342-B9D5-4617-BF7D-9C183A89D8FB}"/>
              </a:ext>
            </a:extLst>
          </p:cNvPr>
          <p:cNvPicPr>
            <a:picLocks noChangeAspect="1"/>
          </p:cNvPicPr>
          <p:nvPr/>
        </p:nvPicPr>
        <p:blipFill>
          <a:blip r:embed="rId18" cstate="screen">
            <a:extLst>
              <a:ext uri="{28A0092B-C50C-407E-A947-70E740481C1C}">
                <a14:useLocalDpi xmlns:a14="http://schemas.microsoft.com/office/drawing/2010/main"/>
              </a:ext>
            </a:extLst>
          </a:blip>
          <a:stretch>
            <a:fillRect/>
          </a:stretch>
        </p:blipFill>
        <p:spPr>
          <a:xfrm>
            <a:off x="9714307" y="-129571"/>
            <a:ext cx="2594652" cy="1373640"/>
          </a:xfrm>
          <a:prstGeom prst="rect">
            <a:avLst/>
          </a:prstGeom>
        </p:spPr>
      </p:pic>
    </p:spTree>
    <p:extLst>
      <p:ext uri="{BB962C8B-B14F-4D97-AF65-F5344CB8AC3E}">
        <p14:creationId xmlns:p14="http://schemas.microsoft.com/office/powerpoint/2010/main" val="2438948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96674B81-54CF-4D45-85EE-267A47956FE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flipH="1" flipV="1">
            <a:off x="78869" y="240983"/>
            <a:ext cx="709785" cy="6210618"/>
          </a:xfrm>
          <a:prstGeom prst="rect">
            <a:avLst/>
          </a:prstGeom>
        </p:spPr>
      </p:pic>
      <p:sp>
        <p:nvSpPr>
          <p:cNvPr id="2" name="Rectangle 1">
            <a:extLst>
              <a:ext uri="{FF2B5EF4-FFF2-40B4-BE49-F238E27FC236}">
                <a16:creationId xmlns:a16="http://schemas.microsoft.com/office/drawing/2014/main" id="{7687E9BD-15CF-4F98-9569-E43923C0421F}"/>
              </a:ext>
            </a:extLst>
          </p:cNvPr>
          <p:cNvSpPr/>
          <p:nvPr/>
        </p:nvSpPr>
        <p:spPr>
          <a:xfrm>
            <a:off x="754402" y="289961"/>
            <a:ext cx="11279694" cy="1908215"/>
          </a:xfrm>
          <a:prstGeom prst="rect">
            <a:avLst/>
          </a:prstGeom>
        </p:spPr>
        <p:txBody>
          <a:bodyPr wrap="square">
            <a:spAutoFit/>
          </a:bodyPr>
          <a:lstStyle/>
          <a:p>
            <a:pPr algn="ctr"/>
            <a:r>
              <a:rPr lang="en-US" sz="2800" b="1" dirty="0">
                <a:latin typeface="Comic Sans MS" panose="030F0702030302020204" pitchFamily="66" charset="0"/>
              </a:rPr>
              <a:t>Creating Careers: Ask Us Anything</a:t>
            </a:r>
          </a:p>
          <a:p>
            <a:pPr algn="ctr"/>
            <a:r>
              <a:rPr lang="en-US" sz="2800" b="1" dirty="0">
                <a:solidFill>
                  <a:srgbClr val="000000"/>
                </a:solidFill>
                <a:latin typeface="Comic Sans MS" panose="030F0702030302020204" pitchFamily="66" charset="0"/>
              </a:rPr>
              <a:t>Health and Social Care Webinars</a:t>
            </a:r>
          </a:p>
          <a:p>
            <a:pPr algn="ctr"/>
            <a:br>
              <a:rPr lang="en-GB" sz="4400" dirty="0">
                <a:solidFill>
                  <a:srgbClr val="000000"/>
                </a:solidFill>
                <a:latin typeface="Comic Sans MS" panose="030F0702030302020204" pitchFamily="66" charset="0"/>
              </a:rPr>
            </a:br>
            <a:endParaRPr lang="en-GB" dirty="0">
              <a:latin typeface="Comic Sans MS" panose="030F0702030302020204" pitchFamily="66" charset="0"/>
            </a:endParaRPr>
          </a:p>
        </p:txBody>
      </p:sp>
      <p:pic>
        <p:nvPicPr>
          <p:cNvPr id="9" name="Picture 8" descr="A picture containing drawing, food&#10;&#10;Description automatically generated">
            <a:extLst>
              <a:ext uri="{FF2B5EF4-FFF2-40B4-BE49-F238E27FC236}">
                <a16:creationId xmlns:a16="http://schemas.microsoft.com/office/drawing/2014/main" id="{C14374BD-0529-462F-BAEB-202BA7DE451F}"/>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714307" y="-129571"/>
            <a:ext cx="2594652" cy="1373640"/>
          </a:xfrm>
          <a:prstGeom prst="rect">
            <a:avLst/>
          </a:prstGeom>
        </p:spPr>
      </p:pic>
      <p:sp>
        <p:nvSpPr>
          <p:cNvPr id="16" name="TextBox 15">
            <a:extLst>
              <a:ext uri="{FF2B5EF4-FFF2-40B4-BE49-F238E27FC236}">
                <a16:creationId xmlns:a16="http://schemas.microsoft.com/office/drawing/2014/main" id="{17B57F9D-39CB-4085-B783-93E012F13575}"/>
              </a:ext>
            </a:extLst>
          </p:cNvPr>
          <p:cNvSpPr txBox="1"/>
          <p:nvPr/>
        </p:nvSpPr>
        <p:spPr>
          <a:xfrm>
            <a:off x="754402" y="1729983"/>
            <a:ext cx="2811795" cy="375552"/>
          </a:xfrm>
          <a:prstGeom prst="rect">
            <a:avLst/>
          </a:prstGeom>
          <a:noFill/>
        </p:spPr>
        <p:txBody>
          <a:bodyPr wrap="square">
            <a:spAutoFit/>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6D72672E-C7FB-4F84-8380-BD3248C8BEC9}"/>
              </a:ext>
            </a:extLst>
          </p:cNvPr>
          <p:cNvSpPr txBox="1"/>
          <p:nvPr/>
        </p:nvSpPr>
        <p:spPr>
          <a:xfrm>
            <a:off x="3367088" y="1397572"/>
            <a:ext cx="5849401" cy="2862322"/>
          </a:xfrm>
          <a:prstGeom prst="rect">
            <a:avLst/>
          </a:prstGeom>
          <a:noFill/>
          <a:ln w="38100">
            <a:solidFill>
              <a:srgbClr val="B5E7D9"/>
            </a:solidFill>
          </a:ln>
        </p:spPr>
        <p:txBody>
          <a:bodyPr wrap="square">
            <a:spAutoFit/>
          </a:bodyPr>
          <a:lstStyle/>
          <a:p>
            <a:pPr algn="ctr"/>
            <a:r>
              <a:rPr lang="en-US" b="1" dirty="0">
                <a:latin typeface="Comic Sans MS" panose="030F0702030302020204" pitchFamily="66" charset="0"/>
                <a:ea typeface="Calibri" panose="020F0502020204030204" pitchFamily="34" charset="0"/>
                <a:cs typeface="Times New Roman" panose="02020603050405020304" pitchFamily="18" charset="0"/>
              </a:rPr>
              <a:t>Designed to teach you more about careers within Health and Social Care, our monthly webinar series allows you to ask key questions, hear from professionals and develop your understanding of the sector</a:t>
            </a:r>
          </a:p>
          <a:p>
            <a:pPr algn="ctr"/>
            <a:endParaRPr lang="en-US" b="1" dirty="0">
              <a:latin typeface="Comic Sans MS" panose="030F0702030302020204" pitchFamily="66" charset="0"/>
              <a:ea typeface="Calibri" panose="020F0502020204030204" pitchFamily="34" charset="0"/>
              <a:cs typeface="Times New Roman" panose="02020603050405020304" pitchFamily="18" charset="0"/>
            </a:endParaRPr>
          </a:p>
          <a:p>
            <a:pPr algn="ctr"/>
            <a:r>
              <a:rPr lang="en-US" b="1" dirty="0">
                <a:latin typeface="Comic Sans MS" panose="030F0702030302020204" pitchFamily="66" charset="0"/>
                <a:ea typeface="Calibri" panose="020F0502020204030204" pitchFamily="34" charset="0"/>
                <a:cs typeface="Times New Roman" panose="02020603050405020304" pitchFamily="18" charset="0"/>
              </a:rPr>
              <a:t>Each session will run live from 4.30 pm - 5.30 pm</a:t>
            </a:r>
          </a:p>
          <a:p>
            <a:pPr algn="ctr"/>
            <a:endParaRPr lang="en-US" b="1" dirty="0">
              <a:latin typeface="Comic Sans MS" panose="030F0702030302020204" pitchFamily="66" charset="0"/>
              <a:ea typeface="Calibri" panose="020F0502020204030204" pitchFamily="34" charset="0"/>
              <a:cs typeface="Times New Roman" panose="02020603050405020304" pitchFamily="18" charset="0"/>
            </a:endParaRPr>
          </a:p>
          <a:p>
            <a:pPr algn="ctr"/>
            <a:r>
              <a:rPr lang="en-GB" sz="1800" b="1" dirty="0">
                <a:effectLst/>
                <a:latin typeface="Comic Sans MS" panose="030F0702030302020204" pitchFamily="66" charset="0"/>
                <a:ea typeface="Calibri" panose="020F0502020204030204" pitchFamily="34" charset="0"/>
                <a:cs typeface="Times New Roman" panose="02020603050405020304" pitchFamily="18" charset="0"/>
              </a:rPr>
              <a:t>Open to Year </a:t>
            </a:r>
            <a:r>
              <a:rPr lang="en-GB" b="1" dirty="0">
                <a:latin typeface="Comic Sans MS" panose="030F0702030302020204" pitchFamily="66" charset="0"/>
                <a:ea typeface="Calibri" panose="020F0502020204030204" pitchFamily="34" charset="0"/>
                <a:cs typeface="Times New Roman" panose="02020603050405020304" pitchFamily="18" charset="0"/>
              </a:rPr>
              <a:t>11</a:t>
            </a:r>
            <a:r>
              <a:rPr lang="en-GB" sz="1800" b="1" dirty="0">
                <a:effectLst/>
                <a:latin typeface="Comic Sans MS" panose="030F0702030302020204" pitchFamily="66" charset="0"/>
                <a:ea typeface="Calibri" panose="020F0502020204030204" pitchFamily="34" charset="0"/>
                <a:cs typeface="Times New Roman" panose="02020603050405020304" pitchFamily="18" charset="0"/>
              </a:rPr>
              <a:t>-13 students and parents, carers or guardians</a:t>
            </a:r>
          </a:p>
        </p:txBody>
      </p:sp>
      <p:sp>
        <p:nvSpPr>
          <p:cNvPr id="3" name="TextBox 2">
            <a:extLst>
              <a:ext uri="{FF2B5EF4-FFF2-40B4-BE49-F238E27FC236}">
                <a16:creationId xmlns:a16="http://schemas.microsoft.com/office/drawing/2014/main" id="{A039272E-D403-4995-AEE1-DED3312B3267}"/>
              </a:ext>
            </a:extLst>
          </p:cNvPr>
          <p:cNvSpPr txBox="1"/>
          <p:nvPr/>
        </p:nvSpPr>
        <p:spPr>
          <a:xfrm>
            <a:off x="946407" y="1330355"/>
            <a:ext cx="2901039" cy="4031873"/>
          </a:xfrm>
          <a:prstGeom prst="rect">
            <a:avLst/>
          </a:prstGeom>
          <a:noFill/>
        </p:spPr>
        <p:txBody>
          <a:bodyPr wrap="square" rtlCol="0">
            <a:spAutoFit/>
          </a:bodyPr>
          <a:lstStyle/>
          <a:p>
            <a:r>
              <a:rPr lang="en-GB" sz="1400" b="1" dirty="0">
                <a:ea typeface="Calibri" panose="020F0502020204030204" pitchFamily="34" charset="0"/>
              </a:rPr>
              <a:t>          </a:t>
            </a:r>
            <a:r>
              <a:rPr lang="en-GB" b="1" dirty="0">
                <a:ea typeface="Calibri" panose="020F0502020204030204" pitchFamily="34" charset="0"/>
              </a:rPr>
              <a:t>Sign up here</a:t>
            </a:r>
          </a:p>
          <a:p>
            <a:pPr algn="ctr"/>
            <a:endParaRPr lang="en-GB" sz="1400" dirty="0">
              <a:effectLst/>
              <a:ea typeface="Calibri" panose="020F0502020204030204" pitchFamily="34" charset="0"/>
            </a:endParaRPr>
          </a:p>
          <a:p>
            <a:pPr marL="285750" indent="-285750">
              <a:buFont typeface="Arial" panose="020B0604020202020204" pitchFamily="34" charset="0"/>
              <a:buChar char="•"/>
            </a:pPr>
            <a:r>
              <a:rPr lang="en-GB" sz="1400" dirty="0">
                <a:effectLst/>
                <a:ea typeface="Calibri" panose="020F0502020204030204" pitchFamily="34" charset="0"/>
              </a:rPr>
              <a:t>Thursday 18</a:t>
            </a:r>
            <a:r>
              <a:rPr lang="en-GB" sz="1400" baseline="30000" dirty="0">
                <a:effectLst/>
                <a:ea typeface="Calibri" panose="020F0502020204030204" pitchFamily="34" charset="0"/>
              </a:rPr>
              <a:t>th</a:t>
            </a:r>
            <a:r>
              <a:rPr lang="en-GB" sz="1400" dirty="0">
                <a:effectLst/>
                <a:ea typeface="Calibri" panose="020F0502020204030204" pitchFamily="34" charset="0"/>
              </a:rPr>
              <a:t> March: </a:t>
            </a:r>
          </a:p>
          <a:p>
            <a:r>
              <a:rPr lang="en-GB" sz="1400" dirty="0">
                <a:ea typeface="Calibri" panose="020F0502020204030204" pitchFamily="34" charset="0"/>
              </a:rPr>
              <a:t>            </a:t>
            </a:r>
            <a:r>
              <a:rPr lang="en-GB" sz="1400" b="1" u="sng" dirty="0">
                <a:solidFill>
                  <a:srgbClr val="0070C0"/>
                </a:solidFill>
                <a:ea typeface="Calibri" panose="020F0502020204030204" pitchFamily="34" charset="0"/>
              </a:rPr>
              <a:t>AHP Taster Day </a:t>
            </a:r>
          </a:p>
          <a:p>
            <a:r>
              <a:rPr lang="en-GB" sz="1400" b="1" dirty="0">
                <a:ea typeface="Calibri" panose="020F0502020204030204" pitchFamily="34" charset="0"/>
              </a:rPr>
              <a:t>         </a:t>
            </a:r>
            <a:r>
              <a:rPr lang="en-GB" sz="1400" b="1" dirty="0">
                <a:ea typeface="Calibri" panose="020F0502020204030204" pitchFamily="34" charset="0"/>
                <a:hlinkClick r:id="rId5"/>
              </a:rPr>
              <a:t>Follow Up Session</a:t>
            </a:r>
            <a:endParaRPr lang="en-GB" sz="1400" b="1" dirty="0">
              <a:effectLst/>
              <a:ea typeface="Calibri" panose="020F0502020204030204" pitchFamily="34" charset="0"/>
            </a:endParaRPr>
          </a:p>
          <a:p>
            <a:endParaRPr lang="en-GB" sz="1400" dirty="0">
              <a:effectLst/>
              <a:ea typeface="Calibri" panose="020F0502020204030204" pitchFamily="34" charset="0"/>
            </a:endParaRPr>
          </a:p>
          <a:p>
            <a:pPr marL="285750" indent="-285750">
              <a:buFont typeface="Arial" panose="020B0604020202020204" pitchFamily="34" charset="0"/>
              <a:buChar char="•"/>
            </a:pPr>
            <a:r>
              <a:rPr lang="en-GB" sz="1400" dirty="0">
                <a:effectLst/>
                <a:ea typeface="Calibri" panose="020F0502020204030204" pitchFamily="34" charset="0"/>
              </a:rPr>
              <a:t>Thursday 22</a:t>
            </a:r>
            <a:r>
              <a:rPr lang="en-GB" sz="1400" baseline="30000" dirty="0">
                <a:effectLst/>
                <a:ea typeface="Calibri" panose="020F0502020204030204" pitchFamily="34" charset="0"/>
              </a:rPr>
              <a:t>nd</a:t>
            </a:r>
            <a:r>
              <a:rPr lang="en-GB" sz="1400" dirty="0">
                <a:effectLst/>
                <a:ea typeface="Calibri" panose="020F0502020204030204" pitchFamily="34" charset="0"/>
              </a:rPr>
              <a:t> April:</a:t>
            </a:r>
          </a:p>
          <a:p>
            <a:r>
              <a:rPr lang="en-GB" sz="1400" dirty="0">
                <a:ea typeface="Calibri" panose="020F0502020204030204" pitchFamily="34" charset="0"/>
              </a:rPr>
              <a:t>      </a:t>
            </a:r>
            <a:r>
              <a:rPr lang="en-GB" sz="1400" b="1" dirty="0">
                <a:ea typeface="Calibri" panose="020F0502020204030204" pitchFamily="34" charset="0"/>
                <a:hlinkClick r:id="rId6"/>
              </a:rPr>
              <a:t>Step into Social Care</a:t>
            </a:r>
            <a:endParaRPr lang="en-GB" sz="1400" b="1" dirty="0">
              <a:effectLst/>
              <a:ea typeface="Calibri" panose="020F0502020204030204" pitchFamily="34" charset="0"/>
            </a:endParaRPr>
          </a:p>
          <a:p>
            <a:endParaRPr lang="en-GB" sz="1400" b="1" dirty="0">
              <a:effectLst/>
              <a:ea typeface="Calibri" panose="020F0502020204030204" pitchFamily="34" charset="0"/>
            </a:endParaRPr>
          </a:p>
          <a:p>
            <a:pPr marL="285750" indent="-285750">
              <a:buFont typeface="Arial" panose="020B0604020202020204" pitchFamily="34" charset="0"/>
              <a:buChar char="•"/>
            </a:pPr>
            <a:r>
              <a:rPr lang="en-GB" sz="1400" dirty="0">
                <a:effectLst/>
                <a:ea typeface="Calibri" panose="020F0502020204030204" pitchFamily="34" charset="0"/>
              </a:rPr>
              <a:t>Thursday 20</a:t>
            </a:r>
            <a:r>
              <a:rPr lang="en-GB" sz="1400" baseline="30000" dirty="0">
                <a:effectLst/>
                <a:ea typeface="Calibri" panose="020F0502020204030204" pitchFamily="34" charset="0"/>
              </a:rPr>
              <a:t>th</a:t>
            </a:r>
            <a:r>
              <a:rPr lang="en-GB" sz="1400" dirty="0">
                <a:effectLst/>
                <a:ea typeface="Calibri" panose="020F0502020204030204" pitchFamily="34" charset="0"/>
              </a:rPr>
              <a:t> May:</a:t>
            </a:r>
          </a:p>
          <a:p>
            <a:r>
              <a:rPr lang="en-GB" sz="1400" dirty="0">
                <a:ea typeface="Calibri" panose="020F0502020204030204" pitchFamily="34" charset="0"/>
              </a:rPr>
              <a:t>       </a:t>
            </a:r>
            <a:r>
              <a:rPr lang="en-GB" sz="1400" b="1" dirty="0">
                <a:ea typeface="Calibri" panose="020F0502020204030204" pitchFamily="34" charset="0"/>
                <a:hlinkClick r:id="rId6"/>
              </a:rPr>
              <a:t>Careers in Nursing</a:t>
            </a:r>
            <a:endParaRPr lang="en-GB" sz="1400" b="1" dirty="0">
              <a:effectLst/>
              <a:ea typeface="Calibri" panose="020F0502020204030204" pitchFamily="34" charset="0"/>
            </a:endParaRPr>
          </a:p>
          <a:p>
            <a:endParaRPr lang="en-GB" sz="1400" dirty="0">
              <a:effectLst/>
              <a:ea typeface="Calibri" panose="020F0502020204030204" pitchFamily="34" charset="0"/>
            </a:endParaRPr>
          </a:p>
          <a:p>
            <a:pPr marL="285750" indent="-285750">
              <a:buFont typeface="Arial" panose="020B0604020202020204" pitchFamily="34" charset="0"/>
              <a:buChar char="•"/>
            </a:pPr>
            <a:r>
              <a:rPr lang="en-GB" sz="1400" dirty="0">
                <a:effectLst/>
                <a:ea typeface="Calibri" panose="020F0502020204030204" pitchFamily="34" charset="0"/>
              </a:rPr>
              <a:t>Thursday 17</a:t>
            </a:r>
            <a:r>
              <a:rPr lang="en-GB" sz="1400" baseline="30000" dirty="0">
                <a:effectLst/>
                <a:ea typeface="Calibri" panose="020F0502020204030204" pitchFamily="34" charset="0"/>
              </a:rPr>
              <a:t>th</a:t>
            </a:r>
            <a:r>
              <a:rPr lang="en-GB" sz="1400" dirty="0">
                <a:effectLst/>
                <a:ea typeface="Calibri" panose="020F0502020204030204" pitchFamily="34" charset="0"/>
              </a:rPr>
              <a:t> June:</a:t>
            </a:r>
          </a:p>
          <a:p>
            <a:r>
              <a:rPr lang="en-GB" sz="1400" dirty="0">
                <a:ea typeface="Calibri" panose="020F0502020204030204" pitchFamily="34" charset="0"/>
              </a:rPr>
              <a:t> </a:t>
            </a:r>
            <a:r>
              <a:rPr lang="en-GB" sz="1400" b="1" dirty="0">
                <a:ea typeface="Calibri" panose="020F0502020204030204" pitchFamily="34" charset="0"/>
                <a:hlinkClick r:id="rId6"/>
              </a:rPr>
              <a:t>Non-Medical NHS Careers</a:t>
            </a:r>
            <a:endParaRPr lang="en-GB" sz="1400" b="1" dirty="0">
              <a:effectLst/>
              <a:ea typeface="Calibri" panose="020F0502020204030204" pitchFamily="34" charset="0"/>
            </a:endParaRPr>
          </a:p>
          <a:p>
            <a:endParaRPr lang="en-GB" sz="1400" dirty="0">
              <a:effectLst/>
              <a:ea typeface="Calibri" panose="020F0502020204030204" pitchFamily="34" charset="0"/>
            </a:endParaRPr>
          </a:p>
          <a:p>
            <a:pPr marL="285750" indent="-285750">
              <a:buFont typeface="Arial" panose="020B0604020202020204" pitchFamily="34" charset="0"/>
              <a:buChar char="•"/>
            </a:pPr>
            <a:r>
              <a:rPr lang="en-GB" sz="1400" dirty="0">
                <a:effectLst/>
                <a:ea typeface="Calibri" panose="020F0502020204030204" pitchFamily="34" charset="0"/>
              </a:rPr>
              <a:t>Thursday 15</a:t>
            </a:r>
            <a:r>
              <a:rPr lang="en-GB" sz="1400" baseline="30000" dirty="0">
                <a:effectLst/>
                <a:ea typeface="Calibri" panose="020F0502020204030204" pitchFamily="34" charset="0"/>
              </a:rPr>
              <a:t>th</a:t>
            </a:r>
            <a:r>
              <a:rPr lang="en-GB" sz="1400" dirty="0">
                <a:effectLst/>
                <a:ea typeface="Calibri" panose="020F0502020204030204" pitchFamily="34" charset="0"/>
              </a:rPr>
              <a:t> July:</a:t>
            </a:r>
          </a:p>
          <a:p>
            <a:r>
              <a:rPr lang="en-GB" sz="1400" dirty="0">
                <a:ea typeface="Calibri" panose="020F0502020204030204" pitchFamily="34" charset="0"/>
              </a:rPr>
              <a:t>             </a:t>
            </a:r>
            <a:r>
              <a:rPr lang="en-GB" sz="1400" b="1" u="sng" dirty="0">
                <a:solidFill>
                  <a:srgbClr val="0070C0"/>
                </a:solidFill>
                <a:ea typeface="Calibri" panose="020F0502020204030204" pitchFamily="34" charset="0"/>
              </a:rPr>
              <a:t>Careers in </a:t>
            </a:r>
          </a:p>
          <a:p>
            <a:r>
              <a:rPr lang="en-GB" sz="1400" b="1" dirty="0">
                <a:ea typeface="Calibri" panose="020F0502020204030204" pitchFamily="34" charset="0"/>
              </a:rPr>
              <a:t>      </a:t>
            </a:r>
            <a:r>
              <a:rPr lang="en-GB" sz="1400" b="1" dirty="0">
                <a:ea typeface="Calibri" panose="020F0502020204030204" pitchFamily="34" charset="0"/>
                <a:hlinkClick r:id="rId6"/>
              </a:rPr>
              <a:t>Healthcare Science</a:t>
            </a:r>
            <a:r>
              <a:rPr lang="en-GB" sz="1400" b="1" dirty="0">
                <a:effectLst/>
                <a:ea typeface="Calibri" panose="020F0502020204030204" pitchFamily="34" charset="0"/>
                <a:hlinkClick r:id="rId6"/>
              </a:rPr>
              <a:t> </a:t>
            </a:r>
            <a:endParaRPr lang="en-GB" sz="1400" b="1" dirty="0"/>
          </a:p>
        </p:txBody>
      </p:sp>
      <p:sp>
        <p:nvSpPr>
          <p:cNvPr id="15" name="TextBox 14">
            <a:extLst>
              <a:ext uri="{FF2B5EF4-FFF2-40B4-BE49-F238E27FC236}">
                <a16:creationId xmlns:a16="http://schemas.microsoft.com/office/drawing/2014/main" id="{D22AC115-592A-4627-9C24-7CDA35EB5864}"/>
              </a:ext>
            </a:extLst>
          </p:cNvPr>
          <p:cNvSpPr txBox="1"/>
          <p:nvPr/>
        </p:nvSpPr>
        <p:spPr>
          <a:xfrm>
            <a:off x="9290961" y="1528479"/>
            <a:ext cx="2901039" cy="3801041"/>
          </a:xfrm>
          <a:prstGeom prst="rect">
            <a:avLst/>
          </a:prstGeom>
          <a:noFill/>
        </p:spPr>
        <p:txBody>
          <a:bodyPr wrap="square" rtlCol="0">
            <a:spAutoFit/>
          </a:bodyPr>
          <a:lstStyle/>
          <a:p>
            <a:r>
              <a:rPr lang="en-US" sz="1400" dirty="0"/>
              <a:t>For further support, you can find out more about the 350+ exciting careers in the NHS </a:t>
            </a:r>
            <a:r>
              <a:rPr lang="en-US" sz="1400" b="1" dirty="0">
                <a:hlinkClick r:id="rId7"/>
              </a:rPr>
              <a:t>here</a:t>
            </a:r>
            <a:r>
              <a:rPr lang="en-US" sz="1400" b="1" dirty="0"/>
              <a:t>.</a:t>
            </a:r>
          </a:p>
          <a:p>
            <a:endParaRPr lang="en-US" sz="1400" dirty="0"/>
          </a:p>
          <a:p>
            <a:r>
              <a:rPr lang="en-US" sz="1400" dirty="0"/>
              <a:t>Additionally, watch our </a:t>
            </a:r>
            <a:r>
              <a:rPr lang="en-US" sz="1400" b="1" dirty="0">
                <a:hlinkClick r:id="rId8"/>
              </a:rPr>
              <a:t>Creating Careers </a:t>
            </a:r>
            <a:r>
              <a:rPr lang="en-US" sz="1400" dirty="0"/>
              <a:t>video series to learn about the interesting </a:t>
            </a:r>
            <a:r>
              <a:rPr lang="en-US" sz="1400" b="1" dirty="0"/>
              <a:t>health and social care </a:t>
            </a:r>
            <a:r>
              <a:rPr lang="en-US" sz="1400" dirty="0"/>
              <a:t>career pathways that Liverpool City Region has to offer.</a:t>
            </a:r>
          </a:p>
          <a:p>
            <a:endParaRPr lang="en-US" sz="1400" dirty="0"/>
          </a:p>
          <a:p>
            <a:r>
              <a:rPr lang="en-US" sz="1400" dirty="0"/>
              <a:t>Don’t forget to check out the   pre-work and Creating Careers Roadmap that accompany each episode! </a:t>
            </a:r>
          </a:p>
          <a:p>
            <a:endParaRPr lang="en-US" sz="1400" dirty="0"/>
          </a:p>
          <a:p>
            <a:r>
              <a:rPr lang="en-US" sz="1500" b="1" dirty="0"/>
              <a:t>For the latest careers updates &amp; events, follow our Twitter page </a:t>
            </a:r>
            <a:r>
              <a:rPr lang="en-GB" sz="1500" b="1" i="0" dirty="0">
                <a:effectLst/>
                <a:latin typeface="-apple-system"/>
              </a:rPr>
              <a:t>@LCRCareersEnt</a:t>
            </a:r>
            <a:endParaRPr lang="en-US" sz="1500" b="1" dirty="0"/>
          </a:p>
        </p:txBody>
      </p:sp>
      <p:pic>
        <p:nvPicPr>
          <p:cNvPr id="6" name="Picture 5" descr="Text, whiteboard&#10;&#10;Description automatically generated">
            <a:extLst>
              <a:ext uri="{FF2B5EF4-FFF2-40B4-BE49-F238E27FC236}">
                <a16:creationId xmlns:a16="http://schemas.microsoft.com/office/drawing/2014/main" id="{3107A470-7B64-4B09-B563-6317BADDE3A2}"/>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4203772" y="4367716"/>
            <a:ext cx="4298534" cy="1243678"/>
          </a:xfrm>
          <a:prstGeom prst="rect">
            <a:avLst/>
          </a:prstGeom>
        </p:spPr>
      </p:pic>
      <p:pic>
        <p:nvPicPr>
          <p:cNvPr id="14" name="Picture 13" descr="A close up of a logo&#10;&#10;Description automatically generated">
            <a:extLst>
              <a:ext uri="{FF2B5EF4-FFF2-40B4-BE49-F238E27FC236}">
                <a16:creationId xmlns:a16="http://schemas.microsoft.com/office/drawing/2014/main" id="{86E6CE6B-37F3-453F-9A19-9097748AAFFB}"/>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1076610" y="5749282"/>
            <a:ext cx="1095652" cy="1018505"/>
          </a:xfrm>
          <a:prstGeom prst="rect">
            <a:avLst/>
          </a:prstGeom>
        </p:spPr>
      </p:pic>
      <p:pic>
        <p:nvPicPr>
          <p:cNvPr id="22" name="Picture 21" descr="Logo&#10;&#10;Description automatically generated with medium confidence">
            <a:extLst>
              <a:ext uri="{FF2B5EF4-FFF2-40B4-BE49-F238E27FC236}">
                <a16:creationId xmlns:a16="http://schemas.microsoft.com/office/drawing/2014/main" id="{14D29B3C-32AB-4B49-8CB7-FA83F1D277EA}"/>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3018371" y="5991022"/>
            <a:ext cx="1095652" cy="640057"/>
          </a:xfrm>
          <a:prstGeom prst="rect">
            <a:avLst/>
          </a:prstGeom>
        </p:spPr>
      </p:pic>
      <p:pic>
        <p:nvPicPr>
          <p:cNvPr id="23" name="Picture 22">
            <a:extLst>
              <a:ext uri="{FF2B5EF4-FFF2-40B4-BE49-F238E27FC236}">
                <a16:creationId xmlns:a16="http://schemas.microsoft.com/office/drawing/2014/main" id="{11EC3876-78A8-41EB-AF00-8D9693134A6D}"/>
              </a:ext>
            </a:extLst>
          </p:cNvPr>
          <p:cNvPicPr>
            <a:picLocks noChangeAspect="1" noChangeArrowheads="1"/>
          </p:cNvPicPr>
          <p:nvPr/>
        </p:nvPicPr>
        <p:blipFill>
          <a:blip r:embed="rId12">
            <a:extLst>
              <a:ext uri="{28A0092B-C50C-407E-A947-70E740481C1C}">
                <a14:useLocalDpi xmlns:a14="http://schemas.microsoft.com/office/drawing/2010/main"/>
              </a:ext>
            </a:extLst>
          </a:blip>
          <a:srcRect/>
          <a:stretch>
            <a:fillRect/>
          </a:stretch>
        </p:blipFill>
        <p:spPr bwMode="auto">
          <a:xfrm>
            <a:off x="4901609" y="6082409"/>
            <a:ext cx="2388781" cy="457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5">
            <a:extLst>
              <a:ext uri="{FF2B5EF4-FFF2-40B4-BE49-F238E27FC236}">
                <a16:creationId xmlns:a16="http://schemas.microsoft.com/office/drawing/2014/main" id="{F0FE83B1-E640-42D9-8B0C-32440D9081A7}"/>
              </a:ext>
            </a:extLst>
          </p:cNvPr>
          <p:cNvPicPr>
            <a:picLocks noChangeAspect="1" noChangeArrowheads="1"/>
          </p:cNvPicPr>
          <p:nvPr/>
        </p:nvPicPr>
        <p:blipFill>
          <a:blip r:embed="rId13" cstate="screen">
            <a:extLst>
              <a:ext uri="{28A0092B-C50C-407E-A947-70E740481C1C}">
                <a14:useLocalDpi xmlns:a14="http://schemas.microsoft.com/office/drawing/2010/main"/>
              </a:ext>
            </a:extLst>
          </a:blip>
          <a:srcRect/>
          <a:stretch>
            <a:fillRect/>
          </a:stretch>
        </p:blipFill>
        <p:spPr bwMode="auto">
          <a:xfrm>
            <a:off x="8077976" y="6100332"/>
            <a:ext cx="1285785" cy="498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4" descr="Logo, company name&#10;&#10;Description automatically generated">
            <a:extLst>
              <a:ext uri="{FF2B5EF4-FFF2-40B4-BE49-F238E27FC236}">
                <a16:creationId xmlns:a16="http://schemas.microsoft.com/office/drawing/2014/main" id="{9262AAE2-E7B6-4706-98CB-D0342D9DACCB}"/>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10267950" y="5951663"/>
            <a:ext cx="1243399" cy="707068"/>
          </a:xfrm>
          <a:prstGeom prst="rect">
            <a:avLst/>
          </a:prstGeom>
        </p:spPr>
      </p:pic>
      <p:pic>
        <p:nvPicPr>
          <p:cNvPr id="26" name="Picture 25" descr="Logo&#10;&#10;Description automatically generated">
            <a:extLst>
              <a:ext uri="{FF2B5EF4-FFF2-40B4-BE49-F238E27FC236}">
                <a16:creationId xmlns:a16="http://schemas.microsoft.com/office/drawing/2014/main" id="{C43BEAAA-1EE7-4931-AE42-1053614743FF}"/>
              </a:ext>
            </a:extLst>
          </p:cNvPr>
          <p:cNvPicPr/>
          <p:nvPr/>
        </p:nvPicPr>
        <p:blipFill>
          <a:blip r:embed="rId15" cstate="screen">
            <a:extLst>
              <a:ext uri="{28A0092B-C50C-407E-A947-70E740481C1C}">
                <a14:useLocalDpi xmlns:a14="http://schemas.microsoft.com/office/drawing/2010/main"/>
              </a:ext>
            </a:extLst>
          </a:blip>
          <a:stretch>
            <a:fillRect/>
          </a:stretch>
        </p:blipFill>
        <p:spPr>
          <a:xfrm>
            <a:off x="958891" y="3343"/>
            <a:ext cx="1646086" cy="1155636"/>
          </a:xfrm>
          <a:prstGeom prst="rect">
            <a:avLst/>
          </a:prstGeom>
        </p:spPr>
      </p:pic>
    </p:spTree>
    <p:extLst>
      <p:ext uri="{BB962C8B-B14F-4D97-AF65-F5344CB8AC3E}">
        <p14:creationId xmlns:p14="http://schemas.microsoft.com/office/powerpoint/2010/main" val="36272840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2667</TotalTime>
  <Words>867</Words>
  <Application>Microsoft Office PowerPoint</Application>
  <PresentationFormat>Widescreen</PresentationFormat>
  <Paragraphs>98</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-apple-system</vt:lpstr>
      <vt:lpstr>Arial</vt:lpstr>
      <vt:lpstr>Calibri</vt:lpstr>
      <vt:lpstr>Calibri Light</vt:lpstr>
      <vt:lpstr>Comic Sans MS</vt:lpstr>
      <vt:lpstr>Office Theme</vt:lpstr>
      <vt:lpstr>PowerPoint Presentation</vt:lpstr>
      <vt:lpstr>PowerPoint Presentation</vt:lpstr>
      <vt:lpstr>Values Challenge - click the slide to begin!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Lesleyann Craig</dc:creator>
  <cp:lastModifiedBy>Suzi Smith</cp:lastModifiedBy>
  <cp:revision>152</cp:revision>
  <dcterms:created xsi:type="dcterms:W3CDTF">2020-06-25T11:38:22Z</dcterms:created>
  <dcterms:modified xsi:type="dcterms:W3CDTF">2021-07-14T15:42:31Z</dcterms:modified>
</cp:coreProperties>
</file>