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A8"/>
    <a:srgbClr val="C8DEFC"/>
    <a:srgbClr val="D3E5FD"/>
    <a:srgbClr val="AECFFC"/>
    <a:srgbClr val="CEFEF4"/>
    <a:srgbClr val="D5EEFD"/>
    <a:srgbClr val="AAECD8"/>
    <a:srgbClr val="C6F2E4"/>
    <a:srgbClr val="C2F6C2"/>
    <a:srgbClr val="DA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A75-1FC9-4418-AA39-409BBB66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1C725-A16B-4DA5-9134-18AE274FA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6AA1-126B-4A5E-A4F4-8A4123AE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D370-480F-431A-874E-0D8EBA4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3404-071C-4E3A-BFFF-63FA1892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47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8FCD-C648-41B3-A84A-9448F6AD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C5FE9-5D51-4D96-A110-18EBED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A42F-E91F-4A2E-81D1-8D69D0FF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E8D61-BE0E-40F4-A896-79670E59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324CE-5ECF-4C4C-A919-EDEB1489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41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87913-7EA4-4D11-9C62-A366F9E80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9DE59-2B10-4AF3-8873-3B43937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78B3D-4774-44EC-822E-F952EEFE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6120A-D7A8-479D-8028-7C492CCF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C107E-F9DC-4C3E-A131-F7A9F996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60E8-63DB-493F-8519-5D387566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9618-81D5-4F62-B2ED-47C7ADA3D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DC69C-E391-4D32-983E-31EF5709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BC28B-24B6-4FCA-8270-B92DAF06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E26E-78A2-46E8-8C88-E41B259C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58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CF4D-2E2E-45A8-B17E-C0210A5F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2D0CA-7585-435F-BF04-476D0012E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08DE-2ADC-43C8-AC00-DF7739B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9CEE1-D849-4605-BC04-E6578582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8037-C48E-47EB-96CE-10C07252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6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60BB-B9EF-4918-B6B7-1D0B354A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2564-C058-45A3-85F0-CE3CDFEB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0CACE-3BB3-4F06-AAB0-C48CB4DF9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BB4C6-5FCF-4FFD-978A-84EDFD51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EB4BB-4CAC-4E4B-B5A8-ECFB0725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46CC8-6291-4FC1-91CC-6E6E04B1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F91A-6A15-4294-A74D-7F0F2293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6070-A6B8-43F7-A000-B61E4B20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2B262-B3E1-4726-A28B-6B82F777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710CE-071F-4650-B589-0566830ED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0CB0E-5E99-4818-A91D-5884D3355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58770-394D-4354-99F8-E1E3529B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D0F25-6073-4D7E-A8B1-A69104E8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B6D51-CAF5-496A-AB29-0C7C5DE4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53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43AB-612D-4DBE-A6CD-3247EEF1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C44C4-5742-4043-8EFE-1AFE17EE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88CA3-CA3F-49AA-A14F-82B851FF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119D7-2D4C-403E-A20B-1CCFB5BC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25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8DD78-8BA8-46CF-AF9D-967EE281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96354-30B8-4C4E-B9E0-E2EACF6C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71D4A-C7D1-40CC-B132-51D2F6D4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9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B39D-253A-40B5-B922-6BCF9497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3795-CCFE-4E74-86D4-1AA12DDB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A78C9-B451-47D8-8531-8FCE6D503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FD2A0-1D13-4693-A3A0-55626933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83BA9-CDC9-43F1-AEF7-95EBE064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BE9AB-FDE1-4D70-A60A-AA261D4E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1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FACA-C6B3-40D8-944D-AEA556D0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6BCE7-59CC-41FB-88A3-3CD118279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E3FC5-3FCC-4D70-9F8A-ECCFC3656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062A-2103-4D20-BAC0-A01A93A0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6181B-0486-4D65-9879-72F28F25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3264-25A4-47F7-BCE7-E672CAAE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7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E88FA-AA97-4A45-B843-4EF09CA2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4DE63-A8C5-4D12-9870-15CC3090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A00E-96BF-4B1B-AB40-C75B90D9C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6A23-084F-445D-A431-7C54765AC181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AF55F-83E1-472C-87CE-003B873F2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3129-E926-48F6-9924-3C4D836B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92E7-1BD6-43A4-996A-DDF1899A4A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1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jSOc5a3NTs" TargetMode="External"/><Relationship Id="rId13" Type="http://schemas.openxmlformats.org/officeDocument/2006/relationships/hyperlink" Target="https://www.unitedutilities.com/apprenticeships" TargetMode="External"/><Relationship Id="rId18" Type="http://schemas.openxmlformats.org/officeDocument/2006/relationships/hyperlink" Target="https://thepayindex.com/signup-plan" TargetMode="External"/><Relationship Id="rId26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5.png"/><Relationship Id="rId7" Type="http://schemas.openxmlformats.org/officeDocument/2006/relationships/hyperlink" Target="https://www.thelearningfoundry.co.uk/moreyou" TargetMode="External"/><Relationship Id="rId12" Type="http://schemas.openxmlformats.org/officeDocument/2006/relationships/hyperlink" Target="https://sovini.co.uk/careers/" TargetMode="External"/><Relationship Id="rId17" Type="http://schemas.openxmlformats.org/officeDocument/2006/relationships/hyperlink" Target="https://eftgroup.co.uk/apprenticeships/" TargetMode="External"/><Relationship Id="rId25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hyperlink" Target="https://www.jaguarlandrovercareers.com/content/Apprentices/?locale=en_GB" TargetMode="External"/><Relationship Id="rId20" Type="http://schemas.openxmlformats.org/officeDocument/2006/relationships/hyperlink" Target="https://thepayindex.com/liverpool/signup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owthplatform.org/wp-content/uploads/2022/01/Options-Comparisons-Sheet.pdf" TargetMode="External"/><Relationship Id="rId11" Type="http://schemas.openxmlformats.org/officeDocument/2006/relationships/hyperlink" Target="https://www.regendagroup.co.uk/the-group/education-training-and-careers/" TargetMode="Externa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hyperlink" Target="https://www.keepmoat.com/careers/apprenticeships" TargetMode="Externa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hyperlink" Target="https://www.youtube.com/watch?v=EHYJ68FUQlk" TargetMode="External"/><Relationship Id="rId19" Type="http://schemas.openxmlformats.org/officeDocument/2006/relationships/hyperlink" Target="https://thepayindex.com/schools" TargetMode="External"/><Relationship Id="rId31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hyperlink" Target="https://www.youtube.com/watch?v=2p4nWE1LuDQ" TargetMode="External"/><Relationship Id="rId14" Type="http://schemas.openxmlformats.org/officeDocument/2006/relationships/hyperlink" Target="https://www.alstom.com/careers" TargetMode="Externa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B0AEABB-F656-4A06-B30E-6068BCE0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5" y="30383"/>
            <a:ext cx="1855571" cy="9823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527893-0CB3-4B7C-BCC6-A40D90A1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164783"/>
            <a:ext cx="709785" cy="64360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2F6AAD-9051-467B-9831-95CCAEED7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 b="6826"/>
          <a:stretch/>
        </p:blipFill>
        <p:spPr>
          <a:xfrm>
            <a:off x="10715946" y="1"/>
            <a:ext cx="1211135" cy="1024303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03BA18-C72A-4FF8-B2F8-F95E5935E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95338"/>
              </p:ext>
            </p:extLst>
          </p:nvPr>
        </p:nvGraphicFramePr>
        <p:xfrm>
          <a:off x="865934" y="955226"/>
          <a:ext cx="11144928" cy="5691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976">
                  <a:extLst>
                    <a:ext uri="{9D8B030D-6E8A-4147-A177-3AD203B41FA5}">
                      <a16:colId xmlns:a16="http://schemas.microsoft.com/office/drawing/2014/main" val="1559262771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059469809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740450857"/>
                    </a:ext>
                  </a:extLst>
                </a:gridCol>
              </a:tblGrid>
              <a:tr h="2748731">
                <a:tc>
                  <a:txBody>
                    <a:bodyPr/>
                    <a:lstStyle/>
                    <a:p>
                      <a:pPr algn="ctr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hlinkClick r:id="rId6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What’s the difference between T Levels, Traineeships and Apprenticeships? - Click here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The Learning Foundry - Click here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Jamie-Leigh’s journey from school to trainee to apprentice - Click here</a:t>
                      </a:r>
                      <a:r>
                        <a:rPr lang="en-GB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Rory’s story as a trainee - Click here</a:t>
                      </a:r>
                      <a:endParaRPr lang="en-US" sz="9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We Are The Learning Foundry: not like school or college - Click here</a:t>
                      </a:r>
                      <a:r>
                        <a:rPr lang="en-GB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hlinkClick r:id="rId11"/>
                        </a:rPr>
                        <a:t>The </a:t>
                      </a:r>
                      <a:r>
                        <a:rPr lang="en-US" sz="1400" b="1" dirty="0" err="1">
                          <a:hlinkClick r:id="rId11"/>
                        </a:rPr>
                        <a:t>Regenda</a:t>
                      </a:r>
                      <a:r>
                        <a:rPr lang="en-US" sz="1400" b="1" dirty="0">
                          <a:hlinkClick r:id="rId11"/>
                        </a:rPr>
                        <a:t> Group - Education, Training and Careers - Click here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The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Sovini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 Group Careers - Click here</a:t>
                      </a: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United Utilities Apprenticeships - Click here</a:t>
                      </a: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hlinkClick r:id="rId1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hlinkClick r:id="rId1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Alstom Careers - Click here</a:t>
                      </a: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15014"/>
                  </a:ext>
                </a:extLst>
              </a:tr>
              <a:tr h="2942503">
                <a:tc>
                  <a:txBody>
                    <a:bodyPr/>
                    <a:lstStyle/>
                    <a:p>
                      <a:pPr algn="ctr"/>
                      <a:endParaRPr lang="en-GB" sz="1400" b="1" u="sng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3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3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United Utilities Apprenticeships - Click here</a:t>
                      </a: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dirty="0">
                          <a:effectLst/>
                          <a:latin typeface="+mn-lt"/>
                          <a:hlinkClick r:id="rId15"/>
                        </a:rPr>
                        <a:t>Keepmoat Homes Apprenticeships - Click here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Jaguar Land Rover Careers Apprentices - Click Here</a:t>
                      </a: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GB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EFT Group Ltd Apprenticeships - Click here</a:t>
                      </a: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United Utilities Apprenticeships - Click here</a:t>
                      </a: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GB" sz="16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+mn-lt"/>
                        <a:hlinkClick r:id="rId18"/>
                      </a:endParaRPr>
                    </a:p>
                    <a:p>
                      <a:pPr algn="ctr"/>
                      <a:endParaRPr lang="en-US" sz="1200" b="0" i="0" dirty="0">
                        <a:solidFill>
                          <a:srgbClr val="5B5E6D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b="0" i="0" dirty="0">
                          <a:solidFill>
                            <a:srgbClr val="5B5E6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rgbClr val="5B5E6D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Pay Index helps students, professionals, educational institutions and businesses make informed decisions by providing transparency and analysis through its salary comparison reporting tool. Their up-to-date market data and cutting-edge software puts important salary and career prospect information into the hands of those who need it.</a:t>
                      </a:r>
                    </a:p>
                    <a:p>
                      <a:pPr algn="ctr"/>
                      <a:endParaRPr lang="en-US" sz="1000" dirty="0">
                        <a:effectLst/>
                        <a:latin typeface="+mn-lt"/>
                        <a:hlinkClick r:id="rId18"/>
                      </a:endParaRPr>
                    </a:p>
                    <a:p>
                      <a:pPr algn="ctr"/>
                      <a:endParaRPr lang="en-US" sz="1200" b="1" dirty="0">
                        <a:latin typeface="+mn-lt"/>
                        <a:hlinkClick r:id="rId19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+mn-lt"/>
                          <a:hlinkClick r:id="rId19"/>
                        </a:rPr>
                        <a:t>The Pay Index for Colleges and Students - Click here</a:t>
                      </a:r>
                      <a:endParaRPr lang="en-US" sz="12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 </a:t>
                      </a:r>
                      <a:endParaRPr lang="en-US" sz="1200" b="1" dirty="0">
                        <a:effectLst/>
                        <a:latin typeface="+mn-lt"/>
                        <a:hlinkClick r:id="rId18"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+mn-lt"/>
                          <a:hlinkClick r:id="rId20"/>
                        </a:rPr>
                        <a:t>The Pay Index - Sign up here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539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803637-5A4B-4192-88C2-B944149B7F8C}"/>
              </a:ext>
            </a:extLst>
          </p:cNvPr>
          <p:cNvSpPr txBox="1"/>
          <p:nvPr/>
        </p:nvSpPr>
        <p:spPr>
          <a:xfrm>
            <a:off x="2373179" y="99328"/>
            <a:ext cx="7880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Apprenticeship Week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b="1" i="0" u="sng" strike="noStrike" kern="1200" cap="none" spc="0" normalizeH="0" baseline="3000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11</a:t>
            </a:r>
            <a:r>
              <a:rPr kumimoji="0" lang="en-GB" b="1" i="0" u="sng" strike="noStrike" kern="1200" cap="none" spc="0" normalizeH="0" baseline="3000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with Cornerstone Employers: Pre work and useful links</a:t>
            </a:r>
            <a:endParaRPr kumimoji="0" lang="en-GB" b="0" i="0" u="sng" strike="noStrike" kern="1200" cap="none" spc="0" normalizeH="0" baseline="0" noProof="0" dirty="0">
              <a:ln>
                <a:noFill/>
              </a:ln>
              <a:solidFill>
                <a:srgbClr val="00A8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521815-530B-43FA-8256-D698E36DF5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48107" y="6174526"/>
            <a:ext cx="1190465" cy="30930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B24A8F-9136-4727-AE31-8A279E7AD8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12687" y="3174697"/>
            <a:ext cx="1261307" cy="391005"/>
          </a:xfrm>
          <a:prstGeom prst="rect">
            <a:avLst/>
          </a:prstGeom>
        </p:spPr>
      </p:pic>
      <p:pic>
        <p:nvPicPr>
          <p:cNvPr id="32" name="Picture 31" descr="A picture containing arrow&#10;&#10;Description automatically generated">
            <a:extLst>
              <a:ext uri="{FF2B5EF4-FFF2-40B4-BE49-F238E27FC236}">
                <a16:creationId xmlns:a16="http://schemas.microsoft.com/office/drawing/2014/main" id="{363309FA-77DC-4DB5-84EF-EAE60F4659F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0529" b="17025"/>
          <a:stretch/>
        </p:blipFill>
        <p:spPr>
          <a:xfrm>
            <a:off x="7219915" y="2978159"/>
            <a:ext cx="907446" cy="59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2275DD-D833-4160-AEC5-CBEC82AC7A3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12952"/>
          <a:stretch/>
        </p:blipFill>
        <p:spPr>
          <a:xfrm>
            <a:off x="5901995" y="5779203"/>
            <a:ext cx="1017767" cy="79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F385667A-699B-420F-825E-F94706F907C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70079" y="6000390"/>
            <a:ext cx="741661" cy="558690"/>
          </a:xfrm>
          <a:prstGeom prst="rect">
            <a:avLst/>
          </a:prstGeom>
        </p:spPr>
      </p:pic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26B5B8D6-77B2-4B8E-A5AA-CE1712A0679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21308" y="3008537"/>
            <a:ext cx="1122798" cy="7485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6DA9668-3442-47F3-8341-2657AACF9A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19915" y="6072551"/>
            <a:ext cx="907446" cy="604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3375F4E-B2C4-49BC-B6D9-8CD9A4A228C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6985" y="5882913"/>
            <a:ext cx="1190466" cy="79364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77113C2-B7DB-492B-B4D2-89B39D09A8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6700" y="3047974"/>
            <a:ext cx="957575" cy="596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F6D198-100D-470D-85E7-9BC8C12F2AC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04936" y="3100286"/>
            <a:ext cx="1185189" cy="47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3266E16-FBE1-41E7-8DFF-D2FE3327021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88" y="3087821"/>
            <a:ext cx="1261308" cy="486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313722-F70A-4919-8658-AA0D87FACD7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23818" b="24193"/>
          <a:stretch/>
        </p:blipFill>
        <p:spPr>
          <a:xfrm>
            <a:off x="10656148" y="3152614"/>
            <a:ext cx="1330730" cy="46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The Pay Index – the global salary comparison, careers prospect and EdTech  website">
            <a:extLst>
              <a:ext uri="{FF2B5EF4-FFF2-40B4-BE49-F238E27FC236}">
                <a16:creationId xmlns:a16="http://schemas.microsoft.com/office/drawing/2014/main" id="{CF5F43E0-0EAB-447F-AC56-568BE7DC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93" y="3872421"/>
            <a:ext cx="2615647" cy="6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7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203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Careers  Moving ON</dc:title>
  <dc:creator>Julie Jones</dc:creator>
  <cp:lastModifiedBy>Lesleyann Craig</cp:lastModifiedBy>
  <cp:revision>47</cp:revision>
  <dcterms:created xsi:type="dcterms:W3CDTF">2021-05-19T08:14:43Z</dcterms:created>
  <dcterms:modified xsi:type="dcterms:W3CDTF">2022-02-16T09:32:09Z</dcterms:modified>
</cp:coreProperties>
</file>