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48" r:id="rId2"/>
  </p:sldMasterIdLst>
  <p:notesMasterIdLst>
    <p:notesMasterId r:id="rId8"/>
  </p:notesMasterIdLst>
  <p:sldIdLst>
    <p:sldId id="257" r:id="rId3"/>
    <p:sldId id="256" r:id="rId4"/>
    <p:sldId id="258" r:id="rId5"/>
    <p:sldId id="345" r:id="rId6"/>
    <p:sldId id="3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BE186-683B-4B5D-B6D5-0071195DFB30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53945-B924-4E8B-B46D-6A5B47B4D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30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a link for info to be shared following this.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8AAF1-6603-4F58-AFE4-A76CA2B9D2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9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A8AA-4103-4ECD-9011-F0ABE8A2D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FB936-ADD4-4F5C-9B0E-2E7442E16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F179B-D8D2-44CF-B6D5-82F75398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FBF7-EA12-4BEC-B506-C38316A1BB7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4BA5E-3231-44F7-9BF6-D4DFEB9C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EB2AA-A720-43FD-83BC-1855C33F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EC46-0C29-45F5-94F7-4E9EF9707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3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A0AF-EE35-47FD-AEFA-6651D6CE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B01DC-BAF1-4BD2-8F40-D4CB0E03A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1BB03-6D0F-42FE-87AC-D559D8DF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FBF7-EA12-4BEC-B506-C38316A1BB7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1DCF7-7AB7-4A4A-9F45-B7B600ED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7E5C9-03B9-4C8F-867C-A6100BF0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EC46-0C29-45F5-94F7-4E9EF9707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6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2FF5E8-B631-4577-B926-1CC043031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6C7C2-0833-44F1-9743-5BF8D9CC0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C1860-9208-4399-A31B-1A6D6DC6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FBF7-EA12-4BEC-B506-C38316A1BB7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E3C0A-118E-46B4-8947-ADE1E301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97E43-8A8D-449D-AEA7-E54D0D59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EC46-0C29-45F5-94F7-4E9EF9707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0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an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559D34-20DE-3D4D-8199-5F145558F3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2962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5858D-E52B-7E4F-94E9-C62D6249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861D2-CC4E-4F48-A6AF-53ED43214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65C1-B18F-0A45-8E7B-5944DE67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65BBE-79EF-8D48-B5E0-5DE7F291EA2F}" type="datetimeFigureOut">
              <a:rPr lang="en-GB" smtClean="0"/>
              <a:pPr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0D0A-2B91-EE4E-A070-4C6FF083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55AE-8AFF-2641-A455-A8C05B2B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2F3BB9-44FB-F84E-9676-A207BF0A1E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5E9A94B-CD11-2643-8951-FC208F15EC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0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858D-E52B-7E4F-94E9-C62D6249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861D2-CC4E-4F48-A6AF-53ED43214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65C1-B18F-0A45-8E7B-5944DE67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5BBE-79EF-8D48-B5E0-5DE7F291EA2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0D0A-2B91-EE4E-A070-4C6FF083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55AE-8AFF-2641-A455-A8C05B2B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3BB9-44FB-F84E-9676-A207BF0A1E0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FC1804-DE2F-D241-BD5E-E08973F71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oup Background">
    <p:bg>
      <p:bgPr>
        <a:solidFill>
          <a:srgbClr val="454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858D-E52B-7E4F-94E9-C62D6249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861D2-CC4E-4F48-A6AF-53ED43214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65C1-B18F-0A45-8E7B-5944DE67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65BBE-79EF-8D48-B5E0-5DE7F291EA2F}" type="datetimeFigureOut">
              <a:rPr lang="en-GB" smtClean="0"/>
              <a:pPr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0D0A-2B91-EE4E-A070-4C6FF083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55AE-8AFF-2641-A455-A8C05B2B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2F3BB9-44FB-F84E-9676-A207BF0A1E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79557AD-C242-724C-87AD-A600B31BA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4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are and Support Backgound">
    <p:bg>
      <p:bgPr>
        <a:solidFill>
          <a:srgbClr val="0085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858D-E52B-7E4F-94E9-C62D6249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861D2-CC4E-4F48-A6AF-53ED43214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65C1-B18F-0A45-8E7B-5944DE67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65BBE-79EF-8D48-B5E0-5DE7F291EA2F}" type="datetimeFigureOut">
              <a:rPr lang="en-GB" smtClean="0"/>
              <a:pPr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0D0A-2B91-EE4E-A070-4C6FF083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55AE-8AFF-2641-A455-A8C05B2B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2F3BB9-44FB-F84E-9676-A207BF0A1E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49179B7-122B-1748-B4C3-BB9B4C33D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58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Housing and Construction Background">
    <p:bg>
      <p:bgPr>
        <a:solidFill>
          <a:srgbClr val="CB2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858D-E52B-7E4F-94E9-C62D6249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861D2-CC4E-4F48-A6AF-53ED43214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65C1-B18F-0A45-8E7B-5944DE67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65BBE-79EF-8D48-B5E0-5DE7F291EA2F}" type="datetimeFigureOut">
              <a:rPr lang="en-GB" smtClean="0"/>
              <a:pPr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0D0A-2B91-EE4E-A070-4C6FF083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55AE-8AFF-2641-A455-A8C05B2B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2F3BB9-44FB-F84E-9676-A207BF0A1E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159BD90-60AB-D44D-8742-26EDF33790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08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ducation, Training and Careers Background">
    <p:bg>
      <p:bgPr>
        <a:solidFill>
          <a:srgbClr val="FFA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858D-E52B-7E4F-94E9-C62D6249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861D2-CC4E-4F48-A6AF-53ED43214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65C1-B18F-0A45-8E7B-5944DE67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65BBE-79EF-8D48-B5E0-5DE7F291EA2F}" type="datetimeFigureOut">
              <a:rPr lang="en-GB" smtClean="0"/>
              <a:pPr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0D0A-2B91-EE4E-A070-4C6FF083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55AE-8AFF-2641-A455-A8C05B2B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2F3BB9-44FB-F84E-9676-A207BF0A1E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74F1C48-602C-4948-82C1-F1E361E46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45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858D-E52B-7E4F-94E9-C62D6249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861D2-CC4E-4F48-A6AF-53ED43214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65C1-B18F-0A45-8E7B-5944DE67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5BBE-79EF-8D48-B5E0-5DE7F291EA2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0D0A-2B91-EE4E-A070-4C6FF083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55AE-8AFF-2641-A455-A8C05B2B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3BB9-44FB-F84E-9676-A207BF0A1E0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93C3EBA-E388-1C43-A103-97AC65EA7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9B47906-8972-F240-B923-692FB0ADEFEC}"/>
              </a:ext>
            </a:extLst>
          </p:cNvPr>
          <p:cNvGrpSpPr/>
          <p:nvPr userDrawn="1"/>
        </p:nvGrpSpPr>
        <p:grpSpPr>
          <a:xfrm>
            <a:off x="0" y="6344749"/>
            <a:ext cx="12192000" cy="513251"/>
            <a:chOff x="0" y="6344749"/>
            <a:chExt cx="12192000" cy="5132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693500-5E4F-F840-A511-1AB2D8913EBA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45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DB4887-756C-A54C-AF8F-2487194006C7}"/>
                </a:ext>
              </a:extLst>
            </p:cNvPr>
            <p:cNvSpPr txBox="1"/>
            <p:nvPr userDrawn="1"/>
          </p:nvSpPr>
          <p:spPr>
            <a:xfrm>
              <a:off x="9896770" y="6490900"/>
              <a:ext cx="2149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www.regendagroup.co.uk</a:t>
              </a:r>
              <a:endParaRPr lang="en-GB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08DAF5-0C5D-284F-9320-8E0DF2548C2C}"/>
                </a:ext>
              </a:extLst>
            </p:cNvPr>
            <p:cNvGrpSpPr/>
            <p:nvPr userDrawn="1"/>
          </p:nvGrpSpPr>
          <p:grpSpPr>
            <a:xfrm>
              <a:off x="0" y="6344749"/>
              <a:ext cx="12192000" cy="72000"/>
              <a:chOff x="0" y="6298490"/>
              <a:chExt cx="12192000" cy="72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9F43ADE-7222-7944-805C-456162D62F2D}"/>
                  </a:ext>
                </a:extLst>
              </p:cNvPr>
              <p:cNvSpPr/>
              <p:nvPr/>
            </p:nvSpPr>
            <p:spPr>
              <a:xfrm>
                <a:off x="0" y="6298490"/>
                <a:ext cx="4064400" cy="72000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04E989-2406-5541-8655-ACF9721617D4}"/>
                  </a:ext>
                </a:extLst>
              </p:cNvPr>
              <p:cNvSpPr/>
              <p:nvPr/>
            </p:nvSpPr>
            <p:spPr>
              <a:xfrm>
                <a:off x="4064400" y="6298490"/>
                <a:ext cx="4064400" cy="72000"/>
              </a:xfrm>
              <a:prstGeom prst="rect">
                <a:avLst/>
              </a:prstGeom>
              <a:solidFill>
                <a:srgbClr val="CB2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18D415-DECF-6948-BCD9-895DC3E567E8}"/>
                  </a:ext>
                </a:extLst>
              </p:cNvPr>
              <p:cNvSpPr/>
              <p:nvPr/>
            </p:nvSpPr>
            <p:spPr>
              <a:xfrm>
                <a:off x="8127600" y="6298490"/>
                <a:ext cx="4064400" cy="72000"/>
              </a:xfrm>
              <a:prstGeom prst="rect">
                <a:avLst/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4547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with Grou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858D-E52B-7E4F-94E9-C62D6249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85CA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861D2-CC4E-4F48-A6AF-53ED43214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85C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65C1-B18F-0A45-8E7B-5944DE67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5BBE-79EF-8D48-B5E0-5DE7F291EA2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0D0A-2B91-EE4E-A070-4C6FF083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55AE-8AFF-2641-A455-A8C05B2B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3BB9-44FB-F84E-9676-A207BF0A1E0B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3B3F08B-C3BD-7742-8364-63DF862F3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2576" y="151676"/>
            <a:ext cx="1024142" cy="8778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6E12FD-1B16-1941-AECA-01B6904F6783}"/>
              </a:ext>
            </a:extLst>
          </p:cNvPr>
          <p:cNvGrpSpPr/>
          <p:nvPr userDrawn="1"/>
        </p:nvGrpSpPr>
        <p:grpSpPr>
          <a:xfrm>
            <a:off x="0" y="6344749"/>
            <a:ext cx="12192000" cy="513251"/>
            <a:chOff x="0" y="6344749"/>
            <a:chExt cx="12192000" cy="5132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EAA02F-2266-064F-8956-627A36DFD268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45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43F0A9-C2A8-504C-80CF-905C5FF17B62}"/>
                </a:ext>
              </a:extLst>
            </p:cNvPr>
            <p:cNvSpPr txBox="1"/>
            <p:nvPr userDrawn="1"/>
          </p:nvSpPr>
          <p:spPr>
            <a:xfrm>
              <a:off x="9896770" y="6490900"/>
              <a:ext cx="2149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www.regendagroup.co.uk</a:t>
              </a:r>
              <a:endParaRPr lang="en-GB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F518511-02C5-4145-AC8D-D13B4A187312}"/>
                </a:ext>
              </a:extLst>
            </p:cNvPr>
            <p:cNvGrpSpPr/>
            <p:nvPr userDrawn="1"/>
          </p:nvGrpSpPr>
          <p:grpSpPr>
            <a:xfrm>
              <a:off x="0" y="6344749"/>
              <a:ext cx="12192000" cy="72000"/>
              <a:chOff x="0" y="6298490"/>
              <a:chExt cx="12192000" cy="72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FF1E5AE-CA52-6D47-98BD-B4F3B17A063F}"/>
                  </a:ext>
                </a:extLst>
              </p:cNvPr>
              <p:cNvSpPr/>
              <p:nvPr/>
            </p:nvSpPr>
            <p:spPr>
              <a:xfrm>
                <a:off x="0" y="6298490"/>
                <a:ext cx="4064400" cy="72000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BE3BEAA-B5A6-CB4F-9E72-D877920ADDF6}"/>
                  </a:ext>
                </a:extLst>
              </p:cNvPr>
              <p:cNvSpPr/>
              <p:nvPr/>
            </p:nvSpPr>
            <p:spPr>
              <a:xfrm>
                <a:off x="4064400" y="6298490"/>
                <a:ext cx="4064400" cy="72000"/>
              </a:xfrm>
              <a:prstGeom prst="rect">
                <a:avLst/>
              </a:prstGeom>
              <a:solidFill>
                <a:srgbClr val="CB2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F61CA6-5F40-5844-BAC1-FDE29AC045D1}"/>
                  </a:ext>
                </a:extLst>
              </p:cNvPr>
              <p:cNvSpPr/>
              <p:nvPr/>
            </p:nvSpPr>
            <p:spPr>
              <a:xfrm>
                <a:off x="8127600" y="6298490"/>
                <a:ext cx="4064400" cy="72000"/>
              </a:xfrm>
              <a:prstGeom prst="rect">
                <a:avLst/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468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A6B2-1240-4F6E-8009-8DFD471A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F3631-0847-433B-A447-F542EC41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A9E72-D607-49CC-8A53-B2169C53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FBF7-EA12-4BEC-B506-C38316A1BB7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5CE3B-7840-4518-A731-3EA8D622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A1DCA-E204-46AE-91BF-016FCC8A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EC46-0C29-45F5-94F7-4E9EF9707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6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with Grou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858D-E52B-7E4F-94E9-C62D6249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B2C3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861D2-CC4E-4F48-A6AF-53ED43214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B2C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65C1-B18F-0A45-8E7B-5944DE67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5BBE-79EF-8D48-B5E0-5DE7F291EA2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0D0A-2B91-EE4E-A070-4C6FF083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55AE-8AFF-2641-A455-A8C05B2B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3BB9-44FB-F84E-9676-A207BF0A1E0B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6CBBAA0-A8E1-344F-8CB6-A948C1270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0469"/>
            <a:ext cx="877836" cy="8778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933B45-1B21-4247-A814-7316786153D2}"/>
              </a:ext>
            </a:extLst>
          </p:cNvPr>
          <p:cNvGrpSpPr/>
          <p:nvPr userDrawn="1"/>
        </p:nvGrpSpPr>
        <p:grpSpPr>
          <a:xfrm>
            <a:off x="0" y="6344749"/>
            <a:ext cx="12192000" cy="513251"/>
            <a:chOff x="0" y="6344749"/>
            <a:chExt cx="12192000" cy="5132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8F38D3-660A-E949-9941-5751559B8AF6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45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1B88DB-B30A-CA4C-82E1-E8C650DC656A}"/>
                </a:ext>
              </a:extLst>
            </p:cNvPr>
            <p:cNvSpPr txBox="1"/>
            <p:nvPr userDrawn="1"/>
          </p:nvSpPr>
          <p:spPr>
            <a:xfrm>
              <a:off x="9896770" y="6490900"/>
              <a:ext cx="2149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www.regendagroup.co.uk</a:t>
              </a:r>
              <a:endParaRPr lang="en-GB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43FEA74-F556-B34E-BD73-1FA02AD643C0}"/>
                </a:ext>
              </a:extLst>
            </p:cNvPr>
            <p:cNvGrpSpPr/>
            <p:nvPr userDrawn="1"/>
          </p:nvGrpSpPr>
          <p:grpSpPr>
            <a:xfrm>
              <a:off x="0" y="6344749"/>
              <a:ext cx="12192000" cy="72000"/>
              <a:chOff x="0" y="6298490"/>
              <a:chExt cx="12192000" cy="72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A25399C-7DC5-984C-85F5-3622CC07B8DB}"/>
                  </a:ext>
                </a:extLst>
              </p:cNvPr>
              <p:cNvSpPr/>
              <p:nvPr/>
            </p:nvSpPr>
            <p:spPr>
              <a:xfrm>
                <a:off x="0" y="6298490"/>
                <a:ext cx="4064400" cy="72000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C52830F-8F5E-8A4A-9F45-44E58C4B3151}"/>
                  </a:ext>
                </a:extLst>
              </p:cNvPr>
              <p:cNvSpPr/>
              <p:nvPr/>
            </p:nvSpPr>
            <p:spPr>
              <a:xfrm>
                <a:off x="4064400" y="6298490"/>
                <a:ext cx="4064400" cy="72000"/>
              </a:xfrm>
              <a:prstGeom prst="rect">
                <a:avLst/>
              </a:prstGeom>
              <a:solidFill>
                <a:srgbClr val="CB2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DF67A47-9E9E-984C-BE61-7FDEA3C25D13}"/>
                  </a:ext>
                </a:extLst>
              </p:cNvPr>
              <p:cNvSpPr/>
              <p:nvPr/>
            </p:nvSpPr>
            <p:spPr>
              <a:xfrm>
                <a:off x="8127600" y="6298490"/>
                <a:ext cx="4064400" cy="72000"/>
              </a:xfrm>
              <a:prstGeom prst="rect">
                <a:avLst/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2312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with Grou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858D-E52B-7E4F-94E9-C62D6249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D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861D2-CC4E-4F48-A6AF-53ED43214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A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65C1-B18F-0A45-8E7B-5944DE67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5BBE-79EF-8D48-B5E0-5DE7F291EA2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0D0A-2B91-EE4E-A070-4C6FF083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55AE-8AFF-2641-A455-A8C05B2B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3BB9-44FB-F84E-9676-A207BF0A1E0B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938A102-5380-CE4C-B0A0-757E3A3AE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5067"/>
            <a:ext cx="877836" cy="8778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C00598D-7571-6642-B4CD-CEEAC15271D6}"/>
              </a:ext>
            </a:extLst>
          </p:cNvPr>
          <p:cNvGrpSpPr/>
          <p:nvPr userDrawn="1"/>
        </p:nvGrpSpPr>
        <p:grpSpPr>
          <a:xfrm>
            <a:off x="0" y="6344749"/>
            <a:ext cx="12192000" cy="513251"/>
            <a:chOff x="0" y="6344749"/>
            <a:chExt cx="12192000" cy="5132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934680-F245-0145-B6FE-890C2E056641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45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E5CFD3-6FDE-444C-B6FF-3AC299805B96}"/>
                </a:ext>
              </a:extLst>
            </p:cNvPr>
            <p:cNvSpPr txBox="1"/>
            <p:nvPr userDrawn="1"/>
          </p:nvSpPr>
          <p:spPr>
            <a:xfrm>
              <a:off x="9896770" y="6490900"/>
              <a:ext cx="2149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www.regendagroup.co.uk</a:t>
              </a:r>
              <a:endParaRPr lang="en-GB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96D8040-E283-FE48-9345-439664EBF27A}"/>
                </a:ext>
              </a:extLst>
            </p:cNvPr>
            <p:cNvGrpSpPr/>
            <p:nvPr userDrawn="1"/>
          </p:nvGrpSpPr>
          <p:grpSpPr>
            <a:xfrm>
              <a:off x="0" y="6344749"/>
              <a:ext cx="12192000" cy="72000"/>
              <a:chOff x="0" y="6298490"/>
              <a:chExt cx="12192000" cy="72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BEE4571-08EE-5E4F-905A-D3B78E6A138A}"/>
                  </a:ext>
                </a:extLst>
              </p:cNvPr>
              <p:cNvSpPr/>
              <p:nvPr/>
            </p:nvSpPr>
            <p:spPr>
              <a:xfrm>
                <a:off x="0" y="6298490"/>
                <a:ext cx="4064400" cy="72000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B3E95F9-3E2A-5F4A-93F2-268344BF5AEE}"/>
                  </a:ext>
                </a:extLst>
              </p:cNvPr>
              <p:cNvSpPr/>
              <p:nvPr/>
            </p:nvSpPr>
            <p:spPr>
              <a:xfrm>
                <a:off x="4064400" y="6298490"/>
                <a:ext cx="4064400" cy="72000"/>
              </a:xfrm>
              <a:prstGeom prst="rect">
                <a:avLst/>
              </a:prstGeom>
              <a:solidFill>
                <a:srgbClr val="CB2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C4F9A9-F01E-3B40-8127-CC6E8425B632}"/>
                  </a:ext>
                </a:extLst>
              </p:cNvPr>
              <p:cNvSpPr/>
              <p:nvPr/>
            </p:nvSpPr>
            <p:spPr>
              <a:xfrm>
                <a:off x="8127600" y="6298490"/>
                <a:ext cx="4064400" cy="72000"/>
              </a:xfrm>
              <a:prstGeom prst="rect">
                <a:avLst/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2097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3CF6-F58F-2846-AF55-FD929F37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45414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6582C-CF0C-FD4D-8051-916180AB5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5414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45414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45414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45414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45414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71BC7-C71C-AC49-9901-87AFF62A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fld id="{D9C65BBE-79EF-8D48-B5E0-5DE7F291EA2F}" type="datetimeFigureOut">
              <a:rPr lang="en-GB" smtClean="0"/>
              <a:pPr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89504-55E3-DC45-A0CA-E25745BE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DC42-8645-F841-BC5A-291C0B0A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3BB9-44FB-F84E-9676-A207BF0A1E0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9E2C8-210F-6748-813A-7F176241E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2DB45EF-489B-0548-9183-C6B8AB52CFF2}"/>
              </a:ext>
            </a:extLst>
          </p:cNvPr>
          <p:cNvGrpSpPr/>
          <p:nvPr userDrawn="1"/>
        </p:nvGrpSpPr>
        <p:grpSpPr>
          <a:xfrm>
            <a:off x="0" y="6344749"/>
            <a:ext cx="12192000" cy="513251"/>
            <a:chOff x="0" y="6344749"/>
            <a:chExt cx="12192000" cy="5132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9F8E3B-B83D-534A-87AF-51459BC6599F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45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E20C89-4FCE-ED4C-B03E-B7D833D5BFE0}"/>
                </a:ext>
              </a:extLst>
            </p:cNvPr>
            <p:cNvSpPr txBox="1"/>
            <p:nvPr userDrawn="1"/>
          </p:nvSpPr>
          <p:spPr>
            <a:xfrm>
              <a:off x="9896770" y="6490900"/>
              <a:ext cx="2149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www.regendagroup.co.uk</a:t>
              </a:r>
              <a:endParaRPr lang="en-GB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32AE8A6-5330-2145-A210-6CA972C16EF0}"/>
                </a:ext>
              </a:extLst>
            </p:cNvPr>
            <p:cNvGrpSpPr/>
            <p:nvPr userDrawn="1"/>
          </p:nvGrpSpPr>
          <p:grpSpPr>
            <a:xfrm>
              <a:off x="0" y="6344749"/>
              <a:ext cx="12192000" cy="72000"/>
              <a:chOff x="0" y="6298490"/>
              <a:chExt cx="12192000" cy="72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B668E7-3E12-0440-A6F6-104E7BC3EDA1}"/>
                  </a:ext>
                </a:extLst>
              </p:cNvPr>
              <p:cNvSpPr/>
              <p:nvPr/>
            </p:nvSpPr>
            <p:spPr>
              <a:xfrm>
                <a:off x="0" y="6298490"/>
                <a:ext cx="4064400" cy="72000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DD4FFE2-D954-3049-8B85-2616EB06FA61}"/>
                  </a:ext>
                </a:extLst>
              </p:cNvPr>
              <p:cNvSpPr/>
              <p:nvPr/>
            </p:nvSpPr>
            <p:spPr>
              <a:xfrm>
                <a:off x="4064400" y="6298490"/>
                <a:ext cx="4064400" cy="72000"/>
              </a:xfrm>
              <a:prstGeom prst="rect">
                <a:avLst/>
              </a:prstGeom>
              <a:solidFill>
                <a:srgbClr val="CB2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0D0423-A97C-7840-BFA7-06F22EB2FEA0}"/>
                  </a:ext>
                </a:extLst>
              </p:cNvPr>
              <p:cNvSpPr/>
              <p:nvPr/>
            </p:nvSpPr>
            <p:spPr>
              <a:xfrm>
                <a:off x="8127600" y="6298490"/>
                <a:ext cx="4064400" cy="72000"/>
              </a:xfrm>
              <a:prstGeom prst="rect">
                <a:avLst/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8843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8BE8-E0DB-EC42-8F1E-A7E3420E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3072F-A1D6-CC48-9E67-19F9A4D7A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C6A60-AAE0-6742-BC6F-3955C3BD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5BBE-79EF-8D48-B5E0-5DE7F291EA2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B9686-FCBD-E04B-A3F2-7BC825F9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5514B-8689-9F4C-BFA3-66A76B79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3BB9-44FB-F84E-9676-A207BF0A1E0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78DA33-E47D-FD4F-A3EE-DECE89D52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617ED3C-6A30-D54E-A628-0FC0C39DD7E5}"/>
              </a:ext>
            </a:extLst>
          </p:cNvPr>
          <p:cNvGrpSpPr/>
          <p:nvPr userDrawn="1"/>
        </p:nvGrpSpPr>
        <p:grpSpPr>
          <a:xfrm>
            <a:off x="0" y="6344749"/>
            <a:ext cx="12192000" cy="513251"/>
            <a:chOff x="0" y="6344749"/>
            <a:chExt cx="12192000" cy="5132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585DFD-094E-E245-A83F-0FC535FAD211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45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4CEF83-E183-7649-A98F-76A9C58B703F}"/>
                </a:ext>
              </a:extLst>
            </p:cNvPr>
            <p:cNvSpPr txBox="1"/>
            <p:nvPr userDrawn="1"/>
          </p:nvSpPr>
          <p:spPr>
            <a:xfrm>
              <a:off x="9896770" y="6490900"/>
              <a:ext cx="2149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www.regendagroup.co.uk</a:t>
              </a:r>
              <a:endParaRPr lang="en-GB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23BB60F-1676-9C43-9123-77D8B47B97FA}"/>
                </a:ext>
              </a:extLst>
            </p:cNvPr>
            <p:cNvGrpSpPr/>
            <p:nvPr userDrawn="1"/>
          </p:nvGrpSpPr>
          <p:grpSpPr>
            <a:xfrm>
              <a:off x="0" y="6344749"/>
              <a:ext cx="12192000" cy="72000"/>
              <a:chOff x="0" y="6298490"/>
              <a:chExt cx="12192000" cy="72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7DFDF9-4C3A-1842-BCA4-641E8129713F}"/>
                  </a:ext>
                </a:extLst>
              </p:cNvPr>
              <p:cNvSpPr/>
              <p:nvPr/>
            </p:nvSpPr>
            <p:spPr>
              <a:xfrm>
                <a:off x="0" y="6298490"/>
                <a:ext cx="4064400" cy="72000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B1EA6D8-E702-4946-99D0-675AE537398C}"/>
                  </a:ext>
                </a:extLst>
              </p:cNvPr>
              <p:cNvSpPr/>
              <p:nvPr/>
            </p:nvSpPr>
            <p:spPr>
              <a:xfrm>
                <a:off x="4064400" y="6298490"/>
                <a:ext cx="4064400" cy="72000"/>
              </a:xfrm>
              <a:prstGeom prst="rect">
                <a:avLst/>
              </a:prstGeom>
              <a:solidFill>
                <a:srgbClr val="CB2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8323046-6374-8E40-8E7D-2FB83D784BAE}"/>
                  </a:ext>
                </a:extLst>
              </p:cNvPr>
              <p:cNvSpPr/>
              <p:nvPr/>
            </p:nvSpPr>
            <p:spPr>
              <a:xfrm>
                <a:off x="8127600" y="6298490"/>
                <a:ext cx="4064400" cy="72000"/>
              </a:xfrm>
              <a:prstGeom prst="rect">
                <a:avLst/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2003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43C1-824F-F04A-8307-D2A95638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74C62-0811-1E4D-B183-196BC9BF7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B2A89-D35F-EC44-888D-1749D560F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445E2-D4D8-044A-9137-4F38256B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5BBE-79EF-8D48-B5E0-5DE7F291EA2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C30DE-85ED-BD41-8420-80CAD4280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DC0F9-DA60-A144-A6F9-DFAE69BA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3BB9-44FB-F84E-9676-A207BF0A1E0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D52DBC-5183-6146-972D-F86099B61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C3036C2-8CD0-BC42-9736-36E1D8C47A0F}"/>
              </a:ext>
            </a:extLst>
          </p:cNvPr>
          <p:cNvGrpSpPr/>
          <p:nvPr userDrawn="1"/>
        </p:nvGrpSpPr>
        <p:grpSpPr>
          <a:xfrm>
            <a:off x="0" y="6344749"/>
            <a:ext cx="12192000" cy="513251"/>
            <a:chOff x="0" y="6344749"/>
            <a:chExt cx="12192000" cy="5132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AEC3D5-BDAD-B44E-9602-B56363AEC38A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45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364AB8-FD5A-4947-85D4-6A4D13C99F76}"/>
                </a:ext>
              </a:extLst>
            </p:cNvPr>
            <p:cNvSpPr txBox="1"/>
            <p:nvPr userDrawn="1"/>
          </p:nvSpPr>
          <p:spPr>
            <a:xfrm>
              <a:off x="9896770" y="6490900"/>
              <a:ext cx="2149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www.regendagroup.co.uk</a:t>
              </a:r>
              <a:endParaRPr lang="en-GB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534A81A-7937-AF40-83BE-4A6364B178C5}"/>
                </a:ext>
              </a:extLst>
            </p:cNvPr>
            <p:cNvGrpSpPr/>
            <p:nvPr userDrawn="1"/>
          </p:nvGrpSpPr>
          <p:grpSpPr>
            <a:xfrm>
              <a:off x="0" y="6344749"/>
              <a:ext cx="12192000" cy="72000"/>
              <a:chOff x="0" y="6298490"/>
              <a:chExt cx="12192000" cy="72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0DD41B2-990E-1048-9DEC-7C66C2721833}"/>
                  </a:ext>
                </a:extLst>
              </p:cNvPr>
              <p:cNvSpPr/>
              <p:nvPr/>
            </p:nvSpPr>
            <p:spPr>
              <a:xfrm>
                <a:off x="0" y="6298490"/>
                <a:ext cx="4064400" cy="72000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D7FC5B-557E-6C41-BB58-88E8AF190AEF}"/>
                  </a:ext>
                </a:extLst>
              </p:cNvPr>
              <p:cNvSpPr/>
              <p:nvPr/>
            </p:nvSpPr>
            <p:spPr>
              <a:xfrm>
                <a:off x="4064400" y="6298490"/>
                <a:ext cx="4064400" cy="72000"/>
              </a:xfrm>
              <a:prstGeom prst="rect">
                <a:avLst/>
              </a:prstGeom>
              <a:solidFill>
                <a:srgbClr val="CB2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CB9053D-EE7D-F64C-AB84-C3ADC2D6EAAA}"/>
                  </a:ext>
                </a:extLst>
              </p:cNvPr>
              <p:cNvSpPr/>
              <p:nvPr/>
            </p:nvSpPr>
            <p:spPr>
              <a:xfrm>
                <a:off x="8127600" y="6298490"/>
                <a:ext cx="4064400" cy="72000"/>
              </a:xfrm>
              <a:prstGeom prst="rect">
                <a:avLst/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6859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F2CF369-1E12-7A4C-A7AD-CBA4D239B7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2" y="1"/>
            <a:ext cx="6019798" cy="632988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543C1-824F-F04A-8307-D2A95638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74C62-0811-1E4D-B183-196BC9BF7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445E2-D4D8-044A-9137-4F38256B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5BBE-79EF-8D48-B5E0-5DE7F291EA2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C30DE-85ED-BD41-8420-80CAD4280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DC0F9-DA60-A144-A6F9-DFAE69BA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3BB9-44FB-F84E-9676-A207BF0A1E0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D52DBC-5183-6146-972D-F86099B61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CD4D8E-6111-B346-B9C4-448CC404AE2A}"/>
              </a:ext>
            </a:extLst>
          </p:cNvPr>
          <p:cNvSpPr txBox="1"/>
          <p:nvPr userDrawn="1"/>
        </p:nvSpPr>
        <p:spPr>
          <a:xfrm>
            <a:off x="9896770" y="6490900"/>
            <a:ext cx="2149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www.regendagroup.co.uk</a:t>
            </a:r>
            <a:endParaRPr lang="en-GB" sz="12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21D009-F387-0C4E-81B8-C9A18D29E176}"/>
              </a:ext>
            </a:extLst>
          </p:cNvPr>
          <p:cNvGrpSpPr/>
          <p:nvPr userDrawn="1"/>
        </p:nvGrpSpPr>
        <p:grpSpPr>
          <a:xfrm>
            <a:off x="0" y="6344749"/>
            <a:ext cx="12192000" cy="513251"/>
            <a:chOff x="0" y="6344749"/>
            <a:chExt cx="12192000" cy="5132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22C3110-277E-E140-A928-03D3A64B9343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45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8345D5-D4B7-654D-A204-54F1AF19CB03}"/>
                </a:ext>
              </a:extLst>
            </p:cNvPr>
            <p:cNvSpPr txBox="1"/>
            <p:nvPr userDrawn="1"/>
          </p:nvSpPr>
          <p:spPr>
            <a:xfrm>
              <a:off x="9896770" y="6490900"/>
              <a:ext cx="2149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www.regendagroup.co.uk</a:t>
              </a:r>
              <a:endParaRPr lang="en-GB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6EF942-D3E3-AD43-9FA8-1EF31F75B8ED}"/>
                </a:ext>
              </a:extLst>
            </p:cNvPr>
            <p:cNvGrpSpPr/>
            <p:nvPr userDrawn="1"/>
          </p:nvGrpSpPr>
          <p:grpSpPr>
            <a:xfrm>
              <a:off x="0" y="6344749"/>
              <a:ext cx="12192000" cy="72000"/>
              <a:chOff x="0" y="6298490"/>
              <a:chExt cx="12192000" cy="720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C16A58D-051A-D548-8153-887888A5610D}"/>
                  </a:ext>
                </a:extLst>
              </p:cNvPr>
              <p:cNvSpPr/>
              <p:nvPr/>
            </p:nvSpPr>
            <p:spPr>
              <a:xfrm>
                <a:off x="0" y="6298490"/>
                <a:ext cx="4064400" cy="72000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CB5278F-6103-CF46-84DE-C7D85B41C33E}"/>
                  </a:ext>
                </a:extLst>
              </p:cNvPr>
              <p:cNvSpPr/>
              <p:nvPr/>
            </p:nvSpPr>
            <p:spPr>
              <a:xfrm>
                <a:off x="4064400" y="6298490"/>
                <a:ext cx="4064400" cy="72000"/>
              </a:xfrm>
              <a:prstGeom prst="rect">
                <a:avLst/>
              </a:prstGeom>
              <a:solidFill>
                <a:srgbClr val="CB2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D3DA09-2CA3-D64D-88A4-AAB6C8490EA6}"/>
                  </a:ext>
                </a:extLst>
              </p:cNvPr>
              <p:cNvSpPr/>
              <p:nvPr/>
            </p:nvSpPr>
            <p:spPr>
              <a:xfrm>
                <a:off x="8127600" y="6298490"/>
                <a:ext cx="4064400" cy="72000"/>
              </a:xfrm>
              <a:prstGeom prst="rect">
                <a:avLst/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4927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BF63-8FB6-EB4B-9C0F-941B1957C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0282C-4B54-5440-A13B-76930D4B6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564DC-FBA2-1B47-A4EF-17D757FDE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1026B-9B3B-904D-B24B-2C9F1147C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3A990-40E5-834B-8449-592E15960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69FEC-8009-1340-80BE-68F449C4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5BBE-79EF-8D48-B5E0-5DE7F291EA2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572CD-6F7E-D740-919C-BDB4C8B0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2B93C-AFAF-0545-A9E4-FB115775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3BB9-44FB-F84E-9676-A207BF0A1E0B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2E1E705-3BBF-AE4F-A538-757867C9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9D0072B-1B55-E04C-9415-020010624B0B}"/>
              </a:ext>
            </a:extLst>
          </p:cNvPr>
          <p:cNvGrpSpPr/>
          <p:nvPr userDrawn="1"/>
        </p:nvGrpSpPr>
        <p:grpSpPr>
          <a:xfrm>
            <a:off x="0" y="6344749"/>
            <a:ext cx="12192000" cy="513251"/>
            <a:chOff x="0" y="6344749"/>
            <a:chExt cx="12192000" cy="51325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5DA69F-72C7-9F42-905B-B5364B6B4864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45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7C393A-1936-0E4A-BCD4-BB40B8053787}"/>
                </a:ext>
              </a:extLst>
            </p:cNvPr>
            <p:cNvSpPr txBox="1"/>
            <p:nvPr userDrawn="1"/>
          </p:nvSpPr>
          <p:spPr>
            <a:xfrm>
              <a:off x="9896770" y="6490900"/>
              <a:ext cx="2149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www.regendagroup.co.uk</a:t>
              </a:r>
              <a:endParaRPr lang="en-GB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1E139FA-8327-594C-9B1D-1E0DC8C30A74}"/>
                </a:ext>
              </a:extLst>
            </p:cNvPr>
            <p:cNvGrpSpPr/>
            <p:nvPr userDrawn="1"/>
          </p:nvGrpSpPr>
          <p:grpSpPr>
            <a:xfrm>
              <a:off x="0" y="6344749"/>
              <a:ext cx="12192000" cy="72000"/>
              <a:chOff x="0" y="6298490"/>
              <a:chExt cx="12192000" cy="72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F41BC4D-3CF2-BC43-B024-0F9BA8F88987}"/>
                  </a:ext>
                </a:extLst>
              </p:cNvPr>
              <p:cNvSpPr/>
              <p:nvPr/>
            </p:nvSpPr>
            <p:spPr>
              <a:xfrm>
                <a:off x="0" y="6298490"/>
                <a:ext cx="4064400" cy="72000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CC11CC-343F-724C-B2C5-19F28860E280}"/>
                  </a:ext>
                </a:extLst>
              </p:cNvPr>
              <p:cNvSpPr/>
              <p:nvPr/>
            </p:nvSpPr>
            <p:spPr>
              <a:xfrm>
                <a:off x="4064400" y="6298490"/>
                <a:ext cx="4064400" cy="72000"/>
              </a:xfrm>
              <a:prstGeom prst="rect">
                <a:avLst/>
              </a:prstGeom>
              <a:solidFill>
                <a:srgbClr val="CB2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639580-259A-D649-9521-4C1B3FC0CADE}"/>
                  </a:ext>
                </a:extLst>
              </p:cNvPr>
              <p:cNvSpPr/>
              <p:nvPr/>
            </p:nvSpPr>
            <p:spPr>
              <a:xfrm>
                <a:off x="8127600" y="6298490"/>
                <a:ext cx="4064400" cy="72000"/>
              </a:xfrm>
              <a:prstGeom prst="rect">
                <a:avLst/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8290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6D1C-9F93-D24B-81EC-04A40FCD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13B97-FF78-F24F-9E42-3C4BDFB0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5BBE-79EF-8D48-B5E0-5DE7F291EA2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D7229-400B-E440-8212-8018B06A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49B2C-CE6E-B64F-BF66-D12E1600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3BB9-44FB-F84E-9676-A207BF0A1E0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2D35453-50EF-2241-A18E-49401DEACC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5CE2ADB-703B-604B-8BFF-EC241ED82377}"/>
              </a:ext>
            </a:extLst>
          </p:cNvPr>
          <p:cNvGrpSpPr/>
          <p:nvPr userDrawn="1"/>
        </p:nvGrpSpPr>
        <p:grpSpPr>
          <a:xfrm>
            <a:off x="0" y="6344749"/>
            <a:ext cx="12192000" cy="513251"/>
            <a:chOff x="0" y="6344749"/>
            <a:chExt cx="12192000" cy="5132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ADDD0C1-A378-E946-845C-C77969F7DDD7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45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B89333-A28E-DE4B-BA17-DB47B642B14F}"/>
                </a:ext>
              </a:extLst>
            </p:cNvPr>
            <p:cNvSpPr txBox="1"/>
            <p:nvPr userDrawn="1"/>
          </p:nvSpPr>
          <p:spPr>
            <a:xfrm>
              <a:off x="9896770" y="6490900"/>
              <a:ext cx="2149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www.regendagroup.co.uk</a:t>
              </a:r>
              <a:endParaRPr lang="en-GB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909450-24D7-7942-A448-EE149AA94744}"/>
                </a:ext>
              </a:extLst>
            </p:cNvPr>
            <p:cNvGrpSpPr/>
            <p:nvPr userDrawn="1"/>
          </p:nvGrpSpPr>
          <p:grpSpPr>
            <a:xfrm>
              <a:off x="0" y="6344749"/>
              <a:ext cx="12192000" cy="72000"/>
              <a:chOff x="0" y="6298490"/>
              <a:chExt cx="12192000" cy="72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06A5DE2-1F2E-0148-A50E-73F7AD7F5727}"/>
                  </a:ext>
                </a:extLst>
              </p:cNvPr>
              <p:cNvSpPr/>
              <p:nvPr/>
            </p:nvSpPr>
            <p:spPr>
              <a:xfrm>
                <a:off x="0" y="6298490"/>
                <a:ext cx="4064400" cy="72000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4C4132-92A3-724E-A10E-836A54B25EB9}"/>
                  </a:ext>
                </a:extLst>
              </p:cNvPr>
              <p:cNvSpPr/>
              <p:nvPr/>
            </p:nvSpPr>
            <p:spPr>
              <a:xfrm>
                <a:off x="4064400" y="6298490"/>
                <a:ext cx="4064400" cy="72000"/>
              </a:xfrm>
              <a:prstGeom prst="rect">
                <a:avLst/>
              </a:prstGeom>
              <a:solidFill>
                <a:srgbClr val="CB2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FFCEECB-E3D7-1A4F-876C-DDBB49A0CA23}"/>
                  </a:ext>
                </a:extLst>
              </p:cNvPr>
              <p:cNvSpPr/>
              <p:nvPr/>
            </p:nvSpPr>
            <p:spPr>
              <a:xfrm>
                <a:off x="8127600" y="6298490"/>
                <a:ext cx="4064400" cy="72000"/>
              </a:xfrm>
              <a:prstGeom prst="rect">
                <a:avLst/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3431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2FA6-69E6-9847-A614-8E7A7456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F9395-E108-824E-A05D-45D415B3D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92F0-9FE8-4C44-A2B7-5E5363B5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4E40-A64B-E942-9EB7-3A6FEDBA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5BBE-79EF-8D48-B5E0-5DE7F291EA2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36EC-8A96-EB42-A629-4746AB68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6C3FD-339F-4641-9E6B-7FDF5180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3BB9-44FB-F84E-9676-A207BF0A1E0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4EB6AA-D46C-9941-842A-763C5DEE7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AE06BA2-F610-6F4C-AE6C-347A97A25DC1}"/>
              </a:ext>
            </a:extLst>
          </p:cNvPr>
          <p:cNvGrpSpPr/>
          <p:nvPr userDrawn="1"/>
        </p:nvGrpSpPr>
        <p:grpSpPr>
          <a:xfrm>
            <a:off x="0" y="6344749"/>
            <a:ext cx="12192000" cy="513251"/>
            <a:chOff x="0" y="6344749"/>
            <a:chExt cx="12192000" cy="5132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ECF6E7-93B3-2A4A-A381-B00B0E99A475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45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44B752-E0A6-D244-9D15-ECAE5C319C15}"/>
                </a:ext>
              </a:extLst>
            </p:cNvPr>
            <p:cNvSpPr txBox="1"/>
            <p:nvPr userDrawn="1"/>
          </p:nvSpPr>
          <p:spPr>
            <a:xfrm>
              <a:off x="9896770" y="6490900"/>
              <a:ext cx="2149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www.regendagroup.co.uk</a:t>
              </a:r>
              <a:endParaRPr lang="en-GB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D153DBC-1E2D-054E-AB67-27578640CFF7}"/>
                </a:ext>
              </a:extLst>
            </p:cNvPr>
            <p:cNvGrpSpPr/>
            <p:nvPr userDrawn="1"/>
          </p:nvGrpSpPr>
          <p:grpSpPr>
            <a:xfrm>
              <a:off x="0" y="6344749"/>
              <a:ext cx="12192000" cy="72000"/>
              <a:chOff x="0" y="6298490"/>
              <a:chExt cx="12192000" cy="72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28C023-207F-434F-B285-966D74D346C0}"/>
                  </a:ext>
                </a:extLst>
              </p:cNvPr>
              <p:cNvSpPr/>
              <p:nvPr/>
            </p:nvSpPr>
            <p:spPr>
              <a:xfrm>
                <a:off x="0" y="6298490"/>
                <a:ext cx="4064400" cy="72000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DB4D01D-FDD5-F248-9987-653B374B6F6E}"/>
                  </a:ext>
                </a:extLst>
              </p:cNvPr>
              <p:cNvSpPr/>
              <p:nvPr/>
            </p:nvSpPr>
            <p:spPr>
              <a:xfrm>
                <a:off x="4064400" y="6298490"/>
                <a:ext cx="4064400" cy="72000"/>
              </a:xfrm>
              <a:prstGeom prst="rect">
                <a:avLst/>
              </a:prstGeom>
              <a:solidFill>
                <a:srgbClr val="CB2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E48455E-8530-334C-B18B-220B0C5D6E1A}"/>
                  </a:ext>
                </a:extLst>
              </p:cNvPr>
              <p:cNvSpPr/>
              <p:nvPr/>
            </p:nvSpPr>
            <p:spPr>
              <a:xfrm>
                <a:off x="8127600" y="6298490"/>
                <a:ext cx="4064400" cy="72000"/>
              </a:xfrm>
              <a:prstGeom prst="rect">
                <a:avLst/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0565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344C-9E4E-974E-9314-90447AA1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C362F6-F969-AC42-AD87-D6F9AC837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32988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68C85-3683-0144-86D7-298AF478A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98289-3FFE-424E-9D9E-AA97CD40D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5BBE-79EF-8D48-B5E0-5DE7F291EA2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C370A-FF52-5443-BF29-28F74270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792B7-AAED-F643-B946-04CF86CB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3BB9-44FB-F84E-9676-A207BF0A1E0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9590D5E-1F01-2E46-86B0-85C4ABBDD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82" y="151676"/>
            <a:ext cx="877836" cy="87783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BC5B368-9B0E-0A4C-8107-CC0C0DDA3CF1}"/>
              </a:ext>
            </a:extLst>
          </p:cNvPr>
          <p:cNvGrpSpPr/>
          <p:nvPr userDrawn="1"/>
        </p:nvGrpSpPr>
        <p:grpSpPr>
          <a:xfrm>
            <a:off x="0" y="6344749"/>
            <a:ext cx="12192000" cy="513251"/>
            <a:chOff x="0" y="6344749"/>
            <a:chExt cx="12192000" cy="5132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6E31E2-6404-1B48-823E-0D61B5CAF62A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45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AAF8C8-821A-B147-952A-1DF3F2571CBF}"/>
                </a:ext>
              </a:extLst>
            </p:cNvPr>
            <p:cNvSpPr txBox="1"/>
            <p:nvPr userDrawn="1"/>
          </p:nvSpPr>
          <p:spPr>
            <a:xfrm>
              <a:off x="9896770" y="6490900"/>
              <a:ext cx="2149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www.regendagroup.co.uk</a:t>
              </a:r>
              <a:endParaRPr lang="en-GB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7C9B48D-A284-1949-8CE1-1FB644E28899}"/>
                </a:ext>
              </a:extLst>
            </p:cNvPr>
            <p:cNvGrpSpPr/>
            <p:nvPr userDrawn="1"/>
          </p:nvGrpSpPr>
          <p:grpSpPr>
            <a:xfrm>
              <a:off x="0" y="6344749"/>
              <a:ext cx="12192000" cy="72000"/>
              <a:chOff x="0" y="6298490"/>
              <a:chExt cx="12192000" cy="72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CB627CD-146B-C646-ABA7-AE1CF6A218A6}"/>
                  </a:ext>
                </a:extLst>
              </p:cNvPr>
              <p:cNvSpPr/>
              <p:nvPr/>
            </p:nvSpPr>
            <p:spPr>
              <a:xfrm>
                <a:off x="0" y="6298490"/>
                <a:ext cx="4064400" cy="72000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7723222-6FC8-CC49-BE56-3B9E35D66F97}"/>
                  </a:ext>
                </a:extLst>
              </p:cNvPr>
              <p:cNvSpPr/>
              <p:nvPr/>
            </p:nvSpPr>
            <p:spPr>
              <a:xfrm>
                <a:off x="4064400" y="6298490"/>
                <a:ext cx="4064400" cy="72000"/>
              </a:xfrm>
              <a:prstGeom prst="rect">
                <a:avLst/>
              </a:prstGeom>
              <a:solidFill>
                <a:srgbClr val="CB2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69D66B4-5BE8-794E-AB06-2B4498107471}"/>
                  </a:ext>
                </a:extLst>
              </p:cNvPr>
              <p:cNvSpPr/>
              <p:nvPr/>
            </p:nvSpPr>
            <p:spPr>
              <a:xfrm>
                <a:off x="8127600" y="6298490"/>
                <a:ext cx="4064400" cy="72000"/>
              </a:xfrm>
              <a:prstGeom prst="rect">
                <a:avLst/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89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64DF1-383C-4786-9186-EA04DBED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D56EE-7E74-4D59-95E7-329287BA2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0D906-ACA5-4E7A-BC98-4DCA6ACC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FBF7-EA12-4BEC-B506-C38316A1BB7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62A9A-E1C0-4584-9B57-91FC403CD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00936-64C7-416F-BCE2-5ED03B9E5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EC46-0C29-45F5-94F7-4E9EF9707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2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9776-19E3-49A7-BB44-A5FCBD3B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F5BE0-AC4D-4755-B9B6-6C5D006B7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EEA78-C08C-42F4-908A-5C5EF46E7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9B061-C6E2-4F87-B3AF-0656A22B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FBF7-EA12-4BEC-B506-C38316A1BB7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167DB-3C18-4CE8-B11E-818B236E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13254-28F3-490D-8016-DD1C9B68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EC46-0C29-45F5-94F7-4E9EF9707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7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23BB-989C-4909-BF5B-F59D37F1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315C1-AD97-4CE4-B935-36178F0A2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A4492-C07C-4C4D-A424-DF40204EA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B67D1-F71F-4140-9916-9122C6A56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3D30C-8F66-4B0B-A2A4-8F0E19CB6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4D02B-BFEA-47F5-8C5A-3164D5D0C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FBF7-EA12-4BEC-B506-C38316A1BB7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A27B0-846B-4FC8-AD07-34A3EF16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A40F4-3FF0-4927-88EF-995A61BA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EC46-0C29-45F5-94F7-4E9EF9707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1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E674-F139-4898-A1EC-65DB14DC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3E88D-846C-49BA-84F0-C3B1337A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FBF7-EA12-4BEC-B506-C38316A1BB7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B2F1F-1471-4E0A-B1E1-BE383394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78DB9-A5B4-4064-B32C-917FD62A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EC46-0C29-45F5-94F7-4E9EF9707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4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809CA-91EC-48C2-86A1-07FDBF02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FBF7-EA12-4BEC-B506-C38316A1BB7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DA596-8079-4338-8056-D4B2E90B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12585-77EC-4FB3-A096-3A72F212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EC46-0C29-45F5-94F7-4E9EF9707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0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965D-8122-4DDC-A5D4-71FFD4A9D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75D69-D606-478D-BB8D-189133049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15404-4C0B-4A02-84C9-68F3F849D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885B6-2FA0-4BED-A5BD-709AD200F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FBF7-EA12-4BEC-B506-C38316A1BB7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1D80F-640C-4A46-8D99-172FA7A4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EC1DB-7432-4944-814A-F590B14B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EC46-0C29-45F5-94F7-4E9EF9707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27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130C-CB53-4CC0-9C1B-283B69C1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49C7E-A604-444A-8C7C-4733CE02B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B6900-95B4-4FD7-86C9-E7A029D8A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0039D-F383-4F8D-8203-202CE73C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FBF7-EA12-4BEC-B506-C38316A1BB7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6A56E-29BF-41E5-82E4-64921839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C0ABD-5CB0-42BD-A35B-5F16DAA7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EC46-0C29-45F5-94F7-4E9EF9707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3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63FEF-FE7D-4FC7-BC2D-BED36A47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EDABF-6637-4BA4-96AC-D405C13AB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EFCFC-2097-4BBB-A8BC-ACC4E80B6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FBF7-EA12-4BEC-B506-C38316A1BB7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B487A-3546-47AD-B48B-31E86DC44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DABE1-47FC-4233-A51D-9C040C4D7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EC46-0C29-45F5-94F7-4E9EF9707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36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55" r:id="rId7"/>
    <p:sldLayoutId id="2147483677" r:id="rId8"/>
    <p:sldLayoutId id="2147483678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747A5D-B701-A344-8706-F50F51AB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FB68A-D640-5543-BF04-ED3A2082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06033-8201-B349-A5E4-72D768B79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9C65BBE-79EF-8D48-B5E0-5DE7F291EA2F}" type="datetimeFigureOut">
              <a:rPr lang="en-GB" smtClean="0"/>
              <a:pPr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59011-1535-9B40-989D-9427382A6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B8AC9-DD5C-C440-9EEF-5FE58D119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F3BB9-44FB-F84E-9676-A207BF0A1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74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1" r:id="rId3"/>
    <p:sldLayoutId id="2147483662" r:id="rId4"/>
    <p:sldLayoutId id="2147483663" r:id="rId5"/>
    <p:sldLayoutId id="2147483664" r:id="rId6"/>
    <p:sldLayoutId id="2147483660" r:id="rId7"/>
    <p:sldLayoutId id="2147483665" r:id="rId8"/>
    <p:sldLayoutId id="2147483666" r:id="rId9"/>
    <p:sldLayoutId id="2147483667" r:id="rId10"/>
    <p:sldLayoutId id="2147483650" r:id="rId11"/>
    <p:sldLayoutId id="2147483651" r:id="rId12"/>
    <p:sldLayoutId id="2147483652" r:id="rId13"/>
    <p:sldLayoutId id="2147483669" r:id="rId14"/>
    <p:sldLayoutId id="2147483653" r:id="rId15"/>
    <p:sldLayoutId id="2147483654" r:id="rId16"/>
    <p:sldLayoutId id="2147483656" r:id="rId17"/>
    <p:sldLayoutId id="214748365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454142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454142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54142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54142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54142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54142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12" Type="http://schemas.openxmlformats.org/officeDocument/2006/relationships/image" Target="../media/image26.png"/><Relationship Id="rId17" Type="http://schemas.openxmlformats.org/officeDocument/2006/relationships/image" Target="../media/image21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s02web.zoom.us/j/89541861077?pwd=Mk1iUU5rbGVmaERzN2k2V21OOHhRQT09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2.svg"/><Relationship Id="rId9" Type="http://schemas.openxmlformats.org/officeDocument/2006/relationships/image" Target="../media/image20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jSOc5a3NTs" TargetMode="External"/><Relationship Id="rId13" Type="http://schemas.openxmlformats.org/officeDocument/2006/relationships/hyperlink" Target="https://www.unitedutilities.com/apprenticeships" TargetMode="External"/><Relationship Id="rId18" Type="http://schemas.openxmlformats.org/officeDocument/2006/relationships/hyperlink" Target="https://thepayindex.com/signup-plan" TargetMode="External"/><Relationship Id="rId26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5.png"/><Relationship Id="rId7" Type="http://schemas.openxmlformats.org/officeDocument/2006/relationships/hyperlink" Target="https://www.thelearningfoundry.co.uk/moreyou" TargetMode="External"/><Relationship Id="rId12" Type="http://schemas.openxmlformats.org/officeDocument/2006/relationships/hyperlink" Target="https://sovini.co.uk/careers/" TargetMode="External"/><Relationship Id="rId17" Type="http://schemas.openxmlformats.org/officeDocument/2006/relationships/hyperlink" Target="https://eftgroup.co.uk/apprenticeships/" TargetMode="External"/><Relationship Id="rId25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hyperlink" Target="https://www.jaguarlandrovercareers.com/content/Apprentices/?locale=en_GB" TargetMode="External"/><Relationship Id="rId20" Type="http://schemas.openxmlformats.org/officeDocument/2006/relationships/hyperlink" Target="https://thepayindex.com/liverpool/signup" TargetMode="Externa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rowthplatform.org/wp-content/uploads/2022/01/Options-Comparisons-Sheet.pdf" TargetMode="External"/><Relationship Id="rId11" Type="http://schemas.openxmlformats.org/officeDocument/2006/relationships/hyperlink" Target="https://www.regendagroup.co.uk/the-group/education-training-and-careers/" TargetMode="External"/><Relationship Id="rId24" Type="http://schemas.openxmlformats.org/officeDocument/2006/relationships/image" Target="../media/image16.png"/><Relationship Id="rId32" Type="http://schemas.openxmlformats.org/officeDocument/2006/relationships/image" Target="../media/image28.png"/><Relationship Id="rId5" Type="http://schemas.openxmlformats.org/officeDocument/2006/relationships/image" Target="../media/image13.png"/><Relationship Id="rId15" Type="http://schemas.openxmlformats.org/officeDocument/2006/relationships/hyperlink" Target="https://www.keepmoat.com/careers/apprenticeships" TargetMode="External"/><Relationship Id="rId23" Type="http://schemas.openxmlformats.org/officeDocument/2006/relationships/image" Target="../media/image20.png"/><Relationship Id="rId28" Type="http://schemas.openxmlformats.org/officeDocument/2006/relationships/image" Target="../media/image27.png"/><Relationship Id="rId10" Type="http://schemas.openxmlformats.org/officeDocument/2006/relationships/hyperlink" Target="https://www.youtube.com/watch?v=EHYJ68FUQlk" TargetMode="External"/><Relationship Id="rId19" Type="http://schemas.openxmlformats.org/officeDocument/2006/relationships/hyperlink" Target="https://thepayindex.com/schools" TargetMode="External"/><Relationship Id="rId31" Type="http://schemas.openxmlformats.org/officeDocument/2006/relationships/image" Target="../media/image21.png"/><Relationship Id="rId4" Type="http://schemas.openxmlformats.org/officeDocument/2006/relationships/image" Target="../media/image12.svg"/><Relationship Id="rId9" Type="http://schemas.openxmlformats.org/officeDocument/2006/relationships/hyperlink" Target="https://www.youtube.com/watch?v=2p4nWE1LuDQ" TargetMode="External"/><Relationship Id="rId14" Type="http://schemas.openxmlformats.org/officeDocument/2006/relationships/hyperlink" Target="https://www.alstom.com/careers" TargetMode="External"/><Relationship Id="rId22" Type="http://schemas.openxmlformats.org/officeDocument/2006/relationships/image" Target="../media/image19.png"/><Relationship Id="rId27" Type="http://schemas.openxmlformats.org/officeDocument/2006/relationships/image" Target="../media/image22.png"/><Relationship Id="rId30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workforce@thelearningfoundry.co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E0D3C-9573-42C4-9D97-DB4631EEA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974" y="1332719"/>
            <a:ext cx="6943625" cy="2595818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33CCCC"/>
                </a:solidFill>
                <a:latin typeface="Comic Sans MS" panose="030F0702030302020204" pitchFamily="66" charset="0"/>
              </a:rPr>
              <a:t>National Apprenticeship Week 2022</a:t>
            </a:r>
            <a:br>
              <a:rPr lang="en-US" sz="2800" b="1" i="1" dirty="0">
                <a:solidFill>
                  <a:srgbClr val="33CCCC"/>
                </a:solidFill>
                <a:latin typeface="Comic Sans MS" panose="030F0702030302020204" pitchFamily="66" charset="0"/>
              </a:rPr>
            </a:br>
            <a:br>
              <a:rPr lang="en-US" sz="2800" b="1" i="1" dirty="0">
                <a:solidFill>
                  <a:srgbClr val="33CCCC"/>
                </a:solidFill>
                <a:latin typeface="Comic Sans MS" panose="030F0702030302020204" pitchFamily="66" charset="0"/>
              </a:rPr>
            </a:br>
            <a:r>
              <a:rPr lang="en-US" sz="2800" b="1" i="1" dirty="0">
                <a:solidFill>
                  <a:srgbClr val="33CCCC"/>
                </a:solidFill>
                <a:latin typeface="Comic Sans MS" panose="030F0702030302020204" pitchFamily="66" charset="0"/>
              </a:rPr>
              <a:t>Liverpool City Region </a:t>
            </a:r>
            <a:br>
              <a:rPr lang="en-US" sz="2800" b="1" i="1" dirty="0">
                <a:solidFill>
                  <a:srgbClr val="33CCCC"/>
                </a:solidFill>
                <a:latin typeface="Comic Sans MS" panose="030F0702030302020204" pitchFamily="66" charset="0"/>
              </a:rPr>
            </a:br>
            <a:r>
              <a:rPr lang="en-US" sz="2800" b="1" i="1" dirty="0">
                <a:solidFill>
                  <a:srgbClr val="33CCCC"/>
                </a:solidFill>
                <a:latin typeface="Comic Sans MS" panose="030F0702030302020204" pitchFamily="66" charset="0"/>
              </a:rPr>
              <a:t>Cornerstone Employers </a:t>
            </a:r>
            <a:br>
              <a:rPr lang="en-US" sz="2800" b="1" i="1" dirty="0">
                <a:solidFill>
                  <a:srgbClr val="33CCCC"/>
                </a:solidFill>
                <a:latin typeface="Comic Sans MS" panose="030F0702030302020204" pitchFamily="66" charset="0"/>
              </a:rPr>
            </a:br>
            <a:br>
              <a:rPr lang="en-US" sz="2800" b="1" i="1" dirty="0">
                <a:solidFill>
                  <a:srgbClr val="33CCCC"/>
                </a:solidFill>
                <a:latin typeface="Comic Sans MS" panose="030F0702030302020204" pitchFamily="66" charset="0"/>
              </a:rPr>
            </a:br>
            <a:endParaRPr lang="en-GB" sz="2800" b="1" i="1" dirty="0">
              <a:solidFill>
                <a:srgbClr val="33CC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B0AEABB-F656-4A06-B30E-6068BCE0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7" y="98557"/>
            <a:ext cx="1954844" cy="103491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2527893-0CB3-4B7C-BCC6-A40D90A1D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78869" y="164783"/>
            <a:ext cx="709785" cy="643604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C2F6AAD-9051-467B-9831-95CCAEED7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10593555" y="60880"/>
            <a:ext cx="1324001" cy="1230775"/>
          </a:xfrm>
          <a:prstGeom prst="rect">
            <a:avLst/>
          </a:prstGeom>
        </p:spPr>
      </p:pic>
      <p:pic>
        <p:nvPicPr>
          <p:cNvPr id="8" name="Picture 2" descr="Chat Stock Illustrations – 369,600 Chat Stock Illustrations, Vectors &amp;  Clipart - Dreamstime">
            <a:extLst>
              <a:ext uri="{FF2B5EF4-FFF2-40B4-BE49-F238E27FC236}">
                <a16:creationId xmlns:a16="http://schemas.microsoft.com/office/drawing/2014/main" id="{BE486C93-B490-4205-A85D-C85DA044B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t="14165" r="18839" b="28787"/>
          <a:stretch/>
        </p:blipFill>
        <p:spPr bwMode="auto">
          <a:xfrm>
            <a:off x="8403668" y="3404979"/>
            <a:ext cx="1078787" cy="98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49A15-135B-40B3-AA5F-31CC86105B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9" y="371238"/>
            <a:ext cx="2018295" cy="5218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7142C4-70B6-401F-84C7-5DD1F3E057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2279" y="153905"/>
            <a:ext cx="1762329" cy="1191731"/>
          </a:xfrm>
          <a:prstGeom prst="rect">
            <a:avLst/>
          </a:prstGeom>
        </p:spPr>
      </p:pic>
      <p:pic>
        <p:nvPicPr>
          <p:cNvPr id="11" name="Picture 10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A538D984-59DF-4716-A42C-B30BD2314D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39" y="3843729"/>
            <a:ext cx="2160497" cy="833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6882FC-2FAB-493E-844B-51BB0217E9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747" y="1614282"/>
            <a:ext cx="1977376" cy="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A4734D-C914-4719-BF65-DD982FD6B8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200" y="2587938"/>
            <a:ext cx="1923229" cy="596201"/>
          </a:xfrm>
          <a:prstGeom prst="rect">
            <a:avLst/>
          </a:prstGeom>
        </p:spPr>
      </p:pic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:a16="http://schemas.microsoft.com/office/drawing/2014/main" id="{50F09B5E-7904-46A5-80D2-63147A00BD7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0529" b="17025"/>
          <a:stretch/>
        </p:blipFill>
        <p:spPr>
          <a:xfrm>
            <a:off x="10480758" y="5240513"/>
            <a:ext cx="1301558" cy="844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F4E62E-008C-4867-9581-4F3C8C233E4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3818" b="24193"/>
          <a:stretch/>
        </p:blipFill>
        <p:spPr>
          <a:xfrm>
            <a:off x="6008561" y="302001"/>
            <a:ext cx="2163635" cy="74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0CBFD-E101-4E4F-A274-0DF669D373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33368" y="3355169"/>
            <a:ext cx="2077494" cy="1384996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ED66936-76AA-4B6B-BDA0-DAA55F3B4F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22420" y="1819079"/>
            <a:ext cx="1375688" cy="1036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8E41EE-6F18-468A-9EA7-C7BB419AAD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5527" y="4867794"/>
            <a:ext cx="2314574" cy="1433512"/>
          </a:xfrm>
          <a:prstGeom prst="rect">
            <a:avLst/>
          </a:prstGeom>
        </p:spPr>
      </p:pic>
      <p:sp>
        <p:nvSpPr>
          <p:cNvPr id="19" name="Subtitle 6">
            <a:extLst>
              <a:ext uri="{FF2B5EF4-FFF2-40B4-BE49-F238E27FC236}">
                <a16:creationId xmlns:a16="http://schemas.microsoft.com/office/drawing/2014/main" id="{7F7B5DF2-985B-407A-983A-7339FCDBDC64}"/>
              </a:ext>
            </a:extLst>
          </p:cNvPr>
          <p:cNvSpPr txBox="1">
            <a:spLocks/>
          </p:cNvSpPr>
          <p:nvPr/>
        </p:nvSpPr>
        <p:spPr>
          <a:xfrm>
            <a:off x="3315065" y="3184139"/>
            <a:ext cx="6424294" cy="365228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Housekeeping</a:t>
            </a:r>
            <a:br>
              <a:rPr lang="en-US" sz="4400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000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Cameras and mics off </a:t>
            </a:r>
          </a:p>
          <a:p>
            <a:r>
              <a:rPr lang="en-US" sz="2800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questions via the chat box </a:t>
            </a:r>
          </a:p>
          <a:p>
            <a:r>
              <a:rPr lang="en-US" sz="2800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as many questions as you’d like!</a:t>
            </a:r>
          </a:p>
          <a:p>
            <a:br>
              <a:rPr lang="en-US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Twitter</a:t>
            </a:r>
            <a:r>
              <a:rPr lang="en-US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@LCRCareersEnt</a:t>
            </a:r>
          </a:p>
          <a:p>
            <a:r>
              <a:rPr lang="en-US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TikTok</a:t>
            </a:r>
            <a:r>
              <a:rPr lang="en-US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dirty="0" err="1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lcr_careers_hub</a:t>
            </a:r>
            <a:endParaRPr lang="en-US" dirty="0">
              <a:ln w="0"/>
              <a:solidFill>
                <a:srgbClr val="E7356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14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B0AEABB-F656-4A06-B30E-6068BCE0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5" y="30383"/>
            <a:ext cx="1855571" cy="98236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2527893-0CB3-4B7C-BCC6-A40D90A1D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78869" y="164783"/>
            <a:ext cx="709785" cy="643604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C2F6AAD-9051-467B-9831-95CCAEED7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4" b="6826"/>
          <a:stretch/>
        </p:blipFill>
        <p:spPr>
          <a:xfrm>
            <a:off x="10715946" y="1"/>
            <a:ext cx="1211135" cy="1024303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203BA18-C72A-4FF8-B2F8-F95E5935EB1E}"/>
              </a:ext>
            </a:extLst>
          </p:cNvPr>
          <p:cNvGraphicFramePr>
            <a:graphicFrameLocks noGrp="1"/>
          </p:cNvGraphicFramePr>
          <p:nvPr/>
        </p:nvGraphicFramePr>
        <p:xfrm>
          <a:off x="865934" y="955226"/>
          <a:ext cx="11144928" cy="58272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4976">
                  <a:extLst>
                    <a:ext uri="{9D8B030D-6E8A-4147-A177-3AD203B41FA5}">
                      <a16:colId xmlns:a16="http://schemas.microsoft.com/office/drawing/2014/main" val="1559262771"/>
                    </a:ext>
                  </a:extLst>
                </a:gridCol>
                <a:gridCol w="3714976">
                  <a:extLst>
                    <a:ext uri="{9D8B030D-6E8A-4147-A177-3AD203B41FA5}">
                      <a16:colId xmlns:a16="http://schemas.microsoft.com/office/drawing/2014/main" val="2059469809"/>
                    </a:ext>
                  </a:extLst>
                </a:gridCol>
                <a:gridCol w="3714976">
                  <a:extLst>
                    <a:ext uri="{9D8B030D-6E8A-4147-A177-3AD203B41FA5}">
                      <a16:colId xmlns:a16="http://schemas.microsoft.com/office/drawing/2014/main" val="2740450857"/>
                    </a:ext>
                  </a:extLst>
                </a:gridCol>
              </a:tblGrid>
              <a:tr h="2748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 7</a:t>
                      </a:r>
                      <a:r>
                        <a:rPr lang="en-GB" sz="1600" b="1" u="sng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6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February @ 10am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ASK - What is an apprenticeship</a:t>
                      </a:r>
                      <a:r>
                        <a:rPr lang="en-GB" sz="1600" b="1" u="sng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 8</a:t>
                      </a:r>
                      <a:r>
                        <a:rPr lang="en-GB" sz="1600" b="1" u="sng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6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February @10am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Sector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 9</a:t>
                      </a:r>
                      <a:r>
                        <a:rPr lang="en-GB" sz="1600" b="1" u="sng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6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February @ 10am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Engineering/ Rail Sector</a:t>
                      </a:r>
                      <a:endParaRPr lang="en-GB" sz="14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15014"/>
                  </a:ext>
                </a:extLst>
              </a:tr>
              <a:tr h="2942503">
                <a:tc>
                  <a:txBody>
                    <a:bodyPr/>
                    <a:lstStyle/>
                    <a:p>
                      <a:pPr algn="ctr"/>
                      <a:endParaRPr lang="en-GB" sz="1400" b="1" u="sng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1" u="sng" dirty="0">
                          <a:effectLst/>
                          <a:latin typeface="+mn-lt"/>
                        </a:rPr>
                        <a:t>Thursday 10</a:t>
                      </a:r>
                      <a:r>
                        <a:rPr lang="en-GB" sz="1600" b="1" u="sng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lang="en-GB" sz="1600" b="1" u="sng" dirty="0">
                          <a:effectLst/>
                          <a:latin typeface="+mn-lt"/>
                        </a:rPr>
                        <a:t> February @ 10am</a:t>
                      </a:r>
                    </a:p>
                    <a:p>
                      <a:pPr algn="ctr" defTabSz="0">
                        <a:lnSpc>
                          <a:spcPct val="150000"/>
                        </a:lnSpc>
                      </a:pPr>
                      <a:r>
                        <a:rPr lang="en-GB" sz="1600" b="1" u="sng" dirty="0">
                          <a:effectLst/>
                          <a:latin typeface="+mn-lt"/>
                        </a:rPr>
                        <a:t>Green Skills</a:t>
                      </a:r>
                    </a:p>
                    <a:p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u="sng" dirty="0">
                        <a:effectLst/>
                        <a:latin typeface="+mn-lt"/>
                      </a:endParaRPr>
                    </a:p>
                    <a:p>
                      <a:pPr algn="ctr" defTabSz="0">
                        <a:lnSpc>
                          <a:spcPct val="150000"/>
                        </a:lnSpc>
                      </a:pPr>
                      <a:r>
                        <a:rPr lang="en-GB" sz="1600" b="1" u="sng" dirty="0">
                          <a:effectLst/>
                          <a:latin typeface="+mn-lt"/>
                        </a:rPr>
                        <a:t>Friday 11</a:t>
                      </a:r>
                      <a:r>
                        <a:rPr lang="en-GB" sz="1600" b="1" u="sng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lang="en-GB" sz="1600" b="1" u="sng" dirty="0">
                          <a:effectLst/>
                          <a:latin typeface="+mn-lt"/>
                        </a:rPr>
                        <a:t> February @10am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GB" sz="16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Construction/ STEM Sector – Including Women into engineering construction </a:t>
                      </a:r>
                    </a:p>
                    <a:p>
                      <a:pPr algn="ctr"/>
                      <a:endParaRPr lang="en-GB" sz="1400" i="1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effectLst/>
                          <a:latin typeface="+mn-lt"/>
                        </a:rPr>
                        <a:t>Times: </a:t>
                      </a:r>
                    </a:p>
                    <a:p>
                      <a:r>
                        <a:rPr lang="en-GB" sz="1200" dirty="0">
                          <a:effectLst/>
                          <a:latin typeface="+mn-lt"/>
                        </a:rPr>
                        <a:t>All sessions are between 45 mins to 60 mins: 10:00am-11:00am.  Join the session at any time - we appreciate that lesson times vary.  </a:t>
                      </a:r>
                    </a:p>
                    <a:p>
                      <a:endParaRPr lang="en-GB" sz="1200" dirty="0">
                        <a:effectLst/>
                        <a:latin typeface="+mn-lt"/>
                      </a:endParaRPr>
                    </a:p>
                    <a:p>
                      <a:r>
                        <a:rPr lang="en-GB" sz="1200" b="1" u="sng" dirty="0">
                          <a:effectLst/>
                          <a:latin typeface="+mn-lt"/>
                        </a:rPr>
                        <a:t>Teacher notes:</a:t>
                      </a:r>
                    </a:p>
                    <a:p>
                      <a:r>
                        <a:rPr lang="en-GB" sz="1200" dirty="0">
                          <a:effectLst/>
                          <a:latin typeface="+mn-lt"/>
                        </a:rPr>
                        <a:t>Although this is focused on Years 11 and 13, all year groups are welcome to join us and listen to apprentices from Liverpool City Region share their experiences. </a:t>
                      </a:r>
                    </a:p>
                    <a:p>
                      <a:endParaRPr lang="en-GB" sz="12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b="1" u="sng" dirty="0">
                          <a:effectLst/>
                          <a:latin typeface="+mn-lt"/>
                        </a:rPr>
                        <a:t>Click this </a:t>
                      </a:r>
                      <a:r>
                        <a:rPr lang="en-GB" sz="1600" b="1" u="sng" dirty="0">
                          <a:effectLst/>
                          <a:latin typeface="+mn-lt"/>
                          <a:hlinkClick r:id="rId6"/>
                        </a:rPr>
                        <a:t>Zoom link </a:t>
                      </a:r>
                      <a:r>
                        <a:rPr lang="en-GB" sz="1600" b="1" u="sng" dirty="0">
                          <a:effectLst/>
                          <a:latin typeface="+mn-lt"/>
                        </a:rPr>
                        <a:t>to join all sessions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  <a:p>
                      <a:endParaRPr lang="en-GB" sz="1200" b="1" u="sng" dirty="0">
                        <a:effectLst/>
                        <a:latin typeface="+mn-lt"/>
                      </a:endParaRPr>
                    </a:p>
                    <a:p>
                      <a:r>
                        <a:rPr lang="en-US" sz="1200" b="1" u="sng" dirty="0">
                          <a:effectLst/>
                          <a:latin typeface="+mn-lt"/>
                        </a:rPr>
                        <a:t>Meeting</a:t>
                      </a:r>
                      <a:r>
                        <a:rPr lang="en-US" sz="1200" b="1" dirty="0">
                          <a:effectLst/>
                          <a:latin typeface="+mn-lt"/>
                        </a:rPr>
                        <a:t> ID: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895 4186 1077 </a:t>
                      </a:r>
                    </a:p>
                    <a:p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r>
                        <a:rPr lang="en-US" sz="1200" b="1" u="sng" dirty="0">
                          <a:effectLst/>
                          <a:latin typeface="+mn-lt"/>
                        </a:rPr>
                        <a:t>Passcode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: 473082 </a:t>
                      </a:r>
                    </a:p>
                    <a:p>
                      <a:endParaRPr lang="en-GB" sz="1200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3539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3803637-5A4B-4192-88C2-B944149B7F8C}"/>
              </a:ext>
            </a:extLst>
          </p:cNvPr>
          <p:cNvSpPr txBox="1"/>
          <p:nvPr/>
        </p:nvSpPr>
        <p:spPr>
          <a:xfrm>
            <a:off x="2373179" y="99328"/>
            <a:ext cx="78804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solidFill>
                  <a:srgbClr val="00A8A8"/>
                </a:solidFill>
              </a:rPr>
              <a:t>National Apprenticeship Week 2022</a:t>
            </a:r>
          </a:p>
          <a:p>
            <a:pPr algn="ctr"/>
            <a:r>
              <a:rPr lang="en-GB" sz="2400" b="1" u="sng" dirty="0">
                <a:solidFill>
                  <a:srgbClr val="00A8A8"/>
                </a:solidFill>
              </a:rPr>
              <a:t>7</a:t>
            </a:r>
            <a:r>
              <a:rPr lang="en-GB" sz="2400" b="1" u="sng" baseline="30000" dirty="0">
                <a:solidFill>
                  <a:srgbClr val="00A8A8"/>
                </a:solidFill>
              </a:rPr>
              <a:t>th</a:t>
            </a:r>
            <a:r>
              <a:rPr lang="en-GB" sz="2400" b="1" u="sng" dirty="0">
                <a:solidFill>
                  <a:srgbClr val="00A8A8"/>
                </a:solidFill>
              </a:rPr>
              <a:t> – 11</a:t>
            </a:r>
            <a:r>
              <a:rPr lang="en-GB" sz="2400" b="1" u="sng" baseline="30000" dirty="0">
                <a:solidFill>
                  <a:srgbClr val="00A8A8"/>
                </a:solidFill>
              </a:rPr>
              <a:t>th</a:t>
            </a:r>
            <a:r>
              <a:rPr lang="en-GB" sz="2400" b="1" u="sng" dirty="0">
                <a:solidFill>
                  <a:srgbClr val="00A8A8"/>
                </a:solidFill>
              </a:rPr>
              <a:t> February with Cornerstone Employers</a:t>
            </a:r>
            <a:endParaRPr lang="en-GB" sz="2400" u="sng" dirty="0">
              <a:solidFill>
                <a:srgbClr val="00A8A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521815-530B-43FA-8256-D698E36DF5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2074" y="5948580"/>
            <a:ext cx="1799052" cy="467428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B24A8F-9136-4727-AE31-8A279E7AD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555" y="3009102"/>
            <a:ext cx="1923229" cy="596201"/>
          </a:xfrm>
          <a:prstGeom prst="rect">
            <a:avLst/>
          </a:prstGeom>
        </p:spPr>
      </p:pic>
      <p:pic>
        <p:nvPicPr>
          <p:cNvPr id="32" name="Picture 31" descr="A picture containing arrow&#10;&#10;Description automatically generated">
            <a:extLst>
              <a:ext uri="{FF2B5EF4-FFF2-40B4-BE49-F238E27FC236}">
                <a16:creationId xmlns:a16="http://schemas.microsoft.com/office/drawing/2014/main" id="{363309FA-77DC-4DB5-84EF-EAE60F4659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0529" b="17025"/>
          <a:stretch/>
        </p:blipFill>
        <p:spPr>
          <a:xfrm>
            <a:off x="6809150" y="2361048"/>
            <a:ext cx="1301558" cy="844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2275DD-D833-4160-AEC5-CBEC82AC7A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2952"/>
          <a:stretch/>
        </p:blipFill>
        <p:spPr>
          <a:xfrm>
            <a:off x="5768916" y="5392099"/>
            <a:ext cx="1305467" cy="101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F385667A-699B-420F-825E-F94706F907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4985" y="5481269"/>
            <a:ext cx="1119094" cy="843009"/>
          </a:xfrm>
          <a:prstGeom prst="rect">
            <a:avLst/>
          </a:prstGeom>
        </p:spPr>
      </p:pic>
      <p:pic>
        <p:nvPicPr>
          <p:cNvPr id="60" name="Picture 59" descr="Logo&#10;&#10;Description automatically generated">
            <a:extLst>
              <a:ext uri="{FF2B5EF4-FFF2-40B4-BE49-F238E27FC236}">
                <a16:creationId xmlns:a16="http://schemas.microsoft.com/office/drawing/2014/main" id="{26B5B8D6-77B2-4B8E-A5AA-CE1712A067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52319" y="2514014"/>
            <a:ext cx="1982051" cy="132136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6DA9668-3442-47F3-8341-2657AACF9A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9762" y="5509810"/>
            <a:ext cx="1359297" cy="90619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3375F4E-B2C4-49BC-B6D9-8CD9A4A228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5809" y="4549262"/>
            <a:ext cx="2077494" cy="1384996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77113C2-B7DB-492B-B4D2-89B39D09A8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7954" y="2697452"/>
            <a:ext cx="1452095" cy="904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F6D198-100D-470D-85E7-9BC8C12F2A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97190" y="2057440"/>
            <a:ext cx="1977376" cy="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3266E16-FBE1-41E7-8DFF-D2FE3327021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33" y="2438560"/>
            <a:ext cx="1908363" cy="7361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313722-F70A-4919-8658-AA0D87FACD7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3818" b="24193"/>
          <a:stretch/>
        </p:blipFill>
        <p:spPr>
          <a:xfrm>
            <a:off x="9081657" y="2029587"/>
            <a:ext cx="2163635" cy="74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90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B0AEABB-F656-4A06-B30E-6068BCE0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5" y="30383"/>
            <a:ext cx="1855571" cy="98236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2527893-0CB3-4B7C-BCC6-A40D90A1D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78869" y="164783"/>
            <a:ext cx="709785" cy="643604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C2F6AAD-9051-467B-9831-95CCAEED7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4" b="6826"/>
          <a:stretch/>
        </p:blipFill>
        <p:spPr>
          <a:xfrm>
            <a:off x="10715946" y="1"/>
            <a:ext cx="1211135" cy="1024303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203BA18-C72A-4FF8-B2F8-F95E5935EB1E}"/>
              </a:ext>
            </a:extLst>
          </p:cNvPr>
          <p:cNvGraphicFramePr>
            <a:graphicFrameLocks noGrp="1"/>
          </p:cNvGraphicFramePr>
          <p:nvPr/>
        </p:nvGraphicFramePr>
        <p:xfrm>
          <a:off x="865934" y="955226"/>
          <a:ext cx="11144928" cy="5691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4976">
                  <a:extLst>
                    <a:ext uri="{9D8B030D-6E8A-4147-A177-3AD203B41FA5}">
                      <a16:colId xmlns:a16="http://schemas.microsoft.com/office/drawing/2014/main" val="1559262771"/>
                    </a:ext>
                  </a:extLst>
                </a:gridCol>
                <a:gridCol w="3714976">
                  <a:extLst>
                    <a:ext uri="{9D8B030D-6E8A-4147-A177-3AD203B41FA5}">
                      <a16:colId xmlns:a16="http://schemas.microsoft.com/office/drawing/2014/main" val="2059469809"/>
                    </a:ext>
                  </a:extLst>
                </a:gridCol>
                <a:gridCol w="3714976">
                  <a:extLst>
                    <a:ext uri="{9D8B030D-6E8A-4147-A177-3AD203B41FA5}">
                      <a16:colId xmlns:a16="http://schemas.microsoft.com/office/drawing/2014/main" val="2740450857"/>
                    </a:ext>
                  </a:extLst>
                </a:gridCol>
              </a:tblGrid>
              <a:tr h="2748731">
                <a:tc>
                  <a:txBody>
                    <a:bodyPr/>
                    <a:lstStyle/>
                    <a:p>
                      <a:pPr algn="ctr"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hlinkClick r:id="rId6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What’s the difference between T Levels, Traineeships and Apprenticeships? - Click here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The Learning Foundry - Click here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Jamie-Leigh’s journey from school to trainee to apprentice - Click here</a:t>
                      </a:r>
                      <a:r>
                        <a:rPr lang="en-GB" sz="9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Rory’s story as a trainee - Click here</a:t>
                      </a:r>
                      <a:endParaRPr lang="en-US" sz="9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We Are The Learning Foundry: not like school or college - Click here</a:t>
                      </a:r>
                      <a:r>
                        <a:rPr lang="en-GB" sz="9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hlinkClick r:id="rId11"/>
                        </a:rPr>
                        <a:t>The </a:t>
                      </a:r>
                      <a:r>
                        <a:rPr lang="en-US" sz="1400" b="1" dirty="0" err="1">
                          <a:hlinkClick r:id="rId11"/>
                        </a:rPr>
                        <a:t>Regenda</a:t>
                      </a:r>
                      <a:r>
                        <a:rPr lang="en-US" sz="1400" b="1" dirty="0">
                          <a:hlinkClick r:id="rId11"/>
                        </a:rPr>
                        <a:t> Group - Education, Training and Careers - Click here</a:t>
                      </a:r>
                      <a:r>
                        <a:rPr lang="en-US" sz="1400" b="1" dirty="0"/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The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Sovini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 Group Careers - Click here</a:t>
                      </a: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United Utilities Apprenticeships - Click here</a:t>
                      </a:r>
                      <a:r>
                        <a:rPr lang="en-GB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hlinkClick r:id="rId1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hlinkClick r:id="rId1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Alstom Careers - Click here</a:t>
                      </a: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6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15014"/>
                  </a:ext>
                </a:extLst>
              </a:tr>
              <a:tr h="2942503">
                <a:tc>
                  <a:txBody>
                    <a:bodyPr/>
                    <a:lstStyle/>
                    <a:p>
                      <a:pPr algn="ctr"/>
                      <a:endParaRPr lang="en-GB" sz="1400" b="1" u="sng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13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13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United Utilities Apprenticeships - Click here</a:t>
                      </a:r>
                      <a:r>
                        <a:rPr lang="en-GB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1" dirty="0">
                          <a:effectLst/>
                          <a:latin typeface="+mn-lt"/>
                          <a:hlinkClick r:id="rId15"/>
                        </a:rPr>
                        <a:t>Keepmoat Homes Apprenticeships - Click here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Jaguar Land Rover Careers Apprentices - Click Here</a:t>
                      </a:r>
                      <a:endParaRPr lang="en-US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GB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EFT Group Ltd Apprenticeships - Click here</a:t>
                      </a:r>
                      <a:endParaRPr lang="en-US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US" sz="14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United Utilities Apprenticeships - Click here</a:t>
                      </a:r>
                      <a:r>
                        <a:rPr lang="en-GB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en-GB" sz="16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+mn-lt"/>
                        <a:hlinkClick r:id="rId18"/>
                      </a:endParaRPr>
                    </a:p>
                    <a:p>
                      <a:pPr algn="ctr"/>
                      <a:endParaRPr lang="en-US" sz="1200" b="0" i="0" dirty="0">
                        <a:solidFill>
                          <a:srgbClr val="5B5E6D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200" b="0" i="0" dirty="0">
                          <a:solidFill>
                            <a:srgbClr val="5B5E6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/>
                      <a:endParaRPr lang="en-US" sz="1200" b="0" i="0" dirty="0">
                        <a:solidFill>
                          <a:srgbClr val="5B5E6D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Pay Index helps students, professionals, educational institutions and businesses make informed decisions by providing transparency and analysis through its salary comparison reporting tool. Their up-to-date market data and cutting-edge software puts important salary and career prospect information into the hands of those who need it.</a:t>
                      </a:r>
                    </a:p>
                    <a:p>
                      <a:pPr algn="ctr"/>
                      <a:endParaRPr lang="en-US" sz="1000" dirty="0">
                        <a:effectLst/>
                        <a:latin typeface="+mn-lt"/>
                        <a:hlinkClick r:id="rId18"/>
                      </a:endParaRPr>
                    </a:p>
                    <a:p>
                      <a:pPr algn="ctr"/>
                      <a:endParaRPr lang="en-US" sz="1200" b="1" dirty="0">
                        <a:latin typeface="+mn-lt"/>
                        <a:hlinkClick r:id="rId19"/>
                      </a:endParaRPr>
                    </a:p>
                    <a:p>
                      <a:pPr algn="ctr"/>
                      <a:r>
                        <a:rPr lang="en-US" sz="1200" b="1" dirty="0">
                          <a:latin typeface="+mn-lt"/>
                          <a:hlinkClick r:id="rId19"/>
                        </a:rPr>
                        <a:t>The Pay Index for Colleges and Students - Click here</a:t>
                      </a:r>
                      <a:endParaRPr lang="en-US" sz="1200" b="1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 </a:t>
                      </a:r>
                      <a:endParaRPr lang="en-US" sz="1200" b="1" dirty="0">
                        <a:effectLst/>
                        <a:latin typeface="+mn-lt"/>
                        <a:hlinkClick r:id="rId18"/>
                      </a:endParaRPr>
                    </a:p>
                    <a:p>
                      <a:pPr algn="ctr"/>
                      <a:r>
                        <a:rPr lang="en-US" sz="1200" b="1" dirty="0">
                          <a:effectLst/>
                          <a:latin typeface="+mn-lt"/>
                          <a:hlinkClick r:id="rId20"/>
                        </a:rPr>
                        <a:t>The Pay Index - Sign up here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3539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3803637-5A4B-4192-88C2-B944149B7F8C}"/>
              </a:ext>
            </a:extLst>
          </p:cNvPr>
          <p:cNvSpPr txBox="1"/>
          <p:nvPr/>
        </p:nvSpPr>
        <p:spPr>
          <a:xfrm>
            <a:off x="2373179" y="99328"/>
            <a:ext cx="7880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00A8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Apprenticeship Week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00A8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GB" b="1" i="0" u="sng" strike="noStrike" kern="1200" cap="none" spc="0" normalizeH="0" baseline="30000" noProof="0" dirty="0">
                <a:ln>
                  <a:noFill/>
                </a:ln>
                <a:solidFill>
                  <a:srgbClr val="00A8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00A8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11</a:t>
            </a:r>
            <a:r>
              <a:rPr kumimoji="0" lang="en-GB" b="1" i="0" u="sng" strike="noStrike" kern="1200" cap="none" spc="0" normalizeH="0" baseline="30000" noProof="0" dirty="0">
                <a:ln>
                  <a:noFill/>
                </a:ln>
                <a:solidFill>
                  <a:srgbClr val="00A8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00A8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with Cornerstone Employers: Pre work and useful links</a:t>
            </a:r>
            <a:endParaRPr kumimoji="0" lang="en-GB" b="0" i="0" u="sng" strike="noStrike" kern="1200" cap="none" spc="0" normalizeH="0" baseline="0" noProof="0" dirty="0">
              <a:ln>
                <a:noFill/>
              </a:ln>
              <a:solidFill>
                <a:srgbClr val="00A8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521815-530B-43FA-8256-D698E36DF5C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48107" y="6174526"/>
            <a:ext cx="1190465" cy="309305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B24A8F-9136-4727-AE31-8A279E7AD8E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12687" y="3174697"/>
            <a:ext cx="1261307" cy="391005"/>
          </a:xfrm>
          <a:prstGeom prst="rect">
            <a:avLst/>
          </a:prstGeom>
        </p:spPr>
      </p:pic>
      <p:pic>
        <p:nvPicPr>
          <p:cNvPr id="32" name="Picture 31" descr="A picture containing arrow&#10;&#10;Description automatically generated">
            <a:extLst>
              <a:ext uri="{FF2B5EF4-FFF2-40B4-BE49-F238E27FC236}">
                <a16:creationId xmlns:a16="http://schemas.microsoft.com/office/drawing/2014/main" id="{363309FA-77DC-4DB5-84EF-EAE60F4659F1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0529" b="17025"/>
          <a:stretch/>
        </p:blipFill>
        <p:spPr>
          <a:xfrm>
            <a:off x="7219915" y="2978159"/>
            <a:ext cx="907446" cy="596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2275DD-D833-4160-AEC5-CBEC82AC7A37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r="12952"/>
          <a:stretch/>
        </p:blipFill>
        <p:spPr>
          <a:xfrm>
            <a:off x="5901995" y="5779203"/>
            <a:ext cx="1017767" cy="79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F385667A-699B-420F-825E-F94706F907C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70079" y="6000390"/>
            <a:ext cx="741661" cy="558690"/>
          </a:xfrm>
          <a:prstGeom prst="rect">
            <a:avLst/>
          </a:prstGeom>
        </p:spPr>
      </p:pic>
      <p:pic>
        <p:nvPicPr>
          <p:cNvPr id="60" name="Picture 59" descr="Logo&#10;&#10;Description automatically generated">
            <a:extLst>
              <a:ext uri="{FF2B5EF4-FFF2-40B4-BE49-F238E27FC236}">
                <a16:creationId xmlns:a16="http://schemas.microsoft.com/office/drawing/2014/main" id="{26B5B8D6-77B2-4B8E-A5AA-CE1712A0679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21308" y="3008537"/>
            <a:ext cx="1122798" cy="74853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6DA9668-3442-47F3-8341-2657AACF9A3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19915" y="6072551"/>
            <a:ext cx="907446" cy="60496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3375F4E-B2C4-49BC-B6D9-8CD9A4A228C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6985" y="5882913"/>
            <a:ext cx="1190466" cy="793644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77113C2-B7DB-492B-B4D2-89B39D09A89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76700" y="3047974"/>
            <a:ext cx="957575" cy="5962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F6D198-100D-470D-85E7-9BC8C12F2AC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04936" y="3100286"/>
            <a:ext cx="1185189" cy="47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3266E16-FBE1-41E7-8DFF-D2FE3327021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88" y="3087821"/>
            <a:ext cx="1261308" cy="4865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313722-F70A-4919-8658-AA0D87FACD71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t="23818" b="24193"/>
          <a:stretch/>
        </p:blipFill>
        <p:spPr>
          <a:xfrm>
            <a:off x="10656148" y="3152614"/>
            <a:ext cx="1330730" cy="46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The Pay Index – the global salary comparison, careers prospect and EdTech  website">
            <a:extLst>
              <a:ext uri="{FF2B5EF4-FFF2-40B4-BE49-F238E27FC236}">
                <a16:creationId xmlns:a16="http://schemas.microsoft.com/office/drawing/2014/main" id="{CF5F43E0-0EAB-447F-AC56-568BE7DC6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393" y="3872421"/>
            <a:ext cx="2615647" cy="6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7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E0D3C-9573-42C4-9D97-DB4631EEA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4206" y="1011481"/>
            <a:ext cx="6849524" cy="1132766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33CCCC"/>
                </a:solidFill>
                <a:latin typeface="Comic Sans MS" panose="030F0702030302020204" pitchFamily="66" charset="0"/>
              </a:rPr>
              <a:t>Introduction to Apprenticeships </a:t>
            </a:r>
            <a:endParaRPr lang="en-GB" sz="3200" b="1" i="1" dirty="0">
              <a:solidFill>
                <a:srgbClr val="33CC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B0AEABB-F656-4A06-B30E-6068BCE0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7" y="98557"/>
            <a:ext cx="1954844" cy="103491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2527893-0CB3-4B7C-BCC6-A40D90A1D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78869" y="164783"/>
            <a:ext cx="709785" cy="643604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C2F6AAD-9051-467B-9831-95CCAEED7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10593555" y="60880"/>
            <a:ext cx="1324001" cy="1230775"/>
          </a:xfrm>
          <a:prstGeom prst="rect">
            <a:avLst/>
          </a:prstGeom>
        </p:spPr>
      </p:pic>
      <p:sp>
        <p:nvSpPr>
          <p:cNvPr id="19" name="Subtitle 6">
            <a:extLst>
              <a:ext uri="{FF2B5EF4-FFF2-40B4-BE49-F238E27FC236}">
                <a16:creationId xmlns:a16="http://schemas.microsoft.com/office/drawing/2014/main" id="{7CCE4F25-BF69-44B9-BFB3-1D1C9E34BD2D}"/>
              </a:ext>
            </a:extLst>
          </p:cNvPr>
          <p:cNvSpPr txBox="1">
            <a:spLocks/>
          </p:cNvSpPr>
          <p:nvPr/>
        </p:nvSpPr>
        <p:spPr>
          <a:xfrm>
            <a:off x="3986150" y="2836713"/>
            <a:ext cx="6384509" cy="366972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10.00 am     	Welcome</a:t>
            </a:r>
          </a:p>
          <a:p>
            <a:pPr algn="l"/>
            <a:r>
              <a:rPr lang="en-US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10.05 am  	All About STEM</a:t>
            </a:r>
          </a:p>
          <a:p>
            <a:pPr algn="l"/>
            <a:r>
              <a:rPr lang="en-US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10.30 am 	The Learning Foundry  	</a:t>
            </a:r>
          </a:p>
          <a:p>
            <a:pPr algn="l"/>
            <a:r>
              <a:rPr lang="en-US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10.50 am 	Q &amp; A Session </a:t>
            </a:r>
          </a:p>
          <a:p>
            <a:pPr algn="l"/>
            <a:r>
              <a:rPr lang="en-US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11.00 am 	Finish </a:t>
            </a:r>
          </a:p>
          <a:p>
            <a:br>
              <a:rPr lang="en-US" sz="4400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000" dirty="0">
                <a:ln w="0"/>
                <a:solidFill>
                  <a:srgbClr val="E735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2800" dirty="0">
              <a:ln w="0"/>
              <a:solidFill>
                <a:srgbClr val="E7356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0E13C1-412E-4E44-B9E4-1EFC3A9AB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222" y="44467"/>
            <a:ext cx="2314574" cy="1433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4DE156-B752-4CE9-A3EC-53A4CB631C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900" y="256736"/>
            <a:ext cx="2587296" cy="1034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A14189B9-D9B5-45DD-AF3E-DFDEB0764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455" y="532966"/>
            <a:ext cx="2139394" cy="6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5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F721-AB44-4484-A7CB-7B6F79A5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Love the sound of a career in Housing?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EAF52-25F8-4EE7-9CFF-35786765E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980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Poppins"/>
                <a:cs typeface="Poppins"/>
              </a:rPr>
              <a:t>Speak to The Learning Foundry.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Poppins"/>
                <a:cs typeface="Poppins"/>
              </a:rPr>
              <a:t>The Learning Foundry are part of the Regenda Group and can provide information, advice and guidance on apprenticeships and more.</a:t>
            </a:r>
          </a:p>
          <a:p>
            <a:endParaRPr lang="en-GB" dirty="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en-GB" dirty="0">
                <a:latin typeface="Poppins"/>
                <a:cs typeface="Poppins"/>
              </a:rPr>
              <a:t>Their email address is </a:t>
            </a:r>
            <a:r>
              <a:rPr lang="en-GB" dirty="0">
                <a:latin typeface="Poppins"/>
                <a:cs typeface="Poppins"/>
                <a:hlinkClick r:id="rId3"/>
              </a:rPr>
              <a:t>workforce@thelearningfoundry.co.uk</a:t>
            </a:r>
            <a:r>
              <a:rPr lang="en-GB" dirty="0">
                <a:latin typeface="Poppins"/>
                <a:cs typeface="Poppins"/>
              </a:rPr>
              <a:t> or call the team on 0300 123 8088.</a:t>
            </a: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44671E68-2968-4C45-B952-7B74809DE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743" y="1024003"/>
            <a:ext cx="2743200" cy="2743200"/>
          </a:xfrm>
          <a:prstGeom prst="rect">
            <a:avLst/>
          </a:prstGeom>
        </p:spPr>
      </p:pic>
      <p:pic>
        <p:nvPicPr>
          <p:cNvPr id="6" name="Picture 6" descr="A picture containing text, indoor, ceiling, chair&#10;&#10;Description automatically generated">
            <a:extLst>
              <a:ext uri="{FF2B5EF4-FFF2-40B4-BE49-F238E27FC236}">
                <a16:creationId xmlns:a16="http://schemas.microsoft.com/office/drawing/2014/main" id="{3FDA6266-FBB0-47C0-A584-F84E423DF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6508" y="3193093"/>
            <a:ext cx="3682652" cy="245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82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he Regenda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490</Words>
  <Application>Microsoft Office PowerPoint</Application>
  <PresentationFormat>Widescreen</PresentationFormat>
  <Paragraphs>93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Poppins</vt:lpstr>
      <vt:lpstr>Office Theme</vt:lpstr>
      <vt:lpstr>Office Theme</vt:lpstr>
      <vt:lpstr>National Apprenticeship Week 2022  Liverpool City Region  Cornerstone Employers   </vt:lpstr>
      <vt:lpstr>PowerPoint Presentation</vt:lpstr>
      <vt:lpstr>PowerPoint Presentation</vt:lpstr>
      <vt:lpstr>Introduction to Apprenticeships </vt:lpstr>
      <vt:lpstr>Love the sound of a career in Housing?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Apprenticeship Week 2022  Cornerstone Employers   Introduction to ……. </dc:title>
  <dc:creator>Gill Walsh</dc:creator>
  <cp:lastModifiedBy>Gill Walsh</cp:lastModifiedBy>
  <cp:revision>9</cp:revision>
  <dcterms:created xsi:type="dcterms:W3CDTF">2022-02-04T10:25:33Z</dcterms:created>
  <dcterms:modified xsi:type="dcterms:W3CDTF">2022-02-04T13:37:21Z</dcterms:modified>
</cp:coreProperties>
</file>