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9795"/>
    <a:srgbClr val="1642C0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7" autoAdjust="0"/>
    <p:restoredTop sz="94660"/>
  </p:normalViewPr>
  <p:slideViewPr>
    <p:cSldViewPr snapToGrid="0">
      <p:cViewPr varScale="1">
        <p:scale>
          <a:sx n="64" d="100"/>
          <a:sy n="64" d="100"/>
        </p:scale>
        <p:origin x="3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18" Type="http://schemas.openxmlformats.org/officeDocument/2006/relationships/image" Target="../media/image9.png"/><Relationship Id="rId3" Type="http://schemas.openxmlformats.org/officeDocument/2006/relationships/hyperlink" Target="https://www.healthcareers.nhs.uk/explore-roles/midwifery" TargetMode="External"/><Relationship Id="rId7" Type="http://schemas.openxmlformats.org/officeDocument/2006/relationships/hyperlink" Target="https://www.bbc.co.uk/news/uk-scotland-48125231" TargetMode="External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enomicseducation.hee.nhs.uk/genomics-in-healthcare/genomics-in-midwifery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youtube.com/watch?v=PNtrZuPt24A&amp;t=20s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hyperlink" Target="https://www.healthcareers.nhs.uk/explore-roles/nursing/roles-nursing/neonatal-nurse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7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0855" y="1846417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11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November 2021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740150" y="157864"/>
            <a:ext cx="70708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Midwifery and Neonatal Nursing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ext, whiteboard&#10;&#10;Description automatically generated">
            <a:extLst>
              <a:ext uri="{FF2B5EF4-FFF2-40B4-BE49-F238E27FC236}">
                <a16:creationId xmlns:a16="http://schemas.microsoft.com/office/drawing/2014/main" id="{4E7EC5DC-0AD2-487B-B285-18ADD62E02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17" y="4616968"/>
            <a:ext cx="5088459" cy="14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936235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89490"/>
            <a:ext cx="6111037" cy="6032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/>
          </a:p>
          <a:p>
            <a:pPr algn="ctr"/>
            <a:r>
              <a:rPr lang="en-US" b="1" u="sng" dirty="0"/>
              <a:t>Pre-work</a:t>
            </a:r>
          </a:p>
          <a:p>
            <a:pPr algn="ctr"/>
            <a:endParaRPr lang="en-US" sz="1100" b="1" dirty="0">
              <a:solidFill>
                <a:srgbClr val="7030A0"/>
              </a:solidFill>
            </a:endParaRPr>
          </a:p>
          <a:p>
            <a:endParaRPr lang="en-US" sz="1100" dirty="0"/>
          </a:p>
          <a:p>
            <a:r>
              <a:rPr lang="en-US" sz="1100" b="1" dirty="0"/>
              <a:t>1a. Click to learn about the role of a </a:t>
            </a:r>
            <a:r>
              <a:rPr lang="en-US" sz="1200" b="1" dirty="0">
                <a:hlinkClick r:id="rId3"/>
              </a:rPr>
              <a:t>midwife</a:t>
            </a:r>
            <a:r>
              <a:rPr lang="en-US" sz="1100" b="1" dirty="0"/>
              <a:t> and of a </a:t>
            </a:r>
            <a:r>
              <a:rPr lang="en-US" sz="1200" b="1" dirty="0">
                <a:hlinkClick r:id="rId4"/>
              </a:rPr>
              <a:t>neonatal nurse</a:t>
            </a:r>
            <a:r>
              <a:rPr lang="en-US" sz="1100" b="1" dirty="0"/>
              <a:t>.</a:t>
            </a:r>
          </a:p>
          <a:p>
            <a:endParaRPr lang="en-US" sz="1100" dirty="0"/>
          </a:p>
          <a:p>
            <a:r>
              <a:rPr lang="en-US" sz="1100" b="1" dirty="0"/>
              <a:t>1b. In your own words, explain the difference between a midwife and a neonatal nurse.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2. </a:t>
            </a:r>
            <a:r>
              <a:rPr lang="en-US" sz="1200" b="1" i="1" dirty="0">
                <a:solidFill>
                  <a:srgbClr val="00B050"/>
                </a:solidFill>
              </a:rPr>
              <a:t>Genomics</a:t>
            </a:r>
            <a:r>
              <a:rPr lang="en-US" sz="1100" dirty="0"/>
              <a:t> plays an essential part in the role of a midwife. But what is it? </a:t>
            </a:r>
          </a:p>
          <a:p>
            <a:endParaRPr lang="en-US" sz="1100" dirty="0"/>
          </a:p>
          <a:p>
            <a:r>
              <a:rPr lang="en-US" sz="1100" dirty="0"/>
              <a:t>A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genome</a:t>
            </a:r>
            <a:r>
              <a:rPr lang="en-US" sz="1100" dirty="0"/>
              <a:t> is an organism’s </a:t>
            </a:r>
            <a:r>
              <a:rPr lang="en-US" sz="1100" u="sng" dirty="0"/>
              <a:t>complete set </a:t>
            </a:r>
            <a:r>
              <a:rPr lang="en-US" sz="1100" dirty="0"/>
              <a:t>of DNA or, in other words, a human’s </a:t>
            </a:r>
            <a:r>
              <a:rPr lang="en-US" sz="1100" u="sng" dirty="0"/>
              <a:t>complete</a:t>
            </a:r>
            <a:r>
              <a:rPr lang="en-US" sz="1100" dirty="0"/>
              <a:t> genetic code.</a:t>
            </a:r>
          </a:p>
          <a:p>
            <a:endParaRPr lang="en-US" sz="1100" dirty="0"/>
          </a:p>
          <a:p>
            <a:r>
              <a:rPr lang="en-US" sz="1100" b="0" i="0" dirty="0">
                <a:solidFill>
                  <a:srgbClr val="202A30"/>
                </a:solidFill>
                <a:effectLst/>
                <a:latin typeface="-apple-system"/>
              </a:rPr>
              <a:t>Genomics is the study of our complete genetic code. Medical p</a:t>
            </a:r>
            <a:r>
              <a:rPr lang="en-US" sz="1100" dirty="0">
                <a:solidFill>
                  <a:srgbClr val="202A30"/>
                </a:solidFill>
                <a:latin typeface="-apple-system"/>
              </a:rPr>
              <a:t>rofessionals study the</a:t>
            </a:r>
            <a:r>
              <a:rPr lang="en-US" sz="1100" b="0" i="0" dirty="0">
                <a:solidFill>
                  <a:srgbClr val="202A30"/>
                </a:solidFill>
                <a:effectLst/>
                <a:latin typeface="-apple-system"/>
              </a:rPr>
              <a:t> body’s genes, their functions and their influence on the growth, development and working of the body.</a:t>
            </a:r>
          </a:p>
          <a:p>
            <a:endParaRPr lang="en-US" sz="1100" dirty="0"/>
          </a:p>
          <a:p>
            <a:pPr marL="228600" indent="-228600">
              <a:buAutoNum type="alphaLcParenR"/>
            </a:pPr>
            <a:r>
              <a:rPr lang="en-US" sz="1100" b="1" dirty="0"/>
              <a:t>Watch the first minute of </a:t>
            </a:r>
            <a:r>
              <a:rPr lang="en-US" sz="1200" b="1" dirty="0">
                <a:hlinkClick r:id="rId5"/>
              </a:rPr>
              <a:t>this video </a:t>
            </a:r>
            <a:r>
              <a:rPr lang="en-US" sz="1100" b="1" dirty="0"/>
              <a:t>to help your understanding of genomics. </a:t>
            </a:r>
          </a:p>
          <a:p>
            <a:pPr marL="228600" indent="-228600">
              <a:buAutoNum type="alphaLcParenR"/>
            </a:pPr>
            <a:endParaRPr lang="en-US" sz="1100" b="1" dirty="0"/>
          </a:p>
          <a:p>
            <a:pPr marL="228600" indent="-228600">
              <a:buAutoNum type="alphaLcParenR"/>
            </a:pPr>
            <a:r>
              <a:rPr lang="en-US" sz="1100" b="1" dirty="0"/>
              <a:t>How do you think a midwife would use genomics in their role? </a:t>
            </a:r>
          </a:p>
          <a:p>
            <a:r>
              <a:rPr lang="en-US" sz="1100" b="1" dirty="0"/>
              <a:t>Use </a:t>
            </a:r>
            <a:r>
              <a:rPr lang="en-US" sz="1200" b="1" dirty="0">
                <a:hlinkClick r:id="rId6"/>
              </a:rPr>
              <a:t>this link </a:t>
            </a:r>
            <a:r>
              <a:rPr lang="en-US" sz="1100" b="1" dirty="0"/>
              <a:t>to watch the short cartoon to help you with your answer. </a:t>
            </a:r>
          </a:p>
          <a:p>
            <a:endParaRPr lang="en-US" sz="1100" b="1" dirty="0"/>
          </a:p>
          <a:p>
            <a:endParaRPr lang="en-US" sz="1100" b="1" dirty="0"/>
          </a:p>
          <a:p>
            <a:endParaRPr lang="en-US" sz="1100" b="1" dirty="0"/>
          </a:p>
          <a:p>
            <a:r>
              <a:rPr lang="en-GB" sz="1100" b="1" dirty="0"/>
              <a:t>3a) More women in the UK are nurses than men (including neonatal nurses). Why do you think this is? </a:t>
            </a:r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1100" b="1" dirty="0"/>
              <a:t>b) Read </a:t>
            </a:r>
            <a:r>
              <a:rPr lang="en-GB" sz="1100" b="1" dirty="0">
                <a:hlinkClick r:id="rId7"/>
              </a:rPr>
              <a:t>this article </a:t>
            </a:r>
            <a:r>
              <a:rPr lang="en-GB" sz="1100" b="1" dirty="0"/>
              <a:t>and add ideas to your notes of why you think more women are nurses than men. </a:t>
            </a:r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1100" b="1" dirty="0"/>
              <a:t>c) What do you think society could do to encourage more men to get into nursing? </a:t>
            </a:r>
          </a:p>
          <a:p>
            <a:r>
              <a:rPr lang="en-GB" sz="1100" b="1" i="1" dirty="0">
                <a:solidFill>
                  <a:srgbClr val="7030A0"/>
                </a:solidFill>
              </a:rPr>
              <a:t>Hint: Think about how schools, students, parents, The Government and the NHS could all help. </a:t>
            </a:r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This </a:t>
            </a:r>
            <a:r>
              <a:rPr lang="en-US" sz="2800" b="1" dirty="0" err="1"/>
              <a:t>programme</a:t>
            </a:r>
            <a:r>
              <a:rPr lang="en-US" sz="2800" b="1" dirty="0"/>
              <a:t> is more than one day…</a:t>
            </a:r>
            <a:endParaRPr lang="en-GB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England.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 too!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a typeface="Calibri" panose="020F0502020204030204" pitchFamily="34" charset="0"/>
              </a:rPr>
              <a:t>     Thursday 21</a:t>
            </a:r>
            <a:r>
              <a:rPr lang="en-GB" sz="1400" b="1" baseline="30000" dirty="0">
                <a:ea typeface="Calibri" panose="020F0502020204030204" pitchFamily="34" charset="0"/>
              </a:rPr>
              <a:t>st</a:t>
            </a:r>
            <a:r>
              <a:rPr lang="en-GB" sz="1400" b="1" dirty="0">
                <a:ea typeface="Calibri" panose="020F0502020204030204" pitchFamily="34" charset="0"/>
              </a:rPr>
              <a:t> October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Nursing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</a:p>
          <a:p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11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November: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Midwifery &amp; Neonata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l                               </a:t>
            </a:r>
          </a:p>
          <a:p>
            <a:r>
              <a:rPr lang="en-GB" sz="1400" b="1" dirty="0">
                <a:solidFill>
                  <a:srgbClr val="0070C0"/>
                </a:solidFill>
                <a:ea typeface="Calibri" panose="020F0502020204030204" pitchFamily="34" charset="0"/>
              </a:rPr>
              <a:t>  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Nursing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Thursday 25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November: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           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Social Care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b="1" dirty="0">
              <a:effectLst/>
              <a:ea typeface="Calibri" panose="020F0502020204030204" pitchFamily="34" charset="0"/>
            </a:endParaRPr>
          </a:p>
          <a:p>
            <a:r>
              <a:rPr lang="en-GB" sz="1400" b="1" dirty="0">
                <a:effectLst/>
                <a:ea typeface="Calibri" panose="020F0502020204030204" pitchFamily="34" charset="0"/>
              </a:rPr>
              <a:t>     Thursday 9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December:</a:t>
            </a:r>
          </a:p>
          <a:p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Occupational Therapy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</a:rPr>
              <a:t>and </a:t>
            </a:r>
          </a:p>
          <a:p>
            <a:r>
              <a:rPr lang="en-GB" sz="1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         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Physiotherapy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36938" y="1782395"/>
            <a:ext cx="27537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For the latest careers updates &amp; events, follow our Twitter page </a:t>
            </a:r>
            <a:r>
              <a:rPr lang="en-GB" sz="1300" b="1" i="0" dirty="0">
                <a:effectLst/>
              </a:rPr>
              <a:t>@LCRCareersEnt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99717" y="1565599"/>
            <a:ext cx="5849401" cy="4524315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rgbClr val="EE91A7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Dietitians 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Speech and Language 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Orthoptists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Osteopaths and Prosthetics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Diagnostic &amp; Therapeutic Radiotherapists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 &amp; Music Therapists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Podiatrists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Operating Department Practitioners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AHP Support Workforce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Pharmaceutical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08C52-6CF9-431F-BD1A-E4EDB3402E4D}"/>
              </a:ext>
            </a:extLst>
          </p:cNvPr>
          <p:cNvSpPr txBox="1"/>
          <p:nvPr/>
        </p:nvSpPr>
        <p:spPr>
          <a:xfrm>
            <a:off x="982437" y="2195684"/>
            <a:ext cx="2454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Sign up details to be released December 2021</a:t>
            </a:r>
          </a:p>
          <a:p>
            <a:endParaRPr lang="en-US" dirty="0">
              <a:latin typeface="Gilmer" panose="00000500000000000000" pitchFamily="50" charset="0"/>
            </a:endParaRPr>
          </a:p>
          <a:p>
            <a:endParaRPr lang="en-US" dirty="0">
              <a:latin typeface="Gilmer" panose="00000500000000000000" pitchFamily="50" charset="0"/>
            </a:endParaRPr>
          </a:p>
          <a:p>
            <a:endParaRPr lang="en-US" dirty="0">
              <a:latin typeface="Gilmer" panose="00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46410" y="61701"/>
            <a:ext cx="7047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1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338364" y="3684739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/>
              <a:t>careershub</a:t>
            </a:r>
            <a:r>
              <a:rPr lang="en-US" sz="2000" b="1" dirty="0"/>
              <a:t>@</a:t>
            </a:r>
          </a:p>
          <a:p>
            <a:r>
              <a:rPr lang="en-US" sz="2000" b="1" dirty="0"/>
              <a:t>growthplatform.org </a:t>
            </a:r>
            <a:endParaRPr lang="en-GB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338364" y="2195684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56" y="3594535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906</Words>
  <Application>Microsoft Office PowerPoint</Application>
  <PresentationFormat>Widescreen</PresentationFormat>
  <Paragraphs>148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67</cp:revision>
  <dcterms:created xsi:type="dcterms:W3CDTF">2021-01-25T23:00:42Z</dcterms:created>
  <dcterms:modified xsi:type="dcterms:W3CDTF">2021-11-01T12:48:05Z</dcterms:modified>
</cp:coreProperties>
</file>