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7BC"/>
    <a:srgbClr val="00A8A8"/>
    <a:srgbClr val="EE9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1" d="100"/>
          <a:sy n="61" d="100"/>
        </p:scale>
        <p:origin x="876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1F8C-5D75-4CC9-901C-1D46E98F4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76504-260C-404E-99B1-E6DFD76B9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A4CC1-6826-4A09-9B6D-37EC5CF5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88974-7958-4D5A-828E-47DD212C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E624-79D6-4B5D-9D55-0A2B249E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21E5-1C9A-484D-BAE0-B708E9BE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58732-F83F-4529-87FE-FA822D279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AEC6C-9722-4F3F-B2ED-170FABD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56CD-FFFC-4AFF-B537-69C9BC4E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AD619-26C2-4E6D-9B30-F5232169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1DC61-0970-441C-ADEC-1548FC983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76EEC-87C8-4AE9-BC0F-E4211D14A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FEB31-853F-4D25-8478-27F8D2AB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1FC6A-04A3-42D2-B548-4380FB61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0678A-1767-4857-BBD7-ED155581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012-2890-44EE-A691-471F7287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9AAB-AB77-4D44-97F2-48CFA8FB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296DE-F731-4F76-BC38-24D8A6C1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E1BE5-30D4-4353-9DAB-13DD6016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1C043-8AFC-43FE-91AF-FCD50904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27EC-535A-4027-A99E-A527D327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C44D6-3FAA-4167-8194-3CC7A429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11AE-23EE-4E40-9097-48C492C6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FD037-93AC-4C98-861C-F51F0A5D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3DDD1-F4A8-41FD-BDB1-D9C506AF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74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C6D9-3054-4EFC-8CD5-8F0804B9A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F5E04-6750-4B84-9CCE-B15823F42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6E16F-C608-4056-90BE-69806C9B9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03F84-EEC0-484E-86EC-2024A5E4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F2FA3-A229-4CCF-B100-F24E3701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41597-43E6-465B-8AC7-12AF0A04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8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49618-CDB5-4866-BB51-73EE2220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12DB9-854E-4F0D-AE08-54EC1DFB1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E4C9-C676-4844-86A3-C549350BE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F7C95-22A0-4A71-A6F9-3456F12DC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F951A-02A3-4AA4-90F7-E2E4D9D3C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972F4-8FD1-4FF7-A7C6-9091B825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36E15-62C6-49FC-8FAF-B82808A3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2B917-CEE5-4DAC-9B44-61C981C2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75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F1A0-8430-4786-A5C1-8C3779298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7444F-67BC-4EAB-B584-7E9751E2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5A706-1482-44D4-888E-4337124F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4B8E0-FDE6-40C2-A941-3BA198AB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8108B-E55A-47DD-85D8-328924DF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0FA0-6441-4305-89F1-A3B3E689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5B2A3-45DC-43D2-8565-AA000072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4DCA-C354-4DD0-A57C-08C92C9E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D81B4-4D34-4A5F-801E-ECED8D44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58CA1-48AC-4636-AD4A-BBB80B790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099E1-D710-4D29-B768-214A3443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F14DF-F1D5-43FB-BF3A-6D3BCB80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4F6D8-1DCD-4B6B-8957-FAE2DDFB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0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E52DA-70FA-4FB2-AA80-24276906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E72F8-6034-44D4-B35E-B334A2814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9574B-9029-4479-9D66-1407C01F4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33FB5-260F-4EC7-AA99-53DA7C5F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00F03-E92F-438D-B705-9F31A826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12006-465D-4101-8B82-05DB1C3D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5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pply.army.mod.uk/base/lessons?sub=&amp;age=&amp;s=latest" TargetMode="External"/><Relationship Id="rId13" Type="http://schemas.openxmlformats.org/officeDocument/2006/relationships/hyperlink" Target="https://www.youthemployment.org.uk/teachers-resources/" TargetMode="External"/><Relationship Id="rId18" Type="http://schemas.openxmlformats.org/officeDocument/2006/relationships/hyperlink" Target="https://try.optimus-education.com/steps-free-resources/?fbclid=IwAR2a4l4hRzs_aG8c4Fxk3rzy9mBlC_6Swrnoh7dEqiv-COPxdhsU1fJvNLw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natwest.mymoneysense.com/home/" TargetMode="External"/><Relationship Id="rId12" Type="http://schemas.openxmlformats.org/officeDocument/2006/relationships/hyperlink" Target="https://www.youthemployment.org.uk/employment-help-young-people/choices/online-skills-and-careers-courses/journey-to-work-free-online-course/" TargetMode="External"/><Relationship Id="rId17" Type="http://schemas.openxmlformats.org/officeDocument/2006/relationships/hyperlink" Target="https://www.skillsbuilder.org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careerpilot.org.uk/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arclayslifeskills.com/educators/lessons/" TargetMode="External"/><Relationship Id="rId11" Type="http://schemas.openxmlformats.org/officeDocument/2006/relationships/hyperlink" Target="https://www.youthemployment.org.uk/employment-help-young-people/choices/online-skills-and-careers-courses/preparing-for-your-future-online-course/" TargetMode="External"/><Relationship Id="rId5" Type="http://schemas.openxmlformats.org/officeDocument/2006/relationships/hyperlink" Target="https://growthplatform.org/enhancing-skills/careers-hub/creating-careers-2/adele-martin-how-to-create-a-linkedin-profile/" TargetMode="External"/><Relationship Id="rId15" Type="http://schemas.openxmlformats.org/officeDocument/2006/relationships/hyperlink" Target="https://amazingapprenticeships.com/resources/" TargetMode="External"/><Relationship Id="rId10" Type="http://schemas.openxmlformats.org/officeDocument/2006/relationships/hyperlink" Target="https://stem.exhibition.app/" TargetMode="External"/><Relationship Id="rId19" Type="http://schemas.openxmlformats.org/officeDocument/2006/relationships/image" Target="../media/image3.png"/><Relationship Id="rId4" Type="http://schemas.openxmlformats.org/officeDocument/2006/relationships/hyperlink" Target="https://growthplatform.org/enhancing-skills/careers-hub/creating-careers-2/knowsley-safari/" TargetMode="External"/><Relationship Id="rId9" Type="http://schemas.openxmlformats.org/officeDocument/2006/relationships/hyperlink" Target="https://discovercreative.careers/teachers-career-leaders/" TargetMode="External"/><Relationship Id="rId14" Type="http://schemas.openxmlformats.org/officeDocument/2006/relationships/hyperlink" Target="https://shaping-futures.org.uk/8-week-programme/learner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ity.com/test/holland-code-career-test" TargetMode="External"/><Relationship Id="rId13" Type="http://schemas.openxmlformats.org/officeDocument/2006/relationships/hyperlink" Target="https://careerfinder.ucas.com/" TargetMode="External"/><Relationship Id="rId18" Type="http://schemas.openxmlformats.org/officeDocument/2006/relationships/hyperlink" Target="mailto:info@volunteeringsefton.org.uk" TargetMode="External"/><Relationship Id="rId26" Type="http://schemas.openxmlformats.org/officeDocument/2006/relationships/hyperlink" Target="mailto:zel.rodgers@communityactionwirral.org.uk" TargetMode="External"/><Relationship Id="rId3" Type="http://schemas.openxmlformats.org/officeDocument/2006/relationships/image" Target="../media/image2.svg"/><Relationship Id="rId21" Type="http://schemas.openxmlformats.org/officeDocument/2006/relationships/hyperlink" Target="http://www.oneknowsley.org/" TargetMode="External"/><Relationship Id="rId7" Type="http://schemas.openxmlformats.org/officeDocument/2006/relationships/hyperlink" Target="https://sacu-student.com/" TargetMode="External"/><Relationship Id="rId12" Type="http://schemas.openxmlformats.org/officeDocument/2006/relationships/hyperlink" Target="http://www.startprofile.com/Login.aspx" TargetMode="External"/><Relationship Id="rId17" Type="http://schemas.openxmlformats.org/officeDocument/2006/relationships/hyperlink" Target="http://www.volunteeringsefton.org.uk/" TargetMode="External"/><Relationship Id="rId25" Type="http://schemas.openxmlformats.org/officeDocument/2006/relationships/hyperlink" Target="http://www.communityactionwirral.org.uk/volunteering-in-wirral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doit.life/ours" TargetMode="External"/><Relationship Id="rId20" Type="http://schemas.openxmlformats.org/officeDocument/2006/relationships/hyperlink" Target="mailto:info@lcvs.org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construct.org/educational-resources/personality-quiz/" TargetMode="External"/><Relationship Id="rId11" Type="http://schemas.openxmlformats.org/officeDocument/2006/relationships/hyperlink" Target="http://www.yourfreecareertest.com/" TargetMode="External"/><Relationship Id="rId24" Type="http://schemas.openxmlformats.org/officeDocument/2006/relationships/hyperlink" Target="mailto:info@haltonsthelensvca.org.uk" TargetMode="External"/><Relationship Id="rId5" Type="http://schemas.openxmlformats.org/officeDocument/2006/relationships/hyperlink" Target="http://www.stepintothenhs.nhs.uk/careers/take-the-test" TargetMode="External"/><Relationship Id="rId15" Type="http://schemas.openxmlformats.org/officeDocument/2006/relationships/hyperlink" Target="http://www.nationalcareersservice.direct.gov.uk/tools" TargetMode="External"/><Relationship Id="rId23" Type="http://schemas.openxmlformats.org/officeDocument/2006/relationships/hyperlink" Target="http://www.haltonsthelensvca.org.uk/" TargetMode="External"/><Relationship Id="rId28" Type="http://schemas.openxmlformats.org/officeDocument/2006/relationships/image" Target="../media/image3.png"/><Relationship Id="rId10" Type="http://schemas.openxmlformats.org/officeDocument/2006/relationships/hyperlink" Target="http://www.futuremorph.org/my-future-finder" TargetMode="External"/><Relationship Id="rId19" Type="http://schemas.openxmlformats.org/officeDocument/2006/relationships/hyperlink" Target="http://www.lcvs.org.uk/" TargetMode="External"/><Relationship Id="rId4" Type="http://schemas.openxmlformats.org/officeDocument/2006/relationships/hyperlink" Target="http://www.icould.com/buzz" TargetMode="External"/><Relationship Id="rId9" Type="http://schemas.openxmlformats.org/officeDocument/2006/relationships/hyperlink" Target="http://www.barclayslifeskills.com/i-want-to-choose-my-next-step/school" TargetMode="External"/><Relationship Id="rId14" Type="http://schemas.openxmlformats.org/officeDocument/2006/relationships/hyperlink" Target="http://www.allaboutschoolleavers.co.uk/career-test" TargetMode="External"/><Relationship Id="rId22" Type="http://schemas.openxmlformats.org/officeDocument/2006/relationships/hyperlink" Target="mailto:info@oneknowsley.org" TargetMode="External"/><Relationship Id="rId2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69" y="240983"/>
            <a:ext cx="709785" cy="62106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B9D223-BD49-4773-A03C-B161739812E8}"/>
              </a:ext>
            </a:extLst>
          </p:cNvPr>
          <p:cNvSpPr txBox="1"/>
          <p:nvPr/>
        </p:nvSpPr>
        <p:spPr>
          <a:xfrm>
            <a:off x="2721309" y="83268"/>
            <a:ext cx="65776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Creating Careers: Moving On</a:t>
            </a:r>
            <a:br>
              <a:rPr lang="en-GB" altLang="en-US" sz="2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Post-Assessment Resource Guide, </a:t>
            </a:r>
            <a:r>
              <a:rPr lang="en-GB" sz="1800" b="1" dirty="0">
                <a:solidFill>
                  <a:srgbClr val="00A8A8"/>
                </a:solidFill>
              </a:rPr>
              <a:t>June 2021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E99D4-1D80-4C7D-9479-A9C4C4E4F900}"/>
              </a:ext>
            </a:extLst>
          </p:cNvPr>
          <p:cNvSpPr txBox="1"/>
          <p:nvPr/>
        </p:nvSpPr>
        <p:spPr>
          <a:xfrm>
            <a:off x="943027" y="961596"/>
            <a:ext cx="5152973" cy="61247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A8A8"/>
                </a:solidFill>
              </a:rPr>
              <a:t>Sectors</a:t>
            </a:r>
            <a:endParaRPr lang="en-GB" sz="1600" b="1" dirty="0"/>
          </a:p>
          <a:p>
            <a:endParaRPr lang="en-US" sz="1400" b="1" dirty="0"/>
          </a:p>
          <a:p>
            <a:r>
              <a:rPr lang="en-US" sz="1400" b="1" dirty="0">
                <a:hlinkClick r:id="rId4"/>
              </a:rPr>
              <a:t>Creating Careers </a:t>
            </a:r>
            <a:r>
              <a:rPr lang="en-US" sz="1400" dirty="0"/>
              <a:t>– employer video series showcasing the interesting career pathways that Liverpool City Region has to offer. Each episode comes with pre and post work. </a:t>
            </a:r>
          </a:p>
          <a:p>
            <a:endParaRPr lang="en-US" sz="1400" dirty="0"/>
          </a:p>
          <a:p>
            <a:r>
              <a:rPr lang="en-US" sz="1400" b="1" dirty="0">
                <a:hlinkClick r:id="rId5"/>
              </a:rPr>
              <a:t>Creating Careers, How to Create a LinkedIn Profile</a:t>
            </a:r>
            <a:r>
              <a:rPr lang="en-US" sz="1400" dirty="0"/>
              <a:t> - this comes with a workable template to support students with creating their own profile. </a:t>
            </a:r>
          </a:p>
          <a:p>
            <a:endParaRPr lang="en-US" sz="1400" dirty="0"/>
          </a:p>
          <a:p>
            <a:r>
              <a:rPr lang="en-US" sz="1400" b="1" dirty="0">
                <a:hlinkClick r:id="rId6"/>
              </a:rPr>
              <a:t>Barclays Life Skills </a:t>
            </a:r>
            <a:r>
              <a:rPr lang="en-US" sz="1400" dirty="0"/>
              <a:t>– a series of lesson plans focusing on wellbeing, money skills and employability. </a:t>
            </a:r>
          </a:p>
          <a:p>
            <a:endParaRPr lang="en-US" sz="1400" dirty="0"/>
          </a:p>
          <a:p>
            <a:r>
              <a:rPr lang="en-US" sz="1400" b="1" dirty="0">
                <a:hlinkClick r:id="rId7"/>
              </a:rPr>
              <a:t>NatWest Money Sense </a:t>
            </a:r>
            <a:r>
              <a:rPr lang="en-US" sz="1400" dirty="0"/>
              <a:t>– free financial education </a:t>
            </a:r>
            <a:r>
              <a:rPr lang="en-US" sz="1400" dirty="0" err="1"/>
              <a:t>programme</a:t>
            </a:r>
            <a:r>
              <a:rPr lang="en-US" sz="1400" dirty="0"/>
              <a:t> for students ages 5-18. </a:t>
            </a:r>
          </a:p>
          <a:p>
            <a:endParaRPr lang="en-US" sz="1400" dirty="0"/>
          </a:p>
          <a:p>
            <a:r>
              <a:rPr lang="en-US" sz="1400" b="1" dirty="0">
                <a:hlinkClick r:id="rId8"/>
              </a:rPr>
              <a:t>Army Lesson Library </a:t>
            </a:r>
            <a:r>
              <a:rPr lang="en-US" sz="1400" dirty="0"/>
              <a:t>– includes confidence, character building and  employability lesson plans. </a:t>
            </a:r>
          </a:p>
          <a:p>
            <a:endParaRPr lang="en-US" sz="1400" b="1" dirty="0">
              <a:hlinkClick r:id="rId9"/>
            </a:endParaRPr>
          </a:p>
          <a:p>
            <a:r>
              <a:rPr lang="en-US" sz="1400" b="1" dirty="0">
                <a:hlinkClick r:id="rId9"/>
              </a:rPr>
              <a:t>Discover Creative Careers </a:t>
            </a:r>
            <a:r>
              <a:rPr lang="en-US" sz="1400" dirty="0"/>
              <a:t>– a full suite of lesson plans in line with the Gatsby Benchmarks. </a:t>
            </a:r>
          </a:p>
          <a:p>
            <a:endParaRPr lang="en-US" sz="1400" dirty="0"/>
          </a:p>
          <a:p>
            <a:r>
              <a:rPr lang="en-US" sz="1400" b="1" dirty="0">
                <a:hlinkClick r:id="rId10"/>
              </a:rPr>
              <a:t>STEM Ambassadors: Illuminating Careers Online Careers Exhibition </a:t>
            </a:r>
            <a:r>
              <a:rPr lang="en-US" sz="1400" dirty="0"/>
              <a:t>– a 360-degree careers exhibitions to help students find out more about STEM careers.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D26D71-2E3E-41D2-8800-926D28924DFA}"/>
              </a:ext>
            </a:extLst>
          </p:cNvPr>
          <p:cNvSpPr txBox="1"/>
          <p:nvPr/>
        </p:nvSpPr>
        <p:spPr>
          <a:xfrm>
            <a:off x="6329368" y="961596"/>
            <a:ext cx="5152973" cy="60324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A8A8"/>
                </a:solidFill>
              </a:rPr>
              <a:t>CEC Ahead of the Game – Youth Employment UK</a:t>
            </a:r>
          </a:p>
          <a:p>
            <a:r>
              <a:rPr lang="en-GB" sz="1400" dirty="0"/>
              <a:t>Ahead of the Game equips students with everything they need to take their best next step with confidence. There are two programmes with accompanying lesson plans to support students leaving </a:t>
            </a:r>
            <a:r>
              <a:rPr lang="en-US" sz="1400" b="1" dirty="0">
                <a:hlinkClick r:id="rId11"/>
              </a:rPr>
              <a:t>Year 11 </a:t>
            </a:r>
            <a:r>
              <a:rPr lang="en-GB" sz="1400" dirty="0"/>
              <a:t>and</a:t>
            </a:r>
            <a:r>
              <a:rPr lang="en-US" sz="1400" b="1" dirty="0">
                <a:hlinkClick r:id="rId11"/>
              </a:rPr>
              <a:t> </a:t>
            </a:r>
            <a:r>
              <a:rPr lang="en-US" sz="1400" b="1" dirty="0">
                <a:hlinkClick r:id="rId12"/>
              </a:rPr>
              <a:t>Year 13</a:t>
            </a:r>
            <a:r>
              <a:rPr lang="en-US" sz="1400" b="1" dirty="0"/>
              <a:t>. </a:t>
            </a:r>
            <a:r>
              <a:rPr lang="en-GB" sz="1400" dirty="0"/>
              <a:t>No planning or preparation is needed. </a:t>
            </a:r>
            <a:endParaRPr lang="en-US" sz="1400" b="1" dirty="0">
              <a:hlinkClick r:id="rId11"/>
            </a:endParaRPr>
          </a:p>
          <a:p>
            <a:r>
              <a:rPr lang="en-US" sz="1400" b="1" dirty="0">
                <a:hlinkClick r:id="rId11"/>
              </a:rPr>
              <a:t>             </a:t>
            </a:r>
          </a:p>
          <a:p>
            <a:r>
              <a:rPr lang="en-GB" sz="1400" dirty="0"/>
              <a:t>Further support is available via the </a:t>
            </a:r>
            <a:r>
              <a:rPr lang="en-GB" sz="1400" b="1" dirty="0">
                <a:hlinkClick r:id="rId13"/>
              </a:rPr>
              <a:t>Young Professional Programme </a:t>
            </a:r>
            <a:r>
              <a:rPr lang="en-GB" sz="1400" dirty="0"/>
              <a:t>to help you build a bespoke programme for your learners. </a:t>
            </a:r>
          </a:p>
          <a:p>
            <a:endParaRPr lang="en-GB" sz="1600" b="1" dirty="0">
              <a:solidFill>
                <a:srgbClr val="00A8A8"/>
              </a:solidFill>
            </a:endParaRPr>
          </a:p>
          <a:p>
            <a:r>
              <a:rPr lang="en-GB" sz="1600" b="1" dirty="0">
                <a:solidFill>
                  <a:srgbClr val="00A8A8"/>
                </a:solidFill>
              </a:rPr>
              <a:t>Transition Support</a:t>
            </a:r>
          </a:p>
          <a:p>
            <a:r>
              <a:rPr lang="en-US" sz="1400" b="1" dirty="0">
                <a:hlinkClick r:id="rId14"/>
              </a:rPr>
              <a:t>Shaping Futures HE Lesson Plans</a:t>
            </a:r>
            <a:r>
              <a:rPr lang="en-GB" sz="1400" b="1" dirty="0">
                <a:hlinkClick r:id="rId14"/>
              </a:rPr>
              <a:t> </a:t>
            </a:r>
            <a:r>
              <a:rPr lang="en-GB" sz="1400" dirty="0"/>
              <a:t>– topics include wellbeing, student finance, student life, making transitions, careers and applications. </a:t>
            </a:r>
          </a:p>
          <a:p>
            <a:endParaRPr lang="en-GB" sz="1400" b="1" dirty="0">
              <a:solidFill>
                <a:srgbClr val="00A8A8"/>
              </a:solidFill>
            </a:endParaRPr>
          </a:p>
          <a:p>
            <a:r>
              <a:rPr lang="en-US" sz="1400" b="1" dirty="0">
                <a:hlinkClick r:id="rId15"/>
              </a:rPr>
              <a:t>Amazing Apprenticeships </a:t>
            </a:r>
            <a:r>
              <a:rPr lang="en-US" sz="1400" dirty="0"/>
              <a:t>– inspirational and informative resources helping to explain apprenticeships, traineeships and T Levels. </a:t>
            </a:r>
          </a:p>
          <a:p>
            <a:endParaRPr lang="en-US" sz="1400" b="1" dirty="0"/>
          </a:p>
          <a:p>
            <a:r>
              <a:rPr lang="en-GB" sz="1600" b="1" dirty="0">
                <a:solidFill>
                  <a:srgbClr val="00A8A8"/>
                </a:solidFill>
              </a:rPr>
              <a:t>General Employability Support</a:t>
            </a:r>
            <a:endParaRPr lang="en-GB" sz="1600" b="1" dirty="0"/>
          </a:p>
          <a:p>
            <a:r>
              <a:rPr lang="en-US" sz="1400" b="1" dirty="0">
                <a:hlinkClick r:id="rId16"/>
              </a:rPr>
              <a:t>Career Pilot </a:t>
            </a:r>
            <a:r>
              <a:rPr lang="en-US" sz="1400" dirty="0"/>
              <a:t>– expert careers information and tools for 11–19-year-olds, all in one place. </a:t>
            </a:r>
          </a:p>
          <a:p>
            <a:endParaRPr lang="en-US" sz="1400" b="1" dirty="0">
              <a:hlinkClick r:id="rId17"/>
            </a:endParaRPr>
          </a:p>
          <a:p>
            <a:r>
              <a:rPr lang="en-US" sz="1400" b="1" dirty="0">
                <a:hlinkClick r:id="rId17"/>
              </a:rPr>
              <a:t>Skills Builder </a:t>
            </a:r>
            <a:r>
              <a:rPr lang="en-US" sz="1400" b="1" dirty="0"/>
              <a:t>– </a:t>
            </a:r>
            <a:r>
              <a:rPr lang="en-US" sz="1400" dirty="0"/>
              <a:t>a universal framework showing how to build essential skills at every stage of life. </a:t>
            </a:r>
          </a:p>
          <a:p>
            <a:endParaRPr lang="en-US" sz="1400" dirty="0"/>
          </a:p>
          <a:p>
            <a:r>
              <a:rPr lang="en-US" sz="1400" b="1" dirty="0">
                <a:hlinkClick r:id="rId18"/>
              </a:rPr>
              <a:t>FREE STEP Series Interactive PDFs </a:t>
            </a:r>
            <a:r>
              <a:rPr lang="en-US" sz="1400" dirty="0"/>
              <a:t>– STEPS is a series of individual student workbooks which take students through the stages of careers planning from 11 right through to post-18 options. </a:t>
            </a:r>
          </a:p>
          <a:p>
            <a:endParaRPr lang="en-US" sz="1400" dirty="0"/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E3390A1-CD68-4F95-A83C-45459A1ABA6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3" y="107526"/>
            <a:ext cx="1645865" cy="87134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384A2F2-2F80-4C64-A095-E91B3C1A295B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0944451" y="0"/>
            <a:ext cx="1168681" cy="108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2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69" y="240983"/>
            <a:ext cx="709785" cy="62106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4BB137-E0EC-47C6-9279-3E93F395E78F}"/>
              </a:ext>
            </a:extLst>
          </p:cNvPr>
          <p:cNvSpPr txBox="1"/>
          <p:nvPr/>
        </p:nvSpPr>
        <p:spPr>
          <a:xfrm>
            <a:off x="880426" y="1140345"/>
            <a:ext cx="5371891" cy="59400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altLang="en-US" sz="1600" b="1" dirty="0">
                <a:solidFill>
                  <a:srgbClr val="00A8A8"/>
                </a:solidFill>
              </a:rPr>
              <a:t>Careers Quizzes - Match Interests and Skills to Pathways </a:t>
            </a:r>
          </a:p>
          <a:p>
            <a:pPr marL="0" lvl="1"/>
            <a:endParaRPr lang="en-GB" altLang="en-US" sz="1400" b="1" dirty="0">
              <a:solidFill>
                <a:srgbClr val="00A8A8"/>
              </a:solidFill>
            </a:endParaRPr>
          </a:p>
          <a:p>
            <a:pPr marL="0" lvl="1"/>
            <a:r>
              <a:rPr lang="en-GB" altLang="en-US" sz="1400" b="1" dirty="0">
                <a:hlinkClick r:id="rId4"/>
              </a:rPr>
              <a:t>I Could 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5"/>
              </a:rPr>
              <a:t>Step into the NHS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6"/>
              </a:rPr>
              <a:t>Go Construct Personality Quiz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7"/>
              </a:rPr>
              <a:t>SACU Careers Quiz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8"/>
              </a:rPr>
              <a:t>Truity, Holland Code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9"/>
              </a:rPr>
              <a:t>Barclays Life Skills, Choose My Next Step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0"/>
              </a:rPr>
              <a:t>Future Morph, Future Finder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1"/>
              </a:rPr>
              <a:t>Your Free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2"/>
              </a:rPr>
              <a:t>Start Profile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3"/>
              </a:rPr>
              <a:t>UCAS Careers Finder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4"/>
              </a:rPr>
              <a:t>All About School Leavers, Career Test</a:t>
            </a:r>
            <a:endParaRPr lang="en-GB" altLang="en-US" sz="1400" b="1" dirty="0"/>
          </a:p>
          <a:p>
            <a:pPr marL="0" lvl="1"/>
            <a:endParaRPr lang="en-GB" altLang="en-US" sz="1400" b="1" dirty="0"/>
          </a:p>
          <a:p>
            <a:pPr marL="0" lvl="1"/>
            <a:r>
              <a:rPr lang="en-GB" altLang="en-US" sz="1400" b="1" dirty="0">
                <a:hlinkClick r:id="rId15"/>
              </a:rPr>
              <a:t>National Careers Service, Careers Survey</a:t>
            </a:r>
            <a:endParaRPr lang="en-GB" altLang="en-US" sz="1400" b="1" dirty="0"/>
          </a:p>
          <a:p>
            <a:pPr lvl="1"/>
            <a:endParaRPr lang="en-GB" altLang="en-US" sz="1400" b="1" dirty="0"/>
          </a:p>
          <a:p>
            <a:pPr lvl="1"/>
            <a:endParaRPr lang="en-GB" altLang="en-US" sz="1400" b="1" dirty="0">
              <a:solidFill>
                <a:srgbClr val="00A8A8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ADAE-6C33-4D00-8DA6-8276ADBFDCE0}"/>
              </a:ext>
            </a:extLst>
          </p:cNvPr>
          <p:cNvSpPr txBox="1"/>
          <p:nvPr/>
        </p:nvSpPr>
        <p:spPr>
          <a:xfrm>
            <a:off x="6320247" y="1140345"/>
            <a:ext cx="5371891" cy="57176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altLang="en-US" sz="1600" b="1" dirty="0">
                <a:solidFill>
                  <a:srgbClr val="00A8A8"/>
                </a:solidFill>
              </a:rPr>
              <a:t>Voluntary Work to Support Student Transitions</a:t>
            </a:r>
          </a:p>
          <a:p>
            <a:pPr lvl="1"/>
            <a:endParaRPr lang="en-GB" altLang="en-US" sz="1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solidFill>
                  <a:srgbClr val="1D70B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Do-it.org</a:t>
            </a:r>
            <a:r>
              <a:rPr lang="en-GB" sz="1400" b="1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a database of UK volunteering opportunities. </a:t>
            </a:r>
            <a:r>
              <a:rPr lang="en-GB" sz="1400" dirty="0">
                <a:solidFill>
                  <a:srgbClr val="0B0C0C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earch by interest, activity or location and then apply online.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Volunteer Centre Sefton</a:t>
            </a:r>
            <a:endParaRPr lang="en-GB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0151 920 0726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info@volunteeringsefton.org.uk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Volunteer Centre Liverpool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0151 227 5177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info@lcvs.org.uk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Volunteer Centre Knowsley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0151 489 1222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fr-FR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info@oneknowsley.org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3"/>
              </a:rPr>
              <a:t>Volunteer Centre Halton &amp; St Helens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01928 592405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4"/>
              </a:rPr>
              <a:t>info@haltonsthelensvca.org.uk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5"/>
              </a:rPr>
              <a:t>Community Action Wirral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0151 353 9700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</a:t>
            </a:r>
            <a:r>
              <a:rPr lang="en-GB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6"/>
              </a:rPr>
              <a:t>zel.rodgers@communityactionwirral.org.uk </a:t>
            </a:r>
            <a:b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en-US" sz="1400" b="1" dirty="0">
              <a:solidFill>
                <a:srgbClr val="00A8A8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843C1A-EEC2-4E03-A4C5-FED681373D3F}"/>
              </a:ext>
            </a:extLst>
          </p:cNvPr>
          <p:cNvSpPr txBox="1"/>
          <p:nvPr/>
        </p:nvSpPr>
        <p:spPr>
          <a:xfrm>
            <a:off x="2807191" y="204642"/>
            <a:ext cx="65776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Creating Careers: Moving On</a:t>
            </a:r>
            <a:br>
              <a:rPr lang="en-GB" altLang="en-US" sz="2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Post-Assessment Resource Guide, </a:t>
            </a:r>
            <a:r>
              <a:rPr lang="en-GB" sz="1800" b="1" dirty="0">
                <a:solidFill>
                  <a:srgbClr val="00A8A8"/>
                </a:solidFill>
              </a:rPr>
              <a:t>June 2021</a:t>
            </a:r>
            <a:endParaRPr lang="en-GB" sz="1800" b="1" dirty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DC7AA65-AEDF-4721-A44D-7C4B565BD380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0944451" y="0"/>
            <a:ext cx="1168681" cy="1086393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01D69B23-A748-4AB6-8C51-B79C1743DEF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3" y="107526"/>
            <a:ext cx="1645865" cy="87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049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538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 Smith</dc:creator>
  <cp:lastModifiedBy>Lesleyann Craig</cp:lastModifiedBy>
  <cp:revision>29</cp:revision>
  <dcterms:created xsi:type="dcterms:W3CDTF">2020-09-22T13:29:36Z</dcterms:created>
  <dcterms:modified xsi:type="dcterms:W3CDTF">2023-01-31T15:13:32Z</dcterms:modified>
</cp:coreProperties>
</file>