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89610" autoAdjust="0"/>
  </p:normalViewPr>
  <p:slideViewPr>
    <p:cSldViewPr snapToGrid="0">
      <p:cViewPr varScale="1">
        <p:scale>
          <a:sx n="80" d="100"/>
          <a:sy n="80" d="100"/>
        </p:scale>
        <p:origin x="750" y="96"/>
      </p:cViewPr>
      <p:guideLst/>
    </p:cSldViewPr>
  </p:slideViewPr>
  <p:notesTextViewPr>
    <p:cViewPr>
      <p:scale>
        <a:sx n="1" d="1"/>
        <a:sy n="1" d="1"/>
      </p:scale>
      <p:origin x="0" y="-8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19/04/2021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Creating Careers roadmap will give students the chance to assess their interest in the careers/skills/college routes that are featured in each episode. Students will be able to consider whether their interest in this topic has changed since watching the video. This will also bring the series together as a whole as the same roadmap is used to evaluate each episode. Student can then use it to identify areas </a:t>
            </a:r>
            <a:r>
              <a:rPr lang="en-US"/>
              <a:t>of interest. </a:t>
            </a:r>
            <a:endParaRPr lang="en-US" dirty="0"/>
          </a:p>
          <a:p>
            <a:r>
              <a:rPr lang="en-US" dirty="0"/>
              <a:t>You can find the roadmap here: https://growthplatform.org/enhancing-skills/careers-hub/creating-careers-2/ </a:t>
            </a:r>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1</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19/04/2021</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19/04/2021</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jn9lXkXih_Y&amp;t=121s"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888735" y="37995"/>
            <a:ext cx="947409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Liverpool City Region, Creating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i="1" dirty="0">
                <a:solidFill>
                  <a:prstClr val="black"/>
                </a:solidFill>
                <a:latin typeface="Calibri" panose="020F0502020204030204" pitchFamily="34" charset="0"/>
                <a:cs typeface="Calibri" panose="020F0502020204030204" pitchFamily="34" charset="0"/>
              </a:rPr>
              <a:t>Laura’s Little Bakery </a:t>
            </a:r>
            <a:endParaRPr kumimoji="0" lang="en-GB" sz="2000" b="1" i="1"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FCB6E27B-0DEF-4B18-8401-98653F0B6B35}"/>
              </a:ext>
            </a:extLst>
          </p:cNvPr>
          <p:cNvSpPr txBox="1"/>
          <p:nvPr/>
        </p:nvSpPr>
        <p:spPr>
          <a:xfrm>
            <a:off x="146183" y="776659"/>
            <a:ext cx="6031980" cy="6124754"/>
          </a:xfrm>
          <a:prstGeom prst="rect">
            <a:avLst/>
          </a:prstGeom>
          <a:noFill/>
          <a:ln>
            <a:solidFill>
              <a:schemeClr val="tx1"/>
            </a:solidFill>
          </a:ln>
        </p:spPr>
        <p:txBody>
          <a:bodyPr wrap="square" rtlCol="0">
            <a:spAutoFit/>
          </a:bodyPr>
          <a:lstStyle/>
          <a:p>
            <a:r>
              <a:rPr lang="en-US" sz="1400" dirty="0"/>
              <a:t>Laura turned her passion for baking into her own business…</a:t>
            </a:r>
            <a:r>
              <a:rPr lang="en-US" sz="1400" b="1" i="1" dirty="0"/>
              <a:t>Laura’s Little Bakery.</a:t>
            </a:r>
          </a:p>
          <a:p>
            <a:endParaRPr lang="en-US" sz="1400" b="1" i="1" dirty="0"/>
          </a:p>
          <a:p>
            <a:r>
              <a:rPr lang="en-US" sz="1400" b="1" dirty="0"/>
              <a:t>1a. With your partner, discuss the positives and negatives of having your own business.  Add your answers to the table below. </a:t>
            </a:r>
          </a:p>
          <a:p>
            <a:r>
              <a:rPr lang="en-US" sz="1400" dirty="0"/>
              <a:t>(Make sure you are ready to feedback your answers to the class!)</a:t>
            </a:r>
          </a:p>
          <a:p>
            <a:endParaRPr lang="en-US" sz="1400" b="1" dirty="0"/>
          </a:p>
          <a:p>
            <a:endParaRPr lang="en-US" sz="1400" b="1" dirty="0"/>
          </a:p>
          <a:p>
            <a:endParaRPr lang="en-US" sz="1400" b="1" dirty="0"/>
          </a:p>
          <a:p>
            <a:endParaRPr lang="en-US" sz="1400" b="1" dirty="0"/>
          </a:p>
          <a:p>
            <a:endParaRPr lang="en-US" sz="1400" b="1" dirty="0"/>
          </a:p>
          <a:p>
            <a:endParaRPr lang="en-US" sz="1400" b="1" i="1" dirty="0"/>
          </a:p>
          <a:p>
            <a:r>
              <a:rPr lang="en-US" sz="1400" b="1" i="1" dirty="0">
                <a:solidFill>
                  <a:srgbClr val="00B050"/>
                </a:solidFill>
              </a:rPr>
              <a:t>During class feedback, add any new ideas that you hear to your table. </a:t>
            </a:r>
          </a:p>
          <a:p>
            <a:endParaRPr lang="en-US" sz="1400" b="1" dirty="0"/>
          </a:p>
          <a:p>
            <a:r>
              <a:rPr lang="en-US" sz="1400" b="1" dirty="0"/>
              <a:t>1b. Would you like to have your own business? Explain your answer!</a:t>
            </a:r>
          </a:p>
          <a:p>
            <a:endParaRPr lang="en-US" sz="1400" b="1" dirty="0"/>
          </a:p>
          <a:p>
            <a:r>
              <a:rPr lang="en-US" sz="1400" dirty="0"/>
              <a:t>2a. Baking can help you to develop many life skills. </a:t>
            </a:r>
          </a:p>
          <a:p>
            <a:r>
              <a:rPr lang="en-US" sz="1400" b="1" dirty="0"/>
              <a:t>Next to each skill explain how you think baking can help to develop it. </a:t>
            </a:r>
          </a:p>
          <a:p>
            <a:r>
              <a:rPr lang="en-US" sz="1400" i="1" dirty="0"/>
              <a:t>Before your start, watch the </a:t>
            </a:r>
            <a:r>
              <a:rPr lang="en-US" sz="1400" i="1" u="sng" dirty="0"/>
              <a:t>first 2 minutes </a:t>
            </a:r>
            <a:r>
              <a:rPr lang="en-US" sz="1400" i="1" dirty="0"/>
              <a:t>of this </a:t>
            </a:r>
            <a:r>
              <a:rPr lang="en-US" sz="1400" b="1" i="1" dirty="0">
                <a:hlinkClick r:id="rId3"/>
              </a:rPr>
              <a:t>clip</a:t>
            </a:r>
            <a:r>
              <a:rPr lang="en-US" sz="1400" i="1" dirty="0"/>
              <a:t> to help you. </a:t>
            </a:r>
          </a:p>
          <a:p>
            <a:endParaRPr lang="en-US" sz="1400" b="1" dirty="0"/>
          </a:p>
          <a:p>
            <a:r>
              <a:rPr lang="en-US" sz="1400" dirty="0"/>
              <a:t>Time management skills:</a:t>
            </a:r>
          </a:p>
          <a:p>
            <a:r>
              <a:rPr lang="en-US" sz="1400" dirty="0"/>
              <a:t>Creative skills: </a:t>
            </a:r>
          </a:p>
          <a:p>
            <a:r>
              <a:rPr lang="en-US" sz="1400" dirty="0" err="1"/>
              <a:t>Organisational</a:t>
            </a:r>
            <a:r>
              <a:rPr lang="en-US" sz="1400" dirty="0"/>
              <a:t> skills:</a:t>
            </a:r>
          </a:p>
          <a:p>
            <a:r>
              <a:rPr lang="en-US" sz="1400" dirty="0"/>
              <a:t>Numerical (numbers) skills:</a:t>
            </a:r>
          </a:p>
          <a:p>
            <a:endParaRPr lang="en-US" sz="1400" dirty="0"/>
          </a:p>
          <a:p>
            <a:r>
              <a:rPr lang="en-US" sz="1400" b="1" dirty="0"/>
              <a:t>2b. Can you think of any more life skills that baking can help you to develop? </a:t>
            </a:r>
          </a:p>
          <a:p>
            <a:endParaRPr lang="en-US" sz="1400" dirty="0"/>
          </a:p>
          <a:p>
            <a:r>
              <a:rPr lang="en-US" sz="1400" b="1" dirty="0"/>
              <a:t>2c. Which life skill do you think is the most important skill to develop? Explain your answer. </a:t>
            </a:r>
          </a:p>
        </p:txBody>
      </p:sp>
      <p:sp>
        <p:nvSpPr>
          <p:cNvPr id="9" name="TextBox 8">
            <a:extLst>
              <a:ext uri="{FF2B5EF4-FFF2-40B4-BE49-F238E27FC236}">
                <a16:creationId xmlns:a16="http://schemas.microsoft.com/office/drawing/2014/main" id="{B35CAA93-A7CB-4784-A409-813B23BA1852}"/>
              </a:ext>
            </a:extLst>
          </p:cNvPr>
          <p:cNvSpPr txBox="1"/>
          <p:nvPr/>
        </p:nvSpPr>
        <p:spPr>
          <a:xfrm>
            <a:off x="6283080" y="776659"/>
            <a:ext cx="5804452" cy="2831544"/>
          </a:xfrm>
          <a:prstGeom prst="rect">
            <a:avLst/>
          </a:prstGeom>
          <a:noFill/>
          <a:ln>
            <a:solidFill>
              <a:schemeClr val="tx1"/>
            </a:solidFill>
          </a:ln>
        </p:spPr>
        <p:txBody>
          <a:bodyPr wrap="square" rtlCol="0">
            <a:spAutoFit/>
          </a:bodyPr>
          <a:lstStyle/>
          <a:p>
            <a:r>
              <a:rPr lang="en-GB" b="1" dirty="0">
                <a:solidFill>
                  <a:srgbClr val="FF0000"/>
                </a:solidFill>
              </a:rPr>
              <a:t>Do you have any questions for Laura?</a:t>
            </a:r>
          </a:p>
          <a:p>
            <a:r>
              <a:rPr lang="en-GB" sz="1400" b="1" dirty="0"/>
              <a:t>Write your questions down here. </a:t>
            </a:r>
          </a:p>
          <a:p>
            <a:r>
              <a:rPr lang="en-GB" sz="1400" dirty="0"/>
              <a:t>If Laura answers them as you watch the video, write her answer down next to the question. </a:t>
            </a:r>
          </a:p>
          <a:p>
            <a:r>
              <a:rPr lang="en-GB" dirty="0"/>
              <a:t>1.</a:t>
            </a:r>
          </a:p>
          <a:p>
            <a:endParaRPr lang="en-GB" dirty="0"/>
          </a:p>
          <a:p>
            <a:r>
              <a:rPr lang="en-GB" dirty="0"/>
              <a:t>2.</a:t>
            </a:r>
          </a:p>
          <a:p>
            <a:endParaRPr lang="en-GB" dirty="0"/>
          </a:p>
          <a:p>
            <a:r>
              <a:rPr lang="en-GB" dirty="0"/>
              <a:t>3. </a:t>
            </a:r>
          </a:p>
          <a:p>
            <a:r>
              <a:rPr lang="en-GB" sz="1400" dirty="0"/>
              <a:t>If you still have unanswered questions for Laura, ask your teacher to send them into us and we will get them answered! </a:t>
            </a:r>
          </a:p>
        </p:txBody>
      </p:sp>
      <p:sp>
        <p:nvSpPr>
          <p:cNvPr id="10" name="TextBox 9">
            <a:extLst>
              <a:ext uri="{FF2B5EF4-FFF2-40B4-BE49-F238E27FC236}">
                <a16:creationId xmlns:a16="http://schemas.microsoft.com/office/drawing/2014/main" id="{4A367FE9-289A-4B04-977D-08E3DBFBFE71}"/>
              </a:ext>
            </a:extLst>
          </p:cNvPr>
          <p:cNvSpPr txBox="1"/>
          <p:nvPr/>
        </p:nvSpPr>
        <p:spPr>
          <a:xfrm>
            <a:off x="6283080" y="3724560"/>
            <a:ext cx="5804452" cy="3108543"/>
          </a:xfrm>
          <a:prstGeom prst="rect">
            <a:avLst/>
          </a:prstGeom>
          <a:noFill/>
          <a:ln>
            <a:solidFill>
              <a:schemeClr val="tx1"/>
            </a:solidFill>
          </a:ln>
        </p:spPr>
        <p:txBody>
          <a:bodyPr wrap="square" rtlCol="0">
            <a:spAutoFit/>
          </a:bodyPr>
          <a:lstStyle/>
          <a:p>
            <a:r>
              <a:rPr lang="en-GB" b="1" dirty="0">
                <a:solidFill>
                  <a:srgbClr val="FF0000"/>
                </a:solidFill>
              </a:rPr>
              <a:t>Now it is time to watch Laura’s videos…</a:t>
            </a:r>
          </a:p>
          <a:p>
            <a:r>
              <a:rPr lang="en-GB" sz="1400" dirty="0"/>
              <a:t>Laura’s recording comes in 2 parts. At the end of each video you will be given a quick quiz to help you remember Laura’s story. </a:t>
            </a:r>
          </a:p>
          <a:p>
            <a:r>
              <a:rPr lang="en-GB" sz="1400" b="1" dirty="0"/>
              <a:t>Make notes as you listen to Laura talk to help you get ready for the quizzes. </a:t>
            </a:r>
          </a:p>
          <a:p>
            <a:endParaRPr lang="en-GB" b="1" dirty="0"/>
          </a:p>
          <a:p>
            <a:endParaRPr lang="en-GB" b="1" dirty="0"/>
          </a:p>
          <a:p>
            <a:endParaRPr lang="en-GB" b="1" dirty="0"/>
          </a:p>
          <a:p>
            <a:endParaRPr lang="en-GB" b="1" dirty="0"/>
          </a:p>
          <a:p>
            <a:endParaRPr lang="en-GB" b="1" dirty="0"/>
          </a:p>
          <a:p>
            <a:endParaRPr lang="en-GB" b="1" dirty="0"/>
          </a:p>
          <a:p>
            <a:r>
              <a:rPr lang="en-GB" sz="1400" b="1" dirty="0"/>
              <a:t>Once you have watched the videos, head over to your </a:t>
            </a:r>
            <a:r>
              <a:rPr lang="en-GB" sz="1400" b="1" i="1" dirty="0">
                <a:solidFill>
                  <a:srgbClr val="00B0F0"/>
                </a:solidFill>
              </a:rPr>
              <a:t>Creating Careers Roadmap </a:t>
            </a:r>
            <a:r>
              <a:rPr lang="en-GB" sz="1400" b="1" dirty="0"/>
              <a:t>to evaluate today’s session…</a:t>
            </a:r>
          </a:p>
        </p:txBody>
      </p:sp>
      <p:pic>
        <p:nvPicPr>
          <p:cNvPr id="15" name="Picture 14" descr="A screenshot of a cell phone&#10;&#10;Description automatically generated">
            <a:extLst>
              <a:ext uri="{FF2B5EF4-FFF2-40B4-BE49-F238E27FC236}">
                <a16:creationId xmlns:a16="http://schemas.microsoft.com/office/drawing/2014/main" id="{A3F1B04E-1E24-4B36-BDC5-F681F69C19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51323" y="59827"/>
            <a:ext cx="2862454" cy="658654"/>
          </a:xfrm>
          <a:prstGeom prst="rect">
            <a:avLst/>
          </a:prstGeom>
        </p:spPr>
      </p:pic>
      <p:pic>
        <p:nvPicPr>
          <p:cNvPr id="11" name="Picture 10" descr="Logo, company name&#10;&#10;Description automatically generated">
            <a:extLst>
              <a:ext uri="{FF2B5EF4-FFF2-40B4-BE49-F238E27FC236}">
                <a16:creationId xmlns:a16="http://schemas.microsoft.com/office/drawing/2014/main" id="{993D6787-E24E-459D-9E2C-617F454C61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0437" y="32860"/>
            <a:ext cx="712587" cy="712587"/>
          </a:xfrm>
          <a:prstGeom prst="rect">
            <a:avLst/>
          </a:prstGeom>
        </p:spPr>
      </p:pic>
      <p:graphicFrame>
        <p:nvGraphicFramePr>
          <p:cNvPr id="2" name="Table 2">
            <a:extLst>
              <a:ext uri="{FF2B5EF4-FFF2-40B4-BE49-F238E27FC236}">
                <a16:creationId xmlns:a16="http://schemas.microsoft.com/office/drawing/2014/main" id="{6290BCB3-718D-49C4-99DF-5613B7B5EC61}"/>
              </a:ext>
            </a:extLst>
          </p:cNvPr>
          <p:cNvGraphicFramePr>
            <a:graphicFrameLocks noGrp="1"/>
          </p:cNvGraphicFramePr>
          <p:nvPr>
            <p:extLst>
              <p:ext uri="{D42A27DB-BD31-4B8C-83A1-F6EECF244321}">
                <p14:modId xmlns:p14="http://schemas.microsoft.com/office/powerpoint/2010/main" val="149078208"/>
              </p:ext>
            </p:extLst>
          </p:nvPr>
        </p:nvGraphicFramePr>
        <p:xfrm>
          <a:off x="194807" y="1992535"/>
          <a:ext cx="5824330" cy="1005840"/>
        </p:xfrm>
        <a:graphic>
          <a:graphicData uri="http://schemas.openxmlformats.org/drawingml/2006/table">
            <a:tbl>
              <a:tblPr firstRow="1" bandRow="1">
                <a:tableStyleId>{D7AC3CCA-C797-4891-BE02-D94E43425B78}</a:tableStyleId>
              </a:tblPr>
              <a:tblGrid>
                <a:gridCol w="2912165">
                  <a:extLst>
                    <a:ext uri="{9D8B030D-6E8A-4147-A177-3AD203B41FA5}">
                      <a16:colId xmlns:a16="http://schemas.microsoft.com/office/drawing/2014/main" val="3546674040"/>
                    </a:ext>
                  </a:extLst>
                </a:gridCol>
                <a:gridCol w="2912165">
                  <a:extLst>
                    <a:ext uri="{9D8B030D-6E8A-4147-A177-3AD203B41FA5}">
                      <a16:colId xmlns:a16="http://schemas.microsoft.com/office/drawing/2014/main" val="2690664683"/>
                    </a:ext>
                  </a:extLst>
                </a:gridCol>
              </a:tblGrid>
              <a:tr h="329245">
                <a:tc>
                  <a:txBody>
                    <a:bodyPr/>
                    <a:lstStyle/>
                    <a:p>
                      <a:r>
                        <a:rPr lang="en-US" dirty="0"/>
                        <a:t>Positives </a:t>
                      </a:r>
                      <a:endParaRPr lang="en-GB" dirty="0"/>
                    </a:p>
                  </a:txBody>
                  <a:tcPr>
                    <a:solidFill>
                      <a:schemeClr val="bg1"/>
                    </a:solidFill>
                  </a:tcPr>
                </a:tc>
                <a:tc>
                  <a:txBody>
                    <a:bodyPr/>
                    <a:lstStyle/>
                    <a:p>
                      <a:r>
                        <a:rPr lang="en-US" dirty="0"/>
                        <a:t>Negatives </a:t>
                      </a:r>
                      <a:endParaRPr lang="en-GB" dirty="0"/>
                    </a:p>
                  </a:txBody>
                  <a:tcPr>
                    <a:solidFill>
                      <a:schemeClr val="bg1"/>
                    </a:solidFill>
                  </a:tcPr>
                </a:tc>
                <a:extLst>
                  <a:ext uri="{0D108BD9-81ED-4DB2-BD59-A6C34878D82A}">
                    <a16:rowId xmlns:a16="http://schemas.microsoft.com/office/drawing/2014/main" val="1113394770"/>
                  </a:ext>
                </a:extLst>
              </a:tr>
              <a:tr h="574115">
                <a:tc>
                  <a:txBody>
                    <a:bodyPr/>
                    <a:lstStyle/>
                    <a:p>
                      <a:endParaRPr lang="en-US" dirty="0"/>
                    </a:p>
                    <a:p>
                      <a:endParaRPr lang="en-GB" dirty="0"/>
                    </a:p>
                  </a:txBody>
                  <a:tcPr>
                    <a:solidFill>
                      <a:schemeClr val="bg1"/>
                    </a:solidFill>
                  </a:tcPr>
                </a:tc>
                <a:tc>
                  <a:txBody>
                    <a:bodyPr/>
                    <a:lstStyle/>
                    <a:p>
                      <a:endParaRPr lang="en-GB" dirty="0"/>
                    </a:p>
                  </a:txBody>
                  <a:tcPr>
                    <a:solidFill>
                      <a:schemeClr val="bg1"/>
                    </a:solidFill>
                  </a:tcPr>
                </a:tc>
                <a:extLst>
                  <a:ext uri="{0D108BD9-81ED-4DB2-BD59-A6C34878D82A}">
                    <a16:rowId xmlns:a16="http://schemas.microsoft.com/office/drawing/2014/main" val="3485493268"/>
                  </a:ext>
                </a:extLst>
              </a:tr>
            </a:tbl>
          </a:graphicData>
        </a:graphic>
      </p:graphicFrame>
      <p:pic>
        <p:nvPicPr>
          <p:cNvPr id="12" name="Picture 4" descr="Smiling Face Emoji (U+263A, U+FE0F)">
            <a:extLst>
              <a:ext uri="{FF2B5EF4-FFF2-40B4-BE49-F238E27FC236}">
                <a16:creationId xmlns:a16="http://schemas.microsoft.com/office/drawing/2014/main" id="{43C6B6CD-22D0-406C-BADB-AAAB18C8E6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4351" y="2023312"/>
            <a:ext cx="280008" cy="2800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Angry Emoji 3D Model $9 - .max .obj .ma .fbx .c4d .blend .3ds - Free3D">
            <a:extLst>
              <a:ext uri="{FF2B5EF4-FFF2-40B4-BE49-F238E27FC236}">
                <a16:creationId xmlns:a16="http://schemas.microsoft.com/office/drawing/2014/main" id="{50C8ED76-333D-4B74-ACC7-7DECB45337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8837" y="2023312"/>
            <a:ext cx="318347" cy="318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662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8A439541256C4F8E92F46A39DB6F7D" ma:contentTypeVersion="12" ma:contentTypeDescription="Create a new document." ma:contentTypeScope="" ma:versionID="eaaaa4a33ea1c8127be81f7720545bd1">
  <xsd:schema xmlns:xsd="http://www.w3.org/2001/XMLSchema" xmlns:xs="http://www.w3.org/2001/XMLSchema" xmlns:p="http://schemas.microsoft.com/office/2006/metadata/properties" xmlns:ns2="add00128-2dc5-4237-9d77-beba03b62cfe" xmlns:ns3="a73578c9-301f-44ac-9ba3-99741ab2b4ad" targetNamespace="http://schemas.microsoft.com/office/2006/metadata/properties" ma:root="true" ma:fieldsID="37c5338aa52ca473c2730a220d3a9489" ns2:_="" ns3:_="">
    <xsd:import namespace="add00128-2dc5-4237-9d77-beba03b62cfe"/>
    <xsd:import namespace="a73578c9-301f-44ac-9ba3-99741ab2b4a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d00128-2dc5-4237-9d77-beba03b62c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3578c9-301f-44ac-9ba3-99741ab2b4a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4624DF-8FC6-414D-AFDD-16536948FC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d00128-2dc5-4237-9d77-beba03b62cfe"/>
    <ds:schemaRef ds:uri="a73578c9-301f-44ac-9ba3-99741ab2b4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27B9A5-D721-40E7-B28E-A6A350B22E66}">
  <ds:schemaRefs>
    <ds:schemaRef ds:uri="http://schemas.microsoft.com/sharepoint/v3/contenttype/forms"/>
  </ds:schemaRefs>
</ds:datastoreItem>
</file>

<file path=customXml/itemProps3.xml><?xml version="1.0" encoding="utf-8"?>
<ds:datastoreItem xmlns:ds="http://schemas.openxmlformats.org/officeDocument/2006/customXml" ds:itemID="{471401F7-83A7-41D0-81FC-532B452CB72E}">
  <ds:schemaRefs>
    <ds:schemaRef ds:uri="http://purl.org/dc/elements/1.1/"/>
    <ds:schemaRef ds:uri="http://purl.org/dc/dcmitype/"/>
    <ds:schemaRef ds:uri="a73578c9-301f-44ac-9ba3-99741ab2b4ad"/>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add00128-2dc5-4237-9d77-beba03b62cf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687</TotalTime>
  <Words>426</Words>
  <Application>Microsoft Office PowerPoint</Application>
  <PresentationFormat>Widescreen</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71</cp:revision>
  <dcterms:created xsi:type="dcterms:W3CDTF">2020-06-25T11:38:22Z</dcterms:created>
  <dcterms:modified xsi:type="dcterms:W3CDTF">2021-04-19T16:32:02Z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0x010100C28A439541256C4F8E92F46A39DB6F7D</vt:lpwstr>
  </property>
</Properties>
</file>