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 id="2147483681" r:id="rId2"/>
    <p:sldMasterId id="2147483648" r:id="rId3"/>
  </p:sldMasterIdLst>
  <p:notesMasterIdLst>
    <p:notesMasterId r:id="rId51"/>
  </p:notesMasterIdLst>
  <p:sldIdLst>
    <p:sldId id="349" r:id="rId4"/>
    <p:sldId id="257" r:id="rId5"/>
    <p:sldId id="345"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3" r:id="rId33"/>
    <p:sldId id="404" r:id="rId34"/>
    <p:sldId id="405" r:id="rId35"/>
    <p:sldId id="406" r:id="rId36"/>
    <p:sldId id="407" r:id="rId37"/>
    <p:sldId id="408" r:id="rId38"/>
    <p:sldId id="401" r:id="rId39"/>
    <p:sldId id="402" r:id="rId40"/>
    <p:sldId id="409" r:id="rId41"/>
    <p:sldId id="410" r:id="rId42"/>
    <p:sldId id="411" r:id="rId43"/>
    <p:sldId id="412" r:id="rId44"/>
    <p:sldId id="413" r:id="rId45"/>
    <p:sldId id="414" r:id="rId46"/>
    <p:sldId id="415" r:id="rId47"/>
    <p:sldId id="416" r:id="rId48"/>
    <p:sldId id="417" r:id="rId49"/>
    <p:sldId id="34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5" d="100"/>
          <a:sy n="65" d="100"/>
        </p:scale>
        <p:origin x="71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3B45A-7033-4CDE-8B1E-ABA2E2AB65A8}" type="datetimeFigureOut">
              <a:rPr lang="en-GB" smtClean="0"/>
              <a:t>09/03/2022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1FB45-DA2A-4A7F-ACED-0DD58ECD4E4A}" type="slidenum">
              <a:rPr lang="en-GB" smtClean="0"/>
              <a:t>‹#›</a:t>
            </a:fld>
            <a:endParaRPr lang="en-GB"/>
          </a:p>
        </p:txBody>
      </p:sp>
    </p:spTree>
    <p:extLst>
      <p:ext uri="{BB962C8B-B14F-4D97-AF65-F5344CB8AC3E}">
        <p14:creationId xmlns:p14="http://schemas.microsoft.com/office/powerpoint/2010/main" val="130785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Discuss our role </a:t>
            </a:r>
          </a:p>
          <a:p>
            <a:pPr lvl="0"/>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Gov.uk website</a:t>
            </a:r>
          </a:p>
          <a:p>
            <a:pPr lvl="0"/>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Any questions and ask them to follow us on our social media platforms for news on the latest apprenticeships and events.</a:t>
            </a:r>
          </a:p>
          <a:p>
            <a:pPr lvl="0"/>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F99F85-9BA7-4BC5-954B-E01040459F22}" type="slidenum">
              <a:rPr lang="en-US" smtClean="0"/>
              <a:t>23</a:t>
            </a:fld>
            <a:endParaRPr lang="en-US" dirty="0"/>
          </a:p>
        </p:txBody>
      </p:sp>
    </p:spTree>
    <p:extLst>
      <p:ext uri="{BB962C8B-B14F-4D97-AF65-F5344CB8AC3E}">
        <p14:creationId xmlns:p14="http://schemas.microsoft.com/office/powerpoint/2010/main" val="1500012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435426C-CA4F-4579-8ACE-2CDAEC2AB0C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2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38</a:t>
            </a:fld>
            <a:endParaRPr lang="en-US"/>
          </a:p>
        </p:txBody>
      </p:sp>
    </p:spTree>
    <p:extLst>
      <p:ext uri="{BB962C8B-B14F-4D97-AF65-F5344CB8AC3E}">
        <p14:creationId xmlns:p14="http://schemas.microsoft.com/office/powerpoint/2010/main" val="352960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35426C-CA4F-4579-8ACE-2CDAEC2AB0CD}" type="slidenum">
              <a:rPr lang="en-US" smtClean="0"/>
              <a:t>43</a:t>
            </a:fld>
            <a:endParaRPr lang="en-US"/>
          </a:p>
        </p:txBody>
      </p:sp>
    </p:spTree>
    <p:extLst>
      <p:ext uri="{BB962C8B-B14F-4D97-AF65-F5344CB8AC3E}">
        <p14:creationId xmlns:p14="http://schemas.microsoft.com/office/powerpoint/2010/main" val="328338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Ask the question and see if anyone can tell you what an Apprenticeship is.</a:t>
            </a:r>
          </a:p>
          <a:p>
            <a:pPr lvl="0"/>
            <a:endParaRPr lang="en-US"/>
          </a:p>
          <a:p>
            <a:pPr lvl="0"/>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Go through the key facts about Apprenticeships.</a:t>
            </a:r>
          </a:p>
          <a:p>
            <a:pPr lvl="0"/>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Quick quiz, go through all the job roles asking the students is they can tell you to be qualified in these areas is it an Apprenticeship route or University route you would traditionally follow?</a:t>
            </a:r>
          </a:p>
          <a:p>
            <a:pPr lvl="0"/>
            <a:endParaRPr lang="en-US"/>
          </a:p>
          <a:p>
            <a:pPr lvl="0"/>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Discuss the Be-more website, local website, pulls through local vacancies from gov.uk and any other vacancies we know of in the patch (including employer brokerage team).</a:t>
            </a:r>
          </a:p>
          <a:p>
            <a:pPr lvl="0"/>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A8AA-4103-4ECD-9011-F0ABE8A2D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9FB936-ADD4-4F5C-9B0E-2E7442E16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FF179B-D8D2-44CF-B6D5-82F753980503}"/>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5" name="Footer Placeholder 4">
            <a:extLst>
              <a:ext uri="{FF2B5EF4-FFF2-40B4-BE49-F238E27FC236}">
                <a16:creationId xmlns:a16="http://schemas.microsoft.com/office/drawing/2014/main" id="{3234BA5E-3231-44F7-9BF6-D4DFEB9CC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B2AA-A720-43FD-83BC-1855C33F17C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76743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A0AF-EE35-47FD-AEFA-6651D6CE22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4B01DC-BAF1-4BD2-8F40-D4CB0E03A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01BB03-6D0F-42FE-87AC-D559D8DF977E}"/>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5" name="Footer Placeholder 4">
            <a:extLst>
              <a:ext uri="{FF2B5EF4-FFF2-40B4-BE49-F238E27FC236}">
                <a16:creationId xmlns:a16="http://schemas.microsoft.com/office/drawing/2014/main" id="{8DE1DCF7-7AB7-4A4A-9F45-B7B600EDF6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7E5C9-03B9-4C8F-867C-A6100BF08F42}"/>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54806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FF5E8-B631-4577-B926-1CC0430310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F6C7C2-0833-44F1-9743-5BF8D9CC0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FC1860-9208-4399-A31B-1A6D6DC66C65}"/>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5" name="Footer Placeholder 4">
            <a:extLst>
              <a:ext uri="{FF2B5EF4-FFF2-40B4-BE49-F238E27FC236}">
                <a16:creationId xmlns:a16="http://schemas.microsoft.com/office/drawing/2014/main" id="{19CE3C0A-118E-46B4-8947-ADE1E3019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97E43-8A8D-449D-AEA7-E54D0D59954A}"/>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4860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4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09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7435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3273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432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3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0683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521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A6B2-1240-4F6E-8009-8DFD471A25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0F3631-0847-433B-A447-F542EC413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3A9E72-D607-49CC-8A53-B2169C53DABC}"/>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5" name="Footer Placeholder 4">
            <a:extLst>
              <a:ext uri="{FF2B5EF4-FFF2-40B4-BE49-F238E27FC236}">
                <a16:creationId xmlns:a16="http://schemas.microsoft.com/office/drawing/2014/main" id="{1E05CE3B-7840-4518-A731-3EA8D6228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A1DCA-E204-46AE-91BF-016FCC8A3B3F}"/>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946016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4516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290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588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236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
          <a:stretch/>
        </p:blipFill>
        <p:spPr>
          <a:xfrm>
            <a:off x="308180" y="958788"/>
            <a:ext cx="9048465" cy="5943600"/>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9436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135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1341057"/>
            <a:ext cx="10972800" cy="4713387"/>
          </a:xfrm>
        </p:spPr>
        <p:txBody>
          <a:bodyPr/>
          <a:lstStyle>
            <a:lvl1pPr>
              <a:defRPr sz="3333" spc="0" baseline="0">
                <a:solidFill>
                  <a:srgbClr val="1A3441"/>
                </a:solidFill>
              </a:defRPr>
            </a:lvl1pPr>
            <a:lvl2pPr>
              <a:defRPr sz="3333" spc="0" baseline="0">
                <a:solidFill>
                  <a:srgbClr val="1A3441"/>
                </a:solidFill>
              </a:defRPr>
            </a:lvl2pPr>
            <a:lvl3pPr>
              <a:defRPr sz="2933" spc="0" baseline="0">
                <a:solidFill>
                  <a:srgbClr val="1A3441"/>
                </a:solidFill>
              </a:defRPr>
            </a:lvl3pPr>
            <a:lvl4pPr>
              <a:defRPr spc="0" baseline="0">
                <a:solidFill>
                  <a:srgbClr val="1A3441"/>
                </a:solidFill>
              </a:defRPr>
            </a:lvl4pPr>
            <a:lvl5pPr>
              <a:defRPr spc="0" baseline="0">
                <a:solidFill>
                  <a:srgbClr val="1A344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11"/>
          <p:cNvSpPr>
            <a:spLocks noGrp="1"/>
          </p:cNvSpPr>
          <p:nvPr>
            <p:ph type="body" sz="quarter" idx="13"/>
          </p:nvPr>
        </p:nvSpPr>
        <p:spPr>
          <a:xfrm>
            <a:off x="623393" y="325101"/>
            <a:ext cx="10945216" cy="610255"/>
          </a:xfrm>
          <a:prstGeom prst="rect">
            <a:avLst/>
          </a:prstGeom>
        </p:spPr>
        <p:txBody>
          <a:bodyPr lIns="0" tIns="72000" rIns="0" bIns="0">
            <a:noAutofit/>
          </a:bodyPr>
          <a:lstStyle>
            <a:lvl1pPr marL="0" indent="0">
              <a:buNone/>
              <a:defRPr sz="4800" b="0" i="0" spc="0" baseline="0">
                <a:solidFill>
                  <a:srgbClr val="1A3441"/>
                </a:solidFill>
                <a:latin typeface="Helvetica Neue LT Std 45 Light" charset="0"/>
              </a:defRPr>
            </a:lvl1pPr>
            <a:lvl2pPr>
              <a:defRPr sz="4800" spc="53" baseline="0">
                <a:solidFill>
                  <a:srgbClr val="384D9B"/>
                </a:solidFill>
                <a:latin typeface="Arial" panose="020B0604020202020204" pitchFamily="34" charset="0"/>
              </a:defRPr>
            </a:lvl2pPr>
            <a:lvl3pPr>
              <a:defRPr sz="4800" spc="53" baseline="0">
                <a:solidFill>
                  <a:srgbClr val="384D9B"/>
                </a:solidFill>
                <a:latin typeface="Arial" panose="020B0604020202020204" pitchFamily="34" charset="0"/>
              </a:defRPr>
            </a:lvl3pPr>
            <a:lvl4pPr>
              <a:defRPr sz="4800" spc="53" baseline="0">
                <a:solidFill>
                  <a:srgbClr val="384D9B"/>
                </a:solidFill>
                <a:latin typeface="Arial" panose="020B0604020202020204" pitchFamily="34" charset="0"/>
              </a:defRPr>
            </a:lvl4pPr>
            <a:lvl5pPr>
              <a:defRPr sz="4800" spc="53" baseline="0">
                <a:solidFill>
                  <a:srgbClr val="384D9B"/>
                </a:solidFill>
                <a:latin typeface="Arial" panose="020B0604020202020204" pitchFamily="34" charset="0"/>
              </a:defRPr>
            </a:lvl5pPr>
          </a:lstStyle>
          <a:p>
            <a:pPr marL="0" indent="0">
              <a:buNone/>
            </a:pPr>
            <a:endParaRPr lang="en-GB" sz="5333" dirty="0">
              <a:latin typeface="Helvetica LT Pro Light" pitchFamily="34" charset="0"/>
            </a:endParaRPr>
          </a:p>
        </p:txBody>
      </p:sp>
      <p:sp>
        <p:nvSpPr>
          <p:cNvPr id="7" name="Footer Placeholder 3"/>
          <p:cNvSpPr>
            <a:spLocks noGrp="1"/>
          </p:cNvSpPr>
          <p:nvPr>
            <p:ph type="ftr" sz="quarter" idx="3"/>
          </p:nvPr>
        </p:nvSpPr>
        <p:spPr>
          <a:xfrm>
            <a:off x="1491063" y="6338290"/>
            <a:ext cx="8935636" cy="253999"/>
          </a:xfrm>
          <a:prstGeom prst="rect">
            <a:avLst/>
          </a:prstGeom>
        </p:spPr>
        <p:txBody>
          <a:bodyPr vert="horz" lIns="91440" tIns="45720" rIns="91440" bIns="45720" rtlCol="0" anchor="ctr"/>
          <a:lstStyle>
            <a:lvl1pPr algn="l">
              <a:defRPr sz="1867" b="0" i="0" spc="0" baseline="0">
                <a:solidFill>
                  <a:schemeClr val="bg1">
                    <a:lumMod val="75000"/>
                  </a:schemeClr>
                </a:solidFill>
                <a:latin typeface="Helvetica Neue LT Std 45 Light" charset="0"/>
                <a:cs typeface="Helvetica Neue LT Std 45 Light" charset="0"/>
              </a:defRPr>
            </a:lvl1pPr>
          </a:lstStyle>
          <a:p>
            <a:endParaRPr lang="en-GB" dirty="0"/>
          </a:p>
        </p:txBody>
      </p:sp>
      <p:sp>
        <p:nvSpPr>
          <p:cNvPr id="8" name="Slide Number Placeholder 4"/>
          <p:cNvSpPr>
            <a:spLocks noGrp="1"/>
          </p:cNvSpPr>
          <p:nvPr>
            <p:ph type="sldNum" sz="quarter" idx="4"/>
          </p:nvPr>
        </p:nvSpPr>
        <p:spPr>
          <a:xfrm>
            <a:off x="602066" y="6335887"/>
            <a:ext cx="680636" cy="253999"/>
          </a:xfrm>
          <a:prstGeom prst="rect">
            <a:avLst/>
          </a:prstGeom>
        </p:spPr>
        <p:txBody>
          <a:bodyPr vert="horz" lIns="91440" tIns="45720" rIns="91440" bIns="45720" rtlCol="0" anchor="ctr"/>
          <a:lstStyle>
            <a:lvl1pPr algn="l">
              <a:defRPr sz="1600" b="0" i="0" spc="-133" baseline="0">
                <a:solidFill>
                  <a:schemeClr val="bg1">
                    <a:lumMod val="75000"/>
                  </a:schemeClr>
                </a:solidFill>
                <a:latin typeface="Helvetica Neue LT Std 45 Light" charset="0"/>
                <a:cs typeface="Helvetica Neue LT Std 45 Light" charset="0"/>
              </a:defRPr>
            </a:lvl1pPr>
          </a:lstStyle>
          <a:p>
            <a:fld id="{3B3120AC-0FB0-4B1F-9EA2-DF78B8AED3C7}" type="slidenum">
              <a:rPr lang="en-GB" smtClean="0"/>
              <a:pPr/>
              <a:t>‹#›</a:t>
            </a:fld>
            <a:endParaRPr lang="en-GB" dirty="0"/>
          </a:p>
        </p:txBody>
      </p:sp>
      <p:cxnSp>
        <p:nvCxnSpPr>
          <p:cNvPr id="9" name="Straight Connector 8"/>
          <p:cNvCxnSpPr/>
          <p:nvPr userDrawn="1"/>
        </p:nvCxnSpPr>
        <p:spPr>
          <a:xfrm>
            <a:off x="596901" y="1219200"/>
            <a:ext cx="11005820" cy="0"/>
          </a:xfrm>
          <a:prstGeom prst="line">
            <a:avLst/>
          </a:prstGeom>
          <a:ln w="6350">
            <a:solidFill>
              <a:srgbClr val="2338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111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259554" y="1452032"/>
            <a:ext cx="7324471" cy="2800767"/>
          </a:xfrm>
          <a:prstGeom prst="rect">
            <a:avLst/>
          </a:prstGeom>
          <a:noFill/>
        </p:spPr>
        <p:txBody>
          <a:bodyPr wrap="square" rtlCol="0">
            <a:spAutoFit/>
          </a:bodyPr>
          <a:lstStyle/>
          <a:p>
            <a:pPr marL="0" indent="0">
              <a:buNone/>
            </a:pPr>
            <a:r>
              <a:rPr lang="en-AU" sz="2200" b="1" dirty="0">
                <a:solidFill>
                  <a:schemeClr val="accent1"/>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1"/>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2A704ABE-CE07-4B68-A8CE-A6EFD9168B50}"/>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135028310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A42D4-3379-45F6-90D0-F4317FAF6422}" type="datetimeFigureOut">
              <a:rPr lang="en-GB" smtClean="0"/>
              <a:t>09/03/2022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8A2C06-6647-411C-8A1F-8EC587C29268}" type="slidenum">
              <a:rPr lang="en-GB" smtClean="0"/>
              <a:t>‹#›</a:t>
            </a:fld>
            <a:endParaRPr lang="en-GB"/>
          </a:p>
        </p:txBody>
      </p:sp>
    </p:spTree>
    <p:extLst>
      <p:ext uri="{BB962C8B-B14F-4D97-AF65-F5344CB8AC3E}">
        <p14:creationId xmlns:p14="http://schemas.microsoft.com/office/powerpoint/2010/main" val="50793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F91B-A176-423C-8C7B-3C8345DE11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603ADD-19CA-4618-B00E-D2B4B1D068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579865-6754-411C-841F-2E766E108964}"/>
              </a:ext>
            </a:extLst>
          </p:cNvPr>
          <p:cNvSpPr>
            <a:spLocks noGrp="1"/>
          </p:cNvSpPr>
          <p:nvPr>
            <p:ph type="dt" sz="half" idx="10"/>
          </p:nvPr>
        </p:nvSpPr>
        <p:spPr/>
        <p:txBody>
          <a:bodyPr/>
          <a:lstStyle/>
          <a:p>
            <a:fld id="{AB338618-9190-454D-B185-5791F59A5894}" type="datetimeFigureOut">
              <a:rPr lang="en-GB" smtClean="0"/>
              <a:t>09/03/2022</a:t>
            </a:fld>
            <a:endParaRPr lang="en-GB"/>
          </a:p>
        </p:txBody>
      </p:sp>
      <p:sp>
        <p:nvSpPr>
          <p:cNvPr id="5" name="Footer Placeholder 4">
            <a:extLst>
              <a:ext uri="{FF2B5EF4-FFF2-40B4-BE49-F238E27FC236}">
                <a16:creationId xmlns:a16="http://schemas.microsoft.com/office/drawing/2014/main" id="{03D4F1C7-7592-43C4-AA18-B346B580D0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5BF2A1-674B-4E5A-B352-AB59F4A94940}"/>
              </a:ext>
            </a:extLst>
          </p:cNvPr>
          <p:cNvSpPr>
            <a:spLocks noGrp="1"/>
          </p:cNvSpPr>
          <p:nvPr>
            <p:ph type="sldNum" sz="quarter" idx="12"/>
          </p:nvPr>
        </p:nvSpPr>
        <p:spPr/>
        <p:txBody>
          <a:bodyPr/>
          <a:lstStyle/>
          <a:p>
            <a:fld id="{F9AAB272-4104-4943-AD39-6E08EF1735E5}" type="slidenum">
              <a:rPr lang="en-GB" smtClean="0"/>
              <a:t>‹#›</a:t>
            </a:fld>
            <a:endParaRPr lang="en-GB"/>
          </a:p>
        </p:txBody>
      </p:sp>
    </p:spTree>
    <p:extLst>
      <p:ext uri="{BB962C8B-B14F-4D97-AF65-F5344CB8AC3E}">
        <p14:creationId xmlns:p14="http://schemas.microsoft.com/office/powerpoint/2010/main" val="2543007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7A0-9E3D-4A7F-8848-6FE7AA5F58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91EF84-2E73-40F7-89B7-C89A462FA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B504D3-4349-4881-B178-362B6195FF23}"/>
              </a:ext>
            </a:extLst>
          </p:cNvPr>
          <p:cNvSpPr>
            <a:spLocks noGrp="1"/>
          </p:cNvSpPr>
          <p:nvPr>
            <p:ph type="dt" sz="half" idx="10"/>
          </p:nvPr>
        </p:nvSpPr>
        <p:spPr/>
        <p:txBody>
          <a:bodyPr/>
          <a:lstStyle/>
          <a:p>
            <a:fld id="{AB338618-9190-454D-B185-5791F59A5894}" type="datetimeFigureOut">
              <a:rPr lang="en-GB" smtClean="0"/>
              <a:t>09/03/2022</a:t>
            </a:fld>
            <a:endParaRPr lang="en-GB"/>
          </a:p>
        </p:txBody>
      </p:sp>
      <p:sp>
        <p:nvSpPr>
          <p:cNvPr id="5" name="Footer Placeholder 4">
            <a:extLst>
              <a:ext uri="{FF2B5EF4-FFF2-40B4-BE49-F238E27FC236}">
                <a16:creationId xmlns:a16="http://schemas.microsoft.com/office/drawing/2014/main" id="{953A1B2B-6630-46FB-BB5A-F035289F95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87CD6C-8161-46C2-A8C2-B016EA6C114F}"/>
              </a:ext>
            </a:extLst>
          </p:cNvPr>
          <p:cNvSpPr>
            <a:spLocks noGrp="1"/>
          </p:cNvSpPr>
          <p:nvPr>
            <p:ph type="sldNum" sz="quarter" idx="12"/>
          </p:nvPr>
        </p:nvSpPr>
        <p:spPr/>
        <p:txBody>
          <a:bodyPr/>
          <a:lstStyle/>
          <a:p>
            <a:fld id="{F9AAB272-4104-4943-AD39-6E08EF1735E5}" type="slidenum">
              <a:rPr lang="en-GB" smtClean="0"/>
              <a:t>‹#›</a:t>
            </a:fld>
            <a:endParaRPr lang="en-GB"/>
          </a:p>
        </p:txBody>
      </p:sp>
    </p:spTree>
    <p:extLst>
      <p:ext uri="{BB962C8B-B14F-4D97-AF65-F5344CB8AC3E}">
        <p14:creationId xmlns:p14="http://schemas.microsoft.com/office/powerpoint/2010/main" val="291625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4DF1-383C-4786-9186-EA04DBEDD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5D56EE-7E74-4D59-95E7-329287BA2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C0D906-ACA5-4E7A-BC98-4DCA6ACC1604}"/>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5" name="Footer Placeholder 4">
            <a:extLst>
              <a:ext uri="{FF2B5EF4-FFF2-40B4-BE49-F238E27FC236}">
                <a16:creationId xmlns:a16="http://schemas.microsoft.com/office/drawing/2014/main" id="{76A62A9A-E1C0-4584-9B57-91FC403CD0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E00936-64C7-416F-BCE2-5ED03B9E523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775822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9776-19E3-49A7-BB44-A5FCBD3B3D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6F5BE0-AC4D-4755-B9B6-6C5D006B7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6EEA78-C08C-42F4-908A-5C5EF46E7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59B061-C6E2-4F87-B3AF-0656A22BB654}"/>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6" name="Footer Placeholder 5">
            <a:extLst>
              <a:ext uri="{FF2B5EF4-FFF2-40B4-BE49-F238E27FC236}">
                <a16:creationId xmlns:a16="http://schemas.microsoft.com/office/drawing/2014/main" id="{B4B167DB-3C18-4CE8-B11E-818B236E0F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13254-28F3-490D-8016-DD1C9B68C7D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616875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23BB-989C-4909-BF5B-F59D37F146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E315C1-AD97-4CE4-B935-36178F0A2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A4492-C07C-4C4D-A424-DF40204EAC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3B67D1-F71F-4140-9916-9122C6A56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3D30C-8F66-4B0B-A2A4-8F0E19CB6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44D02B-BFEA-47F5-8C5A-3164D5D0C5C9}"/>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8" name="Footer Placeholder 7">
            <a:extLst>
              <a:ext uri="{FF2B5EF4-FFF2-40B4-BE49-F238E27FC236}">
                <a16:creationId xmlns:a16="http://schemas.microsoft.com/office/drawing/2014/main" id="{EB7A27B0-846B-4FC8-AD07-34A3EF1684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0A40F4-3FF0-4927-88EF-995A61BABE14}"/>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26371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674-F139-4898-A1EC-65DB14DCD3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73E88D-846C-49BA-84F0-C3B1337AF239}"/>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4" name="Footer Placeholder 3">
            <a:extLst>
              <a:ext uri="{FF2B5EF4-FFF2-40B4-BE49-F238E27FC236}">
                <a16:creationId xmlns:a16="http://schemas.microsoft.com/office/drawing/2014/main" id="{A08B2F1F-1471-4E0A-B1E1-BE383394CF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78DB9-A5B4-4064-B32C-917FD62A14A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1644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09CA-91EC-48C2-86A1-07FDBF02F993}"/>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3" name="Footer Placeholder 2">
            <a:extLst>
              <a:ext uri="{FF2B5EF4-FFF2-40B4-BE49-F238E27FC236}">
                <a16:creationId xmlns:a16="http://schemas.microsoft.com/office/drawing/2014/main" id="{964DA596-8079-4338-8056-D4B2E90BE5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312585-77EC-4FB3-A096-3A72F212D223}"/>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40173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965D-8122-4DDC-A5D4-71FFD4A9D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675D69-D606-478D-BB8D-189133049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915404-4C0B-4A02-84C9-68F3F849D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885B6-2FA0-4BED-A5BD-709AD200F256}"/>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6" name="Footer Placeholder 5">
            <a:extLst>
              <a:ext uri="{FF2B5EF4-FFF2-40B4-BE49-F238E27FC236}">
                <a16:creationId xmlns:a16="http://schemas.microsoft.com/office/drawing/2014/main" id="{5951D80F-640C-4A46-8D99-172FA7A42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EC1DB-7432-4944-814A-F590B14BE67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91627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130C-CB53-4CC0-9C1B-283B69C12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449C7E-A604-444A-8C7C-4733CE02B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6B6900-95B4-4FD7-86C9-E7A029D8A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0039D-F383-4F8D-8203-202CE73CB041}"/>
              </a:ext>
            </a:extLst>
          </p:cNvPr>
          <p:cNvSpPr>
            <a:spLocks noGrp="1"/>
          </p:cNvSpPr>
          <p:nvPr>
            <p:ph type="dt" sz="half" idx="10"/>
          </p:nvPr>
        </p:nvSpPr>
        <p:spPr/>
        <p:txBody>
          <a:bodyPr/>
          <a:lstStyle/>
          <a:p>
            <a:fld id="{8325FBF7-EA12-4BEC-B506-C38316A1BB7F}" type="datetimeFigureOut">
              <a:rPr lang="en-GB" smtClean="0"/>
              <a:t>09/03/2022</a:t>
            </a:fld>
            <a:endParaRPr lang="en-GB"/>
          </a:p>
        </p:txBody>
      </p:sp>
      <p:sp>
        <p:nvSpPr>
          <p:cNvPr id="6" name="Footer Placeholder 5">
            <a:extLst>
              <a:ext uri="{FF2B5EF4-FFF2-40B4-BE49-F238E27FC236}">
                <a16:creationId xmlns:a16="http://schemas.microsoft.com/office/drawing/2014/main" id="{0156A56E-29BF-41E5-82E4-649218399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C0ABD-5CB0-42BD-A35B-5F16DAA78BE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206973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63FEF-FE7D-4FC7-BC2D-BED36A474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AEDABF-6637-4BA4-96AC-D405C13AB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EFCFC-2097-4BBB-A8BC-ACC4E80B6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5FBF7-EA12-4BEC-B506-C38316A1BB7F}" type="datetimeFigureOut">
              <a:rPr lang="en-GB" smtClean="0"/>
              <a:t>09/03/2022</a:t>
            </a:fld>
            <a:endParaRPr lang="en-GB"/>
          </a:p>
        </p:txBody>
      </p:sp>
      <p:sp>
        <p:nvSpPr>
          <p:cNvPr id="5" name="Footer Placeholder 4">
            <a:extLst>
              <a:ext uri="{FF2B5EF4-FFF2-40B4-BE49-F238E27FC236}">
                <a16:creationId xmlns:a16="http://schemas.microsoft.com/office/drawing/2014/main" id="{02FB487A-3546-47AD-B48B-31E86DC44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EDABE1-47FC-4233-A51D-9C040C4D7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6EC46-0C29-45F5-94F7-4E9EF9707ABE}" type="slidenum">
              <a:rPr lang="en-GB" smtClean="0"/>
              <a:t>‹#›</a:t>
            </a:fld>
            <a:endParaRPr lang="en-GB"/>
          </a:p>
        </p:txBody>
      </p:sp>
    </p:spTree>
    <p:extLst>
      <p:ext uri="{BB962C8B-B14F-4D97-AF65-F5344CB8AC3E}">
        <p14:creationId xmlns:p14="http://schemas.microsoft.com/office/powerpoint/2010/main" val="49136380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01" r:id="rId13"/>
    <p:sldLayoutId id="2147483803" r:id="rId14"/>
    <p:sldLayoutId id="2147483804" r:id="rId15"/>
    <p:sldLayoutId id="2147483806" r:id="rId16"/>
    <p:sldLayoutId id="2147483807" r:id="rId17"/>
    <p:sldLayoutId id="2147483808" r:id="rId18"/>
  </p:sldLayoutIdLst>
  <p:hf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us02web.zoom.us/j/81711551450?pwd=SVNFdXdiQmhWRDZDNVhuOUVtcjY0QT09" TargetMode="External"/><Relationship Id="rId5" Type="http://schemas.openxmlformats.org/officeDocument/2006/relationships/image" Target="../media/image8.png"/><Relationship Id="rId10" Type="http://schemas.openxmlformats.org/officeDocument/2006/relationships/hyperlink" Target="http://www.jacobs.com/" TargetMode="External"/><Relationship Id="rId4" Type="http://schemas.openxmlformats.org/officeDocument/2006/relationships/image" Target="../media/image7.svg"/><Relationship Id="rId9" Type="http://schemas.openxmlformats.org/officeDocument/2006/relationships/hyperlink" Target="https://www.jacobs.com/sites/default/files/2020-08/Jacobs-Advancing-Justice-and-Equality.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jpeg"/><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jpe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6.png"/><Relationship Id="rId11" Type="http://schemas.openxmlformats.org/officeDocument/2006/relationships/image" Target="../media/image15.png"/><Relationship Id="rId5" Type="http://schemas.openxmlformats.org/officeDocument/2006/relationships/image" Target="../media/image45.png"/><Relationship Id="rId10" Type="http://schemas.openxmlformats.org/officeDocument/2006/relationships/image" Target="../media/image14.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0.png"/><Relationship Id="rId7"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55.jpe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hyperlink" Target="http://www.pngall.com/education-png" TargetMode="External"/><Relationship Id="rId3" Type="http://schemas.openxmlformats.org/officeDocument/2006/relationships/hyperlink" Target="https://www.dailyclipart.net/clipart/category/money-clip-art/" TargetMode="External"/><Relationship Id="rId7" Type="http://schemas.openxmlformats.org/officeDocument/2006/relationships/hyperlink" Target="http://www.thebluediamondgallery.com/wooden-tile/w/work.html" TargetMode="External"/><Relationship Id="rId12" Type="http://schemas.openxmlformats.org/officeDocument/2006/relationships/image" Target="../media/image75.png"/><Relationship Id="rId2" Type="http://schemas.openxmlformats.org/officeDocument/2006/relationships/image" Target="../media/image71.jpg"/><Relationship Id="rId1" Type="http://schemas.openxmlformats.org/officeDocument/2006/relationships/slideLayout" Target="../slideLayouts/slideLayout14.xml"/><Relationship Id="rId6" Type="http://schemas.openxmlformats.org/officeDocument/2006/relationships/image" Target="../media/image73.jpg"/><Relationship Id="rId11" Type="http://schemas.openxmlformats.org/officeDocument/2006/relationships/hyperlink" Target="https://creativecommons.org/licenses/by-nc/3.0/" TargetMode="External"/><Relationship Id="rId5" Type="http://schemas.openxmlformats.org/officeDocument/2006/relationships/hyperlink" Target="https://pixabay.com/en/education-books-letters-font-2107899/" TargetMode="External"/><Relationship Id="rId10" Type="http://schemas.openxmlformats.org/officeDocument/2006/relationships/hyperlink" Target="https://www.pngall.com/employment-png" TargetMode="External"/><Relationship Id="rId4" Type="http://schemas.openxmlformats.org/officeDocument/2006/relationships/image" Target="../media/image72.png"/><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hyperlink" Target="https://www.instituteforapprenticeships.org/apprenticeship-standards/" TargetMode="External"/><Relationship Id="rId2" Type="http://schemas.openxmlformats.org/officeDocument/2006/relationships/hyperlink" Target="https://careers.jacobs.com/"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8.xml"/><Relationship Id="rId6" Type="http://schemas.openxmlformats.org/officeDocument/2006/relationships/image" Target="../media/image85.jpeg"/><Relationship Id="rId5" Type="http://schemas.openxmlformats.org/officeDocument/2006/relationships/image" Target="../media/image84.jfif"/><Relationship Id="rId4" Type="http://schemas.openxmlformats.org/officeDocument/2006/relationships/image" Target="../media/image83.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86.jfif"/><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fif"/><Relationship Id="rId1" Type="http://schemas.openxmlformats.org/officeDocument/2006/relationships/slideLayout" Target="../slideLayouts/slideLayout28.xml"/><Relationship Id="rId5" Type="http://schemas.openxmlformats.org/officeDocument/2006/relationships/image" Target="../media/image90.jfif"/><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fif"/><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hyperlink" Target="http://www.gov.uk/apply-apprenticeship" TargetMode="External"/><Relationship Id="rId2" Type="http://schemas.openxmlformats.org/officeDocument/2006/relationships/hyperlink" Target="http://www.jacobs.com/careers"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nationalcareersservice.direct.gov.uk/get-a-job/cv-tips" TargetMode="Externa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sv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12.jpe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14.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158808"/>
            <a:ext cx="2172553"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469456" y="0"/>
            <a:ext cx="1384610" cy="1287117"/>
          </a:xfrm>
          <a:prstGeom prst="rect">
            <a:avLst/>
          </a:prstGeom>
        </p:spPr>
      </p:pic>
      <p:sp>
        <p:nvSpPr>
          <p:cNvPr id="10" name="Subtitle 6">
            <a:extLst>
              <a:ext uri="{FF2B5EF4-FFF2-40B4-BE49-F238E27FC236}">
                <a16:creationId xmlns:a16="http://schemas.microsoft.com/office/drawing/2014/main" id="{E1D18F54-A9E6-4983-9089-F8725CF44382}"/>
              </a:ext>
            </a:extLst>
          </p:cNvPr>
          <p:cNvSpPr txBox="1">
            <a:spLocks/>
          </p:cNvSpPr>
          <p:nvPr/>
        </p:nvSpPr>
        <p:spPr>
          <a:xfrm>
            <a:off x="6498597" y="1533666"/>
            <a:ext cx="5307443" cy="6797758"/>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b="1" u="sng" dirty="0">
              <a:ln w="0"/>
              <a:solidFill>
                <a:srgbClr val="E73568"/>
              </a:solidFill>
              <a:effectLst>
                <a:outerShdw blurRad="38100" dist="19050" dir="2700000" algn="tl" rotWithShape="0">
                  <a:schemeClr val="dk1">
                    <a:alpha val="40000"/>
                  </a:schemeClr>
                </a:outerShdw>
              </a:effectLst>
              <a:latin typeface="Comic Sans MS" panose="030F0702030302020204" pitchFamily="66" charset="0"/>
            </a:endParaRPr>
          </a:p>
          <a:p>
            <a:r>
              <a:rPr lang="en-US" sz="1800" b="1" u="sng" dirty="0">
                <a:ln w="0"/>
                <a:effectLst>
                  <a:outerShdw blurRad="38100" dist="19050" dir="2700000" algn="tl" rotWithShape="0">
                    <a:schemeClr val="dk1">
                      <a:alpha val="40000"/>
                    </a:schemeClr>
                  </a:outerShdw>
                </a:effectLst>
                <a:latin typeface="Comic Sans MS" panose="030F0702030302020204" pitchFamily="66" charset="0"/>
              </a:rPr>
              <a:t>NATIONAL CAREERS WEEK</a:t>
            </a:r>
          </a:p>
          <a:p>
            <a:endParaRPr lang="en-US" sz="1800" b="1" u="sng" dirty="0">
              <a:ln w="0"/>
              <a:effectLst>
                <a:outerShdw blurRad="38100" dist="19050" dir="2700000" algn="tl" rotWithShape="0">
                  <a:schemeClr val="dk1">
                    <a:alpha val="40000"/>
                  </a:schemeClr>
                </a:outerShdw>
              </a:effectLst>
              <a:latin typeface="Comic Sans MS" panose="030F0702030302020204" pitchFamily="66" charset="0"/>
            </a:endParaRPr>
          </a:p>
          <a:p>
            <a:r>
              <a:rPr lang="en-US" sz="1800" b="1" dirty="0">
                <a:ln w="0"/>
                <a:effectLst>
                  <a:outerShdw blurRad="38100" dist="19050" dir="2700000" algn="tl" rotWithShape="0">
                    <a:schemeClr val="dk1">
                      <a:alpha val="40000"/>
                    </a:schemeClr>
                  </a:outerShdw>
                </a:effectLst>
                <a:latin typeface="Comic Sans MS" panose="030F0702030302020204" pitchFamily="66" charset="0"/>
              </a:rPr>
              <a:t>Wednesday 9</a:t>
            </a:r>
            <a:r>
              <a:rPr lang="en-US" sz="1800" b="1" baseline="30000" dirty="0">
                <a:ln w="0"/>
                <a:effectLst>
                  <a:outerShdw blurRad="38100" dist="19050" dir="2700000" algn="tl" rotWithShape="0">
                    <a:schemeClr val="dk1">
                      <a:alpha val="40000"/>
                    </a:schemeClr>
                  </a:outerShdw>
                </a:effectLst>
                <a:latin typeface="Comic Sans MS" panose="030F0702030302020204" pitchFamily="66" charset="0"/>
              </a:rPr>
              <a:t>th</a:t>
            </a:r>
            <a:r>
              <a:rPr lang="en-US" sz="1800" b="1" dirty="0">
                <a:ln w="0"/>
                <a:effectLst>
                  <a:outerShdw blurRad="38100" dist="19050" dir="2700000" algn="tl" rotWithShape="0">
                    <a:schemeClr val="dk1">
                      <a:alpha val="40000"/>
                    </a:schemeClr>
                  </a:outerShdw>
                </a:effectLst>
                <a:latin typeface="Comic Sans MS" panose="030F0702030302020204" pitchFamily="66" charset="0"/>
              </a:rPr>
              <a:t> March, 10 AM – 11 AM </a:t>
            </a:r>
          </a:p>
          <a:p>
            <a:endParaRPr lang="en-US" sz="1800" b="1" u="sng" dirty="0">
              <a:ln w="0"/>
              <a:effectLst>
                <a:outerShdw blurRad="38100" dist="19050" dir="2700000" algn="tl" rotWithShape="0">
                  <a:schemeClr val="dk1">
                    <a:alpha val="40000"/>
                  </a:schemeClr>
                </a:outerShdw>
              </a:effectLst>
              <a:latin typeface="Comic Sans MS" panose="030F0702030302020204" pitchFamily="66" charset="0"/>
            </a:endParaRPr>
          </a:p>
          <a:p>
            <a:r>
              <a:rPr lang="en-US" sz="1800" b="1" u="sng" dirty="0">
                <a:ln w="0"/>
                <a:effectLst>
                  <a:outerShdw blurRad="38100" dist="19050" dir="2700000" algn="tl" rotWithShape="0">
                    <a:schemeClr val="dk1">
                      <a:alpha val="40000"/>
                    </a:schemeClr>
                  </a:outerShdw>
                </a:effectLst>
                <a:latin typeface="Comic Sans MS" panose="030F0702030302020204" pitchFamily="66" charset="0"/>
                <a:hlinkClick r:id="rId6"/>
              </a:rPr>
              <a:t>Zoom link </a:t>
            </a:r>
            <a:endParaRPr lang="en-US" sz="1800" b="1" u="sng" dirty="0">
              <a:ln w="0"/>
              <a:effectLst>
                <a:outerShdw blurRad="38100" dist="19050" dir="2700000" algn="tl" rotWithShape="0">
                  <a:schemeClr val="dk1">
                    <a:alpha val="40000"/>
                  </a:schemeClr>
                </a:outerShdw>
              </a:effectLst>
              <a:latin typeface="Comic Sans MS" panose="030F0702030302020204" pitchFamily="66" charset="0"/>
            </a:endParaRPr>
          </a:p>
          <a:p>
            <a:endParaRPr lang="en-US" sz="1800" b="1" u="sng" dirty="0">
              <a:ln w="0"/>
              <a:effectLst>
                <a:outerShdw blurRad="38100" dist="19050" dir="2700000" algn="tl" rotWithShape="0">
                  <a:schemeClr val="dk1">
                    <a:alpha val="40000"/>
                  </a:schemeClr>
                </a:outerShdw>
              </a:effectLst>
              <a:latin typeface="Comic Sans MS" panose="030F0702030302020204" pitchFamily="66" charset="0"/>
            </a:endParaRPr>
          </a:p>
          <a:p>
            <a:r>
              <a:rPr lang="en-US" sz="1800" b="1" u="sng" dirty="0">
                <a:ln w="0"/>
                <a:effectLst>
                  <a:outerShdw blurRad="38100" dist="19050" dir="2700000" algn="tl" rotWithShape="0">
                    <a:schemeClr val="dk1">
                      <a:alpha val="40000"/>
                    </a:schemeClr>
                  </a:outerShdw>
                </a:effectLst>
                <a:latin typeface="Comic Sans MS" panose="030F0702030302020204" pitchFamily="66" charset="0"/>
              </a:rPr>
              <a:t>What is an Apprenticeship?</a:t>
            </a:r>
          </a:p>
          <a:p>
            <a:r>
              <a:rPr lang="en-US" sz="1600" dirty="0">
                <a:ln w="0"/>
                <a:effectLst>
                  <a:outerShdw blurRad="38100" dist="19050" dir="2700000" algn="tl" rotWithShape="0">
                    <a:schemeClr val="dk1">
                      <a:alpha val="40000"/>
                    </a:schemeClr>
                  </a:outerShdw>
                </a:effectLst>
                <a:latin typeface="Comic Sans MS" panose="030F0702030302020204" pitchFamily="66" charset="0"/>
              </a:rPr>
              <a:t>Jake Croxton - Apprenticeship Support by Be More </a:t>
            </a:r>
            <a:endParaRPr lang="en-US" sz="1800" dirty="0">
              <a:ln w="0"/>
              <a:effectLst>
                <a:outerShdw blurRad="38100" dist="19050" dir="2700000" algn="tl" rotWithShape="0">
                  <a:schemeClr val="dk1">
                    <a:alpha val="40000"/>
                  </a:schemeClr>
                </a:outerShdw>
              </a:effectLst>
              <a:latin typeface="Comic Sans MS" panose="030F0702030302020204" pitchFamily="66" charset="0"/>
            </a:endParaRPr>
          </a:p>
          <a:p>
            <a:br>
              <a:rPr lang="en-US" sz="1800" b="1" u="sng" dirty="0">
                <a:ln w="0"/>
                <a:effectLst>
                  <a:outerShdw blurRad="38100" dist="19050" dir="2700000" algn="tl" rotWithShape="0">
                    <a:schemeClr val="dk1">
                      <a:alpha val="40000"/>
                    </a:schemeClr>
                  </a:outerShdw>
                </a:effectLst>
                <a:latin typeface="Comic Sans MS" panose="030F0702030302020204" pitchFamily="66" charset="0"/>
              </a:rPr>
            </a:br>
            <a:r>
              <a:rPr lang="en-US" sz="1800" b="1" u="sng" dirty="0">
                <a:ln w="0"/>
                <a:effectLst>
                  <a:outerShdw blurRad="38100" dist="19050" dir="2700000" algn="tl" rotWithShape="0">
                    <a:schemeClr val="dk1">
                      <a:alpha val="40000"/>
                    </a:schemeClr>
                  </a:outerShdw>
                </a:effectLst>
                <a:latin typeface="Comic Sans MS" panose="030F0702030302020204" pitchFamily="66" charset="0"/>
              </a:rPr>
              <a:t>Meet the Jacobs Team</a:t>
            </a:r>
          </a:p>
          <a:p>
            <a:r>
              <a:rPr lang="en-US" sz="1600" dirty="0">
                <a:ln w="0"/>
                <a:effectLst>
                  <a:outerShdw blurRad="38100" dist="19050" dir="2700000" algn="tl" rotWithShape="0">
                    <a:schemeClr val="dk1">
                      <a:alpha val="40000"/>
                    </a:schemeClr>
                  </a:outerShdw>
                </a:effectLst>
                <a:latin typeface="Comic Sans MS" panose="030F0702030302020204" pitchFamily="66" charset="0"/>
              </a:rPr>
              <a:t>Who we are, what we do, our values, local projects</a:t>
            </a:r>
          </a:p>
          <a:p>
            <a:r>
              <a:rPr lang="en-US" sz="1600" dirty="0">
                <a:ln w="0"/>
                <a:effectLst>
                  <a:outerShdw blurRad="38100" dist="19050" dir="2700000" algn="tl" rotWithShape="0">
                    <a:schemeClr val="dk1">
                      <a:alpha val="40000"/>
                    </a:schemeClr>
                  </a:outerShdw>
                </a:effectLst>
                <a:latin typeface="Comic Sans MS" panose="030F0702030302020204" pitchFamily="66" charset="0"/>
              </a:rPr>
              <a:t>Explore Apprenticeship Opportunities</a:t>
            </a:r>
          </a:p>
          <a:p>
            <a:r>
              <a:rPr lang="en-US" sz="1600" dirty="0">
                <a:ln w="0"/>
                <a:effectLst>
                  <a:outerShdw blurRad="38100" dist="19050" dir="2700000" algn="tl" rotWithShape="0">
                    <a:schemeClr val="dk1">
                      <a:alpha val="40000"/>
                    </a:schemeClr>
                  </a:outerShdw>
                </a:effectLst>
                <a:latin typeface="Comic Sans MS" panose="030F0702030302020204" pitchFamily="66" charset="0"/>
              </a:rPr>
              <a:t>Meet and greet with Jacobs Apprentices</a:t>
            </a:r>
            <a:br>
              <a:rPr lang="en-US" sz="1600" dirty="0">
                <a:ln w="0"/>
                <a:solidFill>
                  <a:srgbClr val="E73568"/>
                </a:solidFill>
                <a:effectLst>
                  <a:outerShdw blurRad="38100" dist="19050" dir="2700000" algn="tl" rotWithShape="0">
                    <a:schemeClr val="dk1">
                      <a:alpha val="40000"/>
                    </a:schemeClr>
                  </a:outerShdw>
                </a:effectLst>
                <a:latin typeface="Comic Sans MS" panose="030F0702030302020204" pitchFamily="66" charset="0"/>
              </a:rPr>
            </a:br>
            <a:endParaRPr lang="en-US" sz="1600" dirty="0">
              <a:ln w="0"/>
              <a:solidFill>
                <a:srgbClr val="E73568"/>
              </a:solidFill>
              <a:effectLst>
                <a:outerShdw blurRad="38100" dist="19050" dir="2700000" algn="tl" rotWithShape="0">
                  <a:schemeClr val="dk1">
                    <a:alpha val="40000"/>
                  </a:schemeClr>
                </a:outerShdw>
              </a:effectLst>
              <a:latin typeface="Comic Sans MS" panose="030F0702030302020204" pitchFamily="66" charset="0"/>
            </a:endParaRPr>
          </a:p>
          <a:p>
            <a:endParaRPr lang="en-US" sz="1600" dirty="0">
              <a:ln w="0"/>
              <a:solidFill>
                <a:srgbClr val="E73568"/>
              </a:solidFill>
              <a:effectLst>
                <a:outerShdw blurRad="38100" dist="19050" dir="2700000" algn="tl" rotWithShape="0">
                  <a:schemeClr val="dk1">
                    <a:alpha val="40000"/>
                  </a:schemeClr>
                </a:outerShdw>
              </a:effectLst>
              <a:latin typeface="Comic Sans MS" panose="030F0702030302020204" pitchFamily="66" charset="0"/>
            </a:endParaRPr>
          </a:p>
          <a:p>
            <a:endParaRPr lang="en-US" sz="1600" dirty="0">
              <a:ln w="0"/>
              <a:solidFill>
                <a:srgbClr val="E73568"/>
              </a:solidFill>
              <a:effectLst>
                <a:outerShdw blurRad="38100" dist="19050" dir="2700000" algn="tl" rotWithShape="0">
                  <a:schemeClr val="dk1">
                    <a:alpha val="40000"/>
                  </a:schemeClr>
                </a:outerShdw>
              </a:effectLst>
              <a:latin typeface="Comic Sans MS" panose="030F0702030302020204" pitchFamily="66" charset="0"/>
            </a:endParaRPr>
          </a:p>
          <a:p>
            <a:endParaRPr lang="en-US" sz="1600" dirty="0">
              <a:ln w="0"/>
              <a:solidFill>
                <a:srgbClr val="E73568"/>
              </a:solidFill>
              <a:effectLst>
                <a:outerShdw blurRad="38100" dist="19050" dir="2700000" algn="tl" rotWithShape="0">
                  <a:schemeClr val="dk1">
                    <a:alpha val="40000"/>
                  </a:schemeClr>
                </a:outerShdw>
              </a:effectLst>
              <a:latin typeface="Comic Sans MS" panose="030F0702030302020204" pitchFamily="66" charset="0"/>
            </a:endParaRPr>
          </a:p>
          <a:p>
            <a:endParaRPr lang="en-US" sz="2800" dirty="0">
              <a:ln w="0"/>
              <a:solidFill>
                <a:srgbClr val="E73568"/>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1736643" y="1115851"/>
            <a:ext cx="9425118" cy="1657748"/>
          </a:xfrm>
        </p:spPr>
        <p:txBody>
          <a:bodyPr>
            <a:normAutofit fontScale="90000"/>
          </a:bodyPr>
          <a:lstStyle/>
          <a:p>
            <a:br>
              <a:rPr lang="en-US" sz="3200" b="1" i="1" dirty="0">
                <a:solidFill>
                  <a:srgbClr val="33CCCC"/>
                </a:solidFill>
                <a:latin typeface="Comic Sans MS" panose="030F0702030302020204" pitchFamily="66" charset="0"/>
              </a:rPr>
            </a:br>
            <a:r>
              <a:rPr lang="en-US" sz="3200" b="1" i="1" dirty="0">
                <a:solidFill>
                  <a:srgbClr val="33CCCC"/>
                </a:solidFill>
                <a:latin typeface="Comic Sans MS" panose="030F0702030302020204" pitchFamily="66" charset="0"/>
              </a:rPr>
              <a:t>Jacobs Engineering Apprenticeship Opportunities  </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endParaRPr lang="en-GB" sz="2800" b="1" i="1" dirty="0">
              <a:solidFill>
                <a:srgbClr val="33CCCC"/>
              </a:solidFill>
              <a:latin typeface="Comic Sans MS" panose="030F0702030302020204" pitchFamily="66" charset="0"/>
            </a:endParaRPr>
          </a:p>
        </p:txBody>
      </p:sp>
      <p:pic>
        <p:nvPicPr>
          <p:cNvPr id="14" name="Picture 13">
            <a:extLst>
              <a:ext uri="{FF2B5EF4-FFF2-40B4-BE49-F238E27FC236}">
                <a16:creationId xmlns:a16="http://schemas.microsoft.com/office/drawing/2014/main" id="{22792FD4-DC54-4861-8635-FDACE4524E8A}"/>
              </a:ext>
            </a:extLst>
          </p:cNvPr>
          <p:cNvPicPr>
            <a:picLocks noChangeAspect="1"/>
          </p:cNvPicPr>
          <p:nvPr/>
        </p:nvPicPr>
        <p:blipFill>
          <a:blip r:embed="rId7"/>
          <a:stretch>
            <a:fillRect/>
          </a:stretch>
        </p:blipFill>
        <p:spPr>
          <a:xfrm>
            <a:off x="3576627" y="364204"/>
            <a:ext cx="3352800" cy="751647"/>
          </a:xfrm>
          <a:prstGeom prst="rect">
            <a:avLst/>
          </a:prstGeom>
        </p:spPr>
      </p:pic>
      <p:pic>
        <p:nvPicPr>
          <p:cNvPr id="8" name="Picture 7">
            <a:extLst>
              <a:ext uri="{FF2B5EF4-FFF2-40B4-BE49-F238E27FC236}">
                <a16:creationId xmlns:a16="http://schemas.microsoft.com/office/drawing/2014/main" id="{22B99431-0B08-435C-A08E-2D50CA6C5E5E}"/>
              </a:ext>
            </a:extLst>
          </p:cNvPr>
          <p:cNvPicPr>
            <a:picLocks noChangeAspect="1"/>
          </p:cNvPicPr>
          <p:nvPr/>
        </p:nvPicPr>
        <p:blipFill>
          <a:blip r:embed="rId8"/>
          <a:stretch>
            <a:fillRect/>
          </a:stretch>
        </p:blipFill>
        <p:spPr>
          <a:xfrm>
            <a:off x="7310310" y="417183"/>
            <a:ext cx="3087640" cy="505698"/>
          </a:xfrm>
          <a:prstGeom prst="rect">
            <a:avLst/>
          </a:prstGeom>
        </p:spPr>
      </p:pic>
      <p:sp>
        <p:nvSpPr>
          <p:cNvPr id="9" name="TextBox 8">
            <a:extLst>
              <a:ext uri="{FF2B5EF4-FFF2-40B4-BE49-F238E27FC236}">
                <a16:creationId xmlns:a16="http://schemas.microsoft.com/office/drawing/2014/main" id="{428F5F57-7C61-4BCF-954F-1498B6AA5CA3}"/>
              </a:ext>
            </a:extLst>
          </p:cNvPr>
          <p:cNvSpPr txBox="1"/>
          <p:nvPr/>
        </p:nvSpPr>
        <p:spPr>
          <a:xfrm>
            <a:off x="733476" y="2072894"/>
            <a:ext cx="5892257" cy="4770537"/>
          </a:xfrm>
          <a:prstGeom prst="rect">
            <a:avLst/>
          </a:prstGeom>
          <a:noFill/>
        </p:spPr>
        <p:txBody>
          <a:bodyPr wrap="square" rtlCol="0">
            <a:spAutoFit/>
          </a:bodyPr>
          <a:lstStyle/>
          <a:p>
            <a:pPr marL="457200"/>
            <a:r>
              <a:rPr lang="en-GB" sz="1600" dirty="0">
                <a:effectLst/>
                <a:latin typeface="Comic Sans MS" panose="030F0702030302020204" pitchFamily="66" charset="0"/>
                <a:ea typeface="Calibri" panose="020F0502020204030204" pitchFamily="34" charset="0"/>
              </a:rPr>
              <a:t>Jacobs are looking to attract over 100 Apprentices from all STEAM disciplines to their business in 2022. And the intake starts now!</a:t>
            </a:r>
          </a:p>
          <a:p>
            <a:pPr marL="457200"/>
            <a:r>
              <a:rPr lang="en-GB" sz="1600" dirty="0">
                <a:effectLst/>
                <a:latin typeface="Comic Sans MS" panose="030F0702030302020204" pitchFamily="66" charset="0"/>
                <a:ea typeface="Calibri" panose="020F0502020204030204" pitchFamily="34" charset="0"/>
              </a:rPr>
              <a:t> </a:t>
            </a:r>
          </a:p>
          <a:p>
            <a:pPr marL="457200"/>
            <a:r>
              <a:rPr lang="en-GB" sz="1600" dirty="0">
                <a:effectLst/>
                <a:latin typeface="Comic Sans MS" panose="030F0702030302020204" pitchFamily="66" charset="0"/>
                <a:ea typeface="Calibri" panose="020F0502020204030204" pitchFamily="34" charset="0"/>
              </a:rPr>
              <a:t>We Live Inclusion! It is at the core of our mission, whether it is linked to educational background, geographical location, industry experience, working hours, work patterns, race, ethnicity, culture, religion, gender, sexual orientation, social-economic status or other.  </a:t>
            </a:r>
          </a:p>
          <a:p>
            <a:pPr marL="457200"/>
            <a:r>
              <a:rPr lang="en-GB" sz="1600" dirty="0">
                <a:effectLst/>
                <a:latin typeface="Comic Sans MS" panose="030F0702030302020204" pitchFamily="66" charset="0"/>
                <a:ea typeface="Calibri" panose="020F0502020204030204" pitchFamily="34" charset="0"/>
              </a:rPr>
              <a:t> </a:t>
            </a:r>
          </a:p>
          <a:p>
            <a:pPr marL="457200"/>
            <a:r>
              <a:rPr lang="en-GB" sz="1600" dirty="0">
                <a:effectLst/>
                <a:latin typeface="Comic Sans MS" panose="030F0702030302020204" pitchFamily="66" charset="0"/>
                <a:ea typeface="Calibri" panose="020F0502020204030204" pitchFamily="34" charset="0"/>
              </a:rPr>
              <a:t>This event is linked to our </a:t>
            </a:r>
            <a:r>
              <a:rPr lang="en-GB" sz="1600" u="sng" dirty="0">
                <a:solidFill>
                  <a:srgbClr val="0563C1"/>
                </a:solidFill>
                <a:effectLst/>
                <a:latin typeface="Comic Sans MS" panose="030F0702030302020204" pitchFamily="66" charset="0"/>
                <a:ea typeface="Calibri" panose="020F0502020204030204" pitchFamily="34" charset="0"/>
                <a:hlinkClick r:id="rId9"/>
              </a:rPr>
              <a:t>Action Plan for Advancing Justice and Equality</a:t>
            </a:r>
            <a:r>
              <a:rPr lang="en-GB" sz="1600" dirty="0">
                <a:effectLst/>
                <a:latin typeface="Comic Sans MS" panose="030F0702030302020204" pitchFamily="66" charset="0"/>
                <a:ea typeface="Calibri" panose="020F0502020204030204" pitchFamily="34" charset="0"/>
              </a:rPr>
              <a:t>, focused on increasing the number of Black talent in our company to reflect the societies that we serve, as well as creating inclusive conditions for this workforce to grow and thrive.  </a:t>
            </a:r>
          </a:p>
          <a:p>
            <a:pPr marL="457200"/>
            <a:endParaRPr lang="en-GB" sz="1600" dirty="0">
              <a:latin typeface="Comic Sans MS" panose="030F0702030302020204" pitchFamily="66" charset="0"/>
              <a:ea typeface="Calibri" panose="020F0502020204030204" pitchFamily="34" charset="0"/>
            </a:endParaRPr>
          </a:p>
          <a:p>
            <a:pPr marL="457200"/>
            <a:r>
              <a:rPr lang="en-GB" sz="1600" dirty="0">
                <a:latin typeface="Comic Sans MS" panose="030F0702030302020204" pitchFamily="66" charset="0"/>
                <a:ea typeface="Calibri" panose="020F0502020204030204" pitchFamily="34" charset="0"/>
              </a:rPr>
              <a:t>Jacobs Website visit </a:t>
            </a:r>
            <a:r>
              <a:rPr lang="en-GB" sz="1600" dirty="0">
                <a:effectLst/>
                <a:latin typeface="Comic Sans MS" panose="030F0702030302020204" pitchFamily="66" charset="0"/>
                <a:ea typeface="Calibri" panose="020F0502020204030204" pitchFamily="34" charset="0"/>
              </a:rPr>
              <a:t> </a:t>
            </a:r>
            <a:r>
              <a:rPr lang="en-GB" sz="1600" u="sng" dirty="0">
                <a:solidFill>
                  <a:srgbClr val="0563C1"/>
                </a:solidFill>
                <a:effectLst/>
                <a:latin typeface="Comic Sans MS" panose="030F0702030302020204" pitchFamily="66" charset="0"/>
                <a:ea typeface="Calibri" panose="020F0502020204030204" pitchFamily="34" charset="0"/>
                <a:hlinkClick r:id="rId10"/>
              </a:rPr>
              <a:t>www.jacobs.com</a:t>
            </a:r>
            <a:endParaRPr lang="en-GB" sz="1600" dirty="0">
              <a:effectLst/>
              <a:latin typeface="Comic Sans MS" panose="030F0702030302020204" pitchFamily="66" charset="0"/>
              <a:ea typeface="Calibri" panose="020F0502020204030204" pitchFamily="34" charset="0"/>
            </a:endParaRPr>
          </a:p>
          <a:p>
            <a:pPr marL="457200"/>
            <a:endParaRPr lang="en-GB" sz="1600" dirty="0">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893742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7446309" y="1626905"/>
            <a:ext cx="4388663" cy="3604189"/>
          </a:xfrm>
          <a:prstGeom prst="rect">
            <a:avLst/>
          </a:prstGeom>
        </p:spPr>
      </p:pic>
      <p:sp>
        <p:nvSpPr>
          <p:cNvPr id="4" name="TextBox 4"/>
          <p:cNvSpPr txBox="1"/>
          <p:nvPr/>
        </p:nvSpPr>
        <p:spPr>
          <a:xfrm>
            <a:off x="735610" y="601516"/>
            <a:ext cx="9800879" cy="971550"/>
          </a:xfrm>
          <a:prstGeom prst="rect">
            <a:avLst/>
          </a:prstGeom>
        </p:spPr>
        <p:txBody>
          <a:bodyPr lIns="0" tIns="0" rIns="0" bIns="0" rtlCol="0" anchor="t">
            <a:spAutoFit/>
          </a:bodyPr>
          <a:lstStyle/>
          <a:p>
            <a:pPr algn="l">
              <a:lnSpc>
                <a:spcPts val="3840"/>
              </a:lnSpc>
            </a:pPr>
            <a:r>
              <a:rPr lang="en-US" sz="3200" spc="-127">
                <a:solidFill>
                  <a:srgbClr val="AA00CD"/>
                </a:solidFill>
                <a:latin typeface="Open Sans Bold"/>
              </a:rPr>
              <a:t>STANDARDS – GATEWAYS AND END POINT ASSESSMENTS </a:t>
            </a:r>
          </a:p>
        </p:txBody>
      </p:sp>
      <p:sp>
        <p:nvSpPr>
          <p:cNvPr id="5" name="TextBox 5"/>
          <p:cNvSpPr txBox="1"/>
          <p:nvPr/>
        </p:nvSpPr>
        <p:spPr>
          <a:xfrm>
            <a:off x="735610" y="1999275"/>
            <a:ext cx="6187801" cy="3231820"/>
          </a:xfrm>
          <a:prstGeom prst="rect">
            <a:avLst/>
          </a:prstGeom>
        </p:spPr>
        <p:txBody>
          <a:bodyPr lIns="0" tIns="0" rIns="0" bIns="0" rtlCol="0" anchor="t">
            <a:spAutoFit/>
          </a:bodyPr>
          <a:lstStyle/>
          <a:p>
            <a:pPr algn="l">
              <a:lnSpc>
                <a:spcPts val="2306"/>
              </a:lnSpc>
            </a:pPr>
            <a:r>
              <a:rPr lang="en-US" sz="1922" spc="-76">
                <a:solidFill>
                  <a:srgbClr val="000000"/>
                </a:solidFill>
                <a:latin typeface="Open Sans"/>
              </a:rPr>
              <a:t>Some </a:t>
            </a:r>
            <a:r>
              <a:rPr lang="en-US" sz="1922" spc="-76">
                <a:solidFill>
                  <a:srgbClr val="000000"/>
                </a:solidFill>
                <a:latin typeface="Open Sans Bold"/>
              </a:rPr>
              <a:t>Apprenticeship Standards </a:t>
            </a:r>
            <a:r>
              <a:rPr lang="en-US" sz="1922" spc="-76">
                <a:solidFill>
                  <a:srgbClr val="000000"/>
                </a:solidFill>
                <a:latin typeface="Open Sans"/>
              </a:rPr>
              <a:t>don’t contain  mandatory qualifications.</a:t>
            </a:r>
          </a:p>
          <a:p>
            <a:pPr algn="l">
              <a:lnSpc>
                <a:spcPts val="2306"/>
              </a:lnSpc>
            </a:pPr>
            <a:endParaRPr lang="en-US" sz="1922" spc="-76">
              <a:solidFill>
                <a:srgbClr val="000000"/>
              </a:solidFill>
              <a:latin typeface="Open Sans"/>
            </a:endParaRPr>
          </a:p>
          <a:p>
            <a:pPr algn="l">
              <a:lnSpc>
                <a:spcPts val="2306"/>
              </a:lnSpc>
            </a:pPr>
            <a:endParaRPr lang="en-US" sz="1922" spc="-76">
              <a:solidFill>
                <a:srgbClr val="000000"/>
              </a:solidFill>
              <a:latin typeface="Open Sans"/>
            </a:endParaRPr>
          </a:p>
          <a:p>
            <a:pPr algn="l">
              <a:lnSpc>
                <a:spcPts val="2306"/>
              </a:lnSpc>
            </a:pPr>
            <a:r>
              <a:rPr lang="en-US" sz="1922" spc="-76">
                <a:solidFill>
                  <a:srgbClr val="000000"/>
                </a:solidFill>
                <a:latin typeface="Open Sans"/>
              </a:rPr>
              <a:t>Employers and Training Providers can deliver training in a different way.</a:t>
            </a:r>
          </a:p>
          <a:p>
            <a:pPr algn="l">
              <a:lnSpc>
                <a:spcPts val="2306"/>
              </a:lnSpc>
            </a:pPr>
            <a:endParaRPr lang="en-US" sz="1922" spc="-76">
              <a:solidFill>
                <a:srgbClr val="000000"/>
              </a:solidFill>
              <a:latin typeface="Open Sans"/>
            </a:endParaRPr>
          </a:p>
          <a:p>
            <a:pPr algn="l">
              <a:lnSpc>
                <a:spcPts val="2306"/>
              </a:lnSpc>
            </a:pPr>
            <a:endParaRPr lang="en-US" sz="1922" spc="-76">
              <a:solidFill>
                <a:srgbClr val="000000"/>
              </a:solidFill>
              <a:latin typeface="Open Sans"/>
            </a:endParaRPr>
          </a:p>
          <a:p>
            <a:pPr algn="l">
              <a:lnSpc>
                <a:spcPts val="2306"/>
              </a:lnSpc>
            </a:pPr>
            <a:r>
              <a:rPr lang="en-US" sz="1922" spc="-76">
                <a:solidFill>
                  <a:srgbClr val="000000"/>
                </a:solidFill>
                <a:latin typeface="Open Sans"/>
              </a:rPr>
              <a:t>You will go through “Gateways” to continue to assess progression and complete an </a:t>
            </a:r>
            <a:r>
              <a:rPr lang="en-US" sz="1922" spc="-76">
                <a:solidFill>
                  <a:srgbClr val="000000"/>
                </a:solidFill>
                <a:latin typeface="Open Sans Bold"/>
              </a:rPr>
              <a:t>End Point Assessment (EPA) </a:t>
            </a:r>
            <a:r>
              <a:rPr lang="en-US" sz="1922" spc="-76">
                <a:solidFill>
                  <a:srgbClr val="000000"/>
                </a:solidFill>
                <a:latin typeface="Open Sans"/>
              </a:rPr>
              <a:t>to achieve the Apprenticeship</a:t>
            </a:r>
          </a:p>
        </p:txBody>
      </p:sp>
      <p:pic>
        <p:nvPicPr>
          <p:cNvPr id="6" name="Picture 6"/>
          <p:cNvPicPr>
            <a:picLocks noChangeAspect="1"/>
          </p:cNvPicPr>
          <p:nvPr/>
        </p:nvPicPr>
        <p:blipFill>
          <a:blip r:embed="rId4"/>
          <a:srcRect/>
          <a:stretch>
            <a:fillRect/>
          </a:stretch>
        </p:blipFill>
        <p:spPr>
          <a:xfrm>
            <a:off x="685800" y="5498939"/>
            <a:ext cx="6519503" cy="1177656"/>
          </a:xfrm>
          <a:prstGeom prst="rect">
            <a:avLst/>
          </a:prstGeom>
        </p:spPr>
      </p:pic>
      <p:pic>
        <p:nvPicPr>
          <p:cNvPr id="7" name="Picture 7"/>
          <p:cNvPicPr>
            <a:picLocks noChangeAspect="1"/>
          </p:cNvPicPr>
          <p:nvPr/>
        </p:nvPicPr>
        <p:blipFill>
          <a:blip r:embed="rId5"/>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286891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00515" y="1549174"/>
            <a:ext cx="2303073" cy="2906086"/>
          </a:xfrm>
          <a:prstGeom prst="rect">
            <a:avLst/>
          </a:prstGeom>
        </p:spPr>
      </p:pic>
      <p:sp>
        <p:nvSpPr>
          <p:cNvPr id="4" name="TextBox 4"/>
          <p:cNvSpPr txBox="1"/>
          <p:nvPr/>
        </p:nvSpPr>
        <p:spPr>
          <a:xfrm>
            <a:off x="648950" y="574173"/>
            <a:ext cx="9459690" cy="542925"/>
          </a:xfrm>
          <a:prstGeom prst="rect">
            <a:avLst/>
          </a:prstGeom>
        </p:spPr>
        <p:txBody>
          <a:bodyPr lIns="0" tIns="0" rIns="0" bIns="0" rtlCol="0" anchor="t">
            <a:spAutoFit/>
          </a:bodyPr>
          <a:lstStyle/>
          <a:p>
            <a:pPr algn="l">
              <a:lnSpc>
                <a:spcPts val="4320"/>
              </a:lnSpc>
            </a:pPr>
            <a:r>
              <a:rPr lang="en-US" sz="3600" spc="-143">
                <a:solidFill>
                  <a:srgbClr val="AA00CD"/>
                </a:solidFill>
                <a:latin typeface="Open Sans Bold"/>
              </a:rPr>
              <a:t>HOW MUCH WILL IT COST?</a:t>
            </a:r>
          </a:p>
        </p:txBody>
      </p:sp>
      <p:sp>
        <p:nvSpPr>
          <p:cNvPr id="5" name="TextBox 5"/>
          <p:cNvSpPr txBox="1"/>
          <p:nvPr/>
        </p:nvSpPr>
        <p:spPr>
          <a:xfrm>
            <a:off x="648950" y="1558699"/>
            <a:ext cx="6697605" cy="3248025"/>
          </a:xfrm>
          <a:prstGeom prst="rect">
            <a:avLst/>
          </a:prstGeom>
        </p:spPr>
        <p:txBody>
          <a:bodyPr lIns="0" tIns="0" rIns="0" bIns="0" rtlCol="0" anchor="t">
            <a:spAutoFit/>
          </a:bodyPr>
          <a:lstStyle/>
          <a:p>
            <a:pPr marL="289560" lvl="1" indent="-144780" algn="l">
              <a:lnSpc>
                <a:spcPts val="2879"/>
              </a:lnSpc>
              <a:buFont typeface="Arial"/>
              <a:buChar char="•"/>
            </a:pPr>
            <a:r>
              <a:rPr lang="en-US" sz="2400" spc="-95">
                <a:solidFill>
                  <a:srgbClr val="000000"/>
                </a:solidFill>
                <a:latin typeface="Open Sans"/>
              </a:rPr>
              <a:t>No contribution towards the qualification regardless of level, including DEGREE!</a:t>
            </a:r>
          </a:p>
          <a:p>
            <a:pPr algn="l">
              <a:lnSpc>
                <a:spcPts val="2879"/>
              </a:lnSpc>
            </a:pPr>
            <a:endParaRPr lang="en-US" sz="2400" spc="-95">
              <a:solidFill>
                <a:srgbClr val="000000"/>
              </a:solidFill>
              <a:latin typeface="Open Sans"/>
            </a:endParaRPr>
          </a:p>
          <a:p>
            <a:pPr marL="289560" lvl="1" indent="-144780" algn="l">
              <a:lnSpc>
                <a:spcPts val="2879"/>
              </a:lnSpc>
              <a:buFont typeface="Arial"/>
              <a:buChar char="•"/>
            </a:pPr>
            <a:r>
              <a:rPr lang="en-US" sz="2400" spc="-95">
                <a:solidFill>
                  <a:srgbClr val="000000"/>
                </a:solidFill>
                <a:latin typeface="Open Sans"/>
              </a:rPr>
              <a:t>All learning material equipment provided. No paying for textbooks or online resources.</a:t>
            </a:r>
          </a:p>
          <a:p>
            <a:pPr algn="l">
              <a:lnSpc>
                <a:spcPts val="2879"/>
              </a:lnSpc>
            </a:pPr>
            <a:endParaRPr lang="en-US" sz="2400" spc="-95">
              <a:solidFill>
                <a:srgbClr val="000000"/>
              </a:solidFill>
              <a:latin typeface="Open Sans"/>
            </a:endParaRPr>
          </a:p>
          <a:p>
            <a:pPr marL="289560" lvl="1" indent="-144780" algn="l">
              <a:lnSpc>
                <a:spcPts val="2879"/>
              </a:lnSpc>
              <a:buFont typeface="Arial"/>
              <a:buChar char="•"/>
            </a:pPr>
            <a:r>
              <a:rPr lang="en-US" sz="2400" spc="-95">
                <a:solidFill>
                  <a:srgbClr val="000000"/>
                </a:solidFill>
                <a:latin typeface="Open Sans"/>
              </a:rPr>
              <a:t>All necessary PPE (Personal Protection Equipment) supplied to keep you safe if necessary for the apprenticeship.</a:t>
            </a:r>
          </a:p>
        </p:txBody>
      </p:sp>
      <p:pic>
        <p:nvPicPr>
          <p:cNvPr id="6" name="Picture 6"/>
          <p:cNvPicPr>
            <a:picLocks noChangeAspect="1"/>
          </p:cNvPicPr>
          <p:nvPr/>
        </p:nvPicPr>
        <p:blipFill>
          <a:blip r:embed="rId6"/>
          <a:srcRect/>
          <a:stretch>
            <a:fillRect/>
          </a:stretch>
        </p:blipFill>
        <p:spPr>
          <a:xfrm>
            <a:off x="685800" y="5498939"/>
            <a:ext cx="6519503" cy="1177656"/>
          </a:xfrm>
          <a:prstGeom prst="rect">
            <a:avLst/>
          </a:prstGeom>
        </p:spPr>
      </p:pic>
      <p:pic>
        <p:nvPicPr>
          <p:cNvPr id="7" name="Picture 7"/>
          <p:cNvPicPr>
            <a:picLocks noChangeAspect="1"/>
          </p:cNvPicPr>
          <p:nvPr/>
        </p:nvPicPr>
        <p:blipFill>
          <a:blip r:embed="rId7"/>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226995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93602" y="1383478"/>
            <a:ext cx="4958841" cy="4091044"/>
          </a:xfrm>
          <a:prstGeom prst="rect">
            <a:avLst/>
          </a:prstGeom>
        </p:spPr>
      </p:pic>
      <p:sp>
        <p:nvSpPr>
          <p:cNvPr id="4" name="TextBox 4"/>
          <p:cNvSpPr txBox="1"/>
          <p:nvPr/>
        </p:nvSpPr>
        <p:spPr>
          <a:xfrm>
            <a:off x="570573" y="443544"/>
            <a:ext cx="9459690" cy="485775"/>
          </a:xfrm>
          <a:prstGeom prst="rect">
            <a:avLst/>
          </a:prstGeom>
        </p:spPr>
        <p:txBody>
          <a:bodyPr lIns="0" tIns="0" rIns="0" bIns="0" rtlCol="0" anchor="t">
            <a:spAutoFit/>
          </a:bodyPr>
          <a:lstStyle/>
          <a:p>
            <a:pPr algn="l">
              <a:lnSpc>
                <a:spcPts val="3840"/>
              </a:lnSpc>
            </a:pPr>
            <a:r>
              <a:rPr lang="en-US" sz="3200" spc="47">
                <a:solidFill>
                  <a:srgbClr val="AA00CD"/>
                </a:solidFill>
                <a:latin typeface="Open Sans Bold"/>
              </a:rPr>
              <a:t>ACCESS AND PROGRESSION</a:t>
            </a:r>
          </a:p>
        </p:txBody>
      </p:sp>
      <p:sp>
        <p:nvSpPr>
          <p:cNvPr id="5" name="TextBox 5"/>
          <p:cNvSpPr txBox="1"/>
          <p:nvPr/>
        </p:nvSpPr>
        <p:spPr>
          <a:xfrm>
            <a:off x="4666779" y="4950647"/>
            <a:ext cx="2616812" cy="5238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Bold"/>
              </a:rPr>
              <a:t>Intermediate Level 2 </a:t>
            </a:r>
          </a:p>
          <a:p>
            <a:pPr algn="ctr">
              <a:lnSpc>
                <a:spcPts val="2100"/>
              </a:lnSpc>
            </a:pPr>
            <a:r>
              <a:rPr lang="en-US" sz="1500">
                <a:solidFill>
                  <a:srgbClr val="000000"/>
                </a:solidFill>
                <a:latin typeface="Open Sans Light Bold"/>
              </a:rPr>
              <a:t>Equivalent to 5 GCSEs</a:t>
            </a:r>
          </a:p>
        </p:txBody>
      </p:sp>
      <p:sp>
        <p:nvSpPr>
          <p:cNvPr id="6" name="TextBox 6"/>
          <p:cNvSpPr txBox="1"/>
          <p:nvPr/>
        </p:nvSpPr>
        <p:spPr>
          <a:xfrm>
            <a:off x="5773023" y="4090054"/>
            <a:ext cx="2257266" cy="523875"/>
          </a:xfrm>
          <a:prstGeom prst="rect">
            <a:avLst/>
          </a:prstGeom>
        </p:spPr>
        <p:txBody>
          <a:bodyPr lIns="0" tIns="0" rIns="0" bIns="0" rtlCol="0" anchor="t">
            <a:spAutoFit/>
          </a:bodyPr>
          <a:lstStyle/>
          <a:p>
            <a:pPr>
              <a:lnSpc>
                <a:spcPts val="2100"/>
              </a:lnSpc>
            </a:pPr>
            <a:r>
              <a:rPr lang="en-US" sz="1500">
                <a:solidFill>
                  <a:srgbClr val="000000"/>
                </a:solidFill>
                <a:latin typeface="Open Sans Light Bold"/>
              </a:rPr>
              <a:t>Advanced Level 3 </a:t>
            </a:r>
          </a:p>
          <a:p>
            <a:pPr algn="ctr">
              <a:lnSpc>
                <a:spcPts val="2100"/>
              </a:lnSpc>
            </a:pPr>
            <a:r>
              <a:rPr lang="en-US" sz="1500">
                <a:solidFill>
                  <a:srgbClr val="000000"/>
                </a:solidFill>
                <a:latin typeface="Open Sans Light Bold"/>
              </a:rPr>
              <a:t>Equivalent to 2 A-Levels</a:t>
            </a:r>
          </a:p>
        </p:txBody>
      </p:sp>
      <p:sp>
        <p:nvSpPr>
          <p:cNvPr id="7" name="TextBox 7"/>
          <p:cNvSpPr txBox="1"/>
          <p:nvPr/>
        </p:nvSpPr>
        <p:spPr>
          <a:xfrm>
            <a:off x="6619801" y="3221131"/>
            <a:ext cx="3104356" cy="5238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Bold"/>
              </a:rPr>
              <a:t>Higher Levels 4 &amp; 5 Equivalent or</a:t>
            </a:r>
          </a:p>
          <a:p>
            <a:pPr algn="ctr">
              <a:lnSpc>
                <a:spcPts val="2100"/>
              </a:lnSpc>
            </a:pPr>
            <a:r>
              <a:rPr lang="en-US" sz="1500">
                <a:solidFill>
                  <a:srgbClr val="000000"/>
                </a:solidFill>
                <a:latin typeface="Open Sans Light Bold"/>
              </a:rPr>
              <a:t> contains HNC, HND, FD</a:t>
            </a:r>
          </a:p>
        </p:txBody>
      </p:sp>
      <p:sp>
        <p:nvSpPr>
          <p:cNvPr id="8" name="TextBox 8"/>
          <p:cNvSpPr txBox="1"/>
          <p:nvPr/>
        </p:nvSpPr>
        <p:spPr>
          <a:xfrm>
            <a:off x="7455269" y="2285907"/>
            <a:ext cx="2985256" cy="523875"/>
          </a:xfrm>
          <a:prstGeom prst="rect">
            <a:avLst/>
          </a:prstGeom>
        </p:spPr>
        <p:txBody>
          <a:bodyPr lIns="0" tIns="0" rIns="0" bIns="0" rtlCol="0" anchor="t">
            <a:spAutoFit/>
          </a:bodyPr>
          <a:lstStyle/>
          <a:p>
            <a:pPr algn="ctr">
              <a:lnSpc>
                <a:spcPts val="2100"/>
              </a:lnSpc>
            </a:pPr>
            <a:r>
              <a:rPr lang="en-US" sz="1500">
                <a:solidFill>
                  <a:srgbClr val="000000"/>
                </a:solidFill>
                <a:latin typeface="Open Sans Light Bold"/>
              </a:rPr>
              <a:t>Degree and Masters Levels 6&amp;7</a:t>
            </a:r>
          </a:p>
          <a:p>
            <a:pPr algn="ctr">
              <a:lnSpc>
                <a:spcPts val="2100"/>
              </a:lnSpc>
            </a:pPr>
            <a:r>
              <a:rPr lang="en-US" sz="1500">
                <a:solidFill>
                  <a:srgbClr val="000000"/>
                </a:solidFill>
                <a:latin typeface="Open Sans Light Bold"/>
              </a:rPr>
              <a:t>may contain bacherlors degree</a:t>
            </a:r>
          </a:p>
        </p:txBody>
      </p:sp>
      <p:pic>
        <p:nvPicPr>
          <p:cNvPr id="9" name="Picture 9"/>
          <p:cNvPicPr>
            <a:picLocks noChangeAspect="1"/>
          </p:cNvPicPr>
          <p:nvPr/>
        </p:nvPicPr>
        <p:blipFill>
          <a:blip r:embed="rId6"/>
          <a:srcRect/>
          <a:stretch>
            <a:fillRect/>
          </a:stretch>
        </p:blipFill>
        <p:spPr>
          <a:xfrm>
            <a:off x="685800" y="5757660"/>
            <a:ext cx="5087223" cy="918935"/>
          </a:xfrm>
          <a:prstGeom prst="rect">
            <a:avLst/>
          </a:prstGeom>
        </p:spPr>
      </p:pic>
      <p:pic>
        <p:nvPicPr>
          <p:cNvPr id="10" name="Picture 10"/>
          <p:cNvPicPr>
            <a:picLocks noChangeAspect="1"/>
          </p:cNvPicPr>
          <p:nvPr/>
        </p:nvPicPr>
        <p:blipFill>
          <a:blip r:embed="rId7"/>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3876113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77250" y="1361171"/>
            <a:ext cx="2318004" cy="2743200"/>
          </a:xfrm>
          <a:prstGeom prst="rect">
            <a:avLst/>
          </a:prstGeom>
        </p:spPr>
      </p:pic>
      <p:sp>
        <p:nvSpPr>
          <p:cNvPr id="4" name="TextBox 4"/>
          <p:cNvSpPr txBox="1"/>
          <p:nvPr/>
        </p:nvSpPr>
        <p:spPr>
          <a:xfrm>
            <a:off x="415856" y="1293935"/>
            <a:ext cx="7067880" cy="4000500"/>
          </a:xfrm>
          <a:prstGeom prst="rect">
            <a:avLst/>
          </a:prstGeom>
        </p:spPr>
        <p:txBody>
          <a:bodyPr lIns="0" tIns="0" rIns="0" bIns="0" rtlCol="0" anchor="t">
            <a:spAutoFit/>
          </a:bodyPr>
          <a:lstStyle/>
          <a:p>
            <a:pPr marL="265431" lvl="1" indent="-132715" algn="l">
              <a:lnSpc>
                <a:spcPts val="2640"/>
              </a:lnSpc>
              <a:buFont typeface="Arial"/>
              <a:buChar char="•"/>
            </a:pPr>
            <a:r>
              <a:rPr lang="en-US" sz="2200" spc="-87">
                <a:solidFill>
                  <a:srgbClr val="000000"/>
                </a:solidFill>
                <a:latin typeface="Open Sans"/>
              </a:rPr>
              <a:t>Programme offered by Higher Education Institutions</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You may achieve a full Bachelors or Masters Degree</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Employers, Higher Education and Professional bodies working in partnership</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Employed throughout with part time study – sometimes block release</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Between 3 to 6 years depending on Apprenticeship and level</a:t>
            </a:r>
          </a:p>
        </p:txBody>
      </p:sp>
      <p:sp>
        <p:nvSpPr>
          <p:cNvPr id="5" name="TextBox 5"/>
          <p:cNvSpPr txBox="1"/>
          <p:nvPr/>
        </p:nvSpPr>
        <p:spPr>
          <a:xfrm>
            <a:off x="302559" y="379756"/>
            <a:ext cx="9666370" cy="554938"/>
          </a:xfrm>
          <a:prstGeom prst="rect">
            <a:avLst/>
          </a:prstGeom>
        </p:spPr>
        <p:txBody>
          <a:bodyPr lIns="0" tIns="0" rIns="0" bIns="0" rtlCol="0" anchor="t">
            <a:spAutoFit/>
          </a:bodyPr>
          <a:lstStyle/>
          <a:p>
            <a:pPr algn="ctr">
              <a:lnSpc>
                <a:spcPts val="4587"/>
              </a:lnSpc>
            </a:pPr>
            <a:r>
              <a:rPr lang="en-US" sz="3277">
                <a:solidFill>
                  <a:srgbClr val="AA00CD"/>
                </a:solidFill>
                <a:latin typeface="Open Sans Bold"/>
              </a:rPr>
              <a:t>HIGHER AND DEGREE LEVEL APPRENTICESHIPS</a:t>
            </a:r>
          </a:p>
        </p:txBody>
      </p:sp>
      <p:pic>
        <p:nvPicPr>
          <p:cNvPr id="6" name="Picture 6"/>
          <p:cNvPicPr>
            <a:picLocks noChangeAspect="1"/>
          </p:cNvPicPr>
          <p:nvPr/>
        </p:nvPicPr>
        <p:blipFill>
          <a:blip r:embed="rId5"/>
          <a:srcRect/>
          <a:stretch>
            <a:fillRect/>
          </a:stretch>
        </p:blipFill>
        <p:spPr>
          <a:xfrm>
            <a:off x="415856" y="5626649"/>
            <a:ext cx="6040346" cy="1091103"/>
          </a:xfrm>
          <a:prstGeom prst="rect">
            <a:avLst/>
          </a:prstGeom>
        </p:spPr>
      </p:pic>
      <p:pic>
        <p:nvPicPr>
          <p:cNvPr id="7" name="Picture 7"/>
          <p:cNvPicPr>
            <a:picLocks noChangeAspect="1"/>
          </p:cNvPicPr>
          <p:nvPr/>
        </p:nvPicPr>
        <p:blipFill>
          <a:blip r:embed="rId6"/>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101775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95397" y="1051485"/>
            <a:ext cx="3060837" cy="2598929"/>
          </a:xfrm>
          <a:prstGeom prst="rect">
            <a:avLst/>
          </a:prstGeom>
        </p:spPr>
      </p:pic>
      <p:sp>
        <p:nvSpPr>
          <p:cNvPr id="3" name="TextBox 3"/>
          <p:cNvSpPr txBox="1"/>
          <p:nvPr/>
        </p:nvSpPr>
        <p:spPr>
          <a:xfrm>
            <a:off x="701029" y="320353"/>
            <a:ext cx="10789942" cy="485775"/>
          </a:xfrm>
          <a:prstGeom prst="rect">
            <a:avLst/>
          </a:prstGeom>
        </p:spPr>
        <p:txBody>
          <a:bodyPr lIns="0" tIns="0" rIns="0" bIns="0" rtlCol="0" anchor="t">
            <a:spAutoFit/>
          </a:bodyPr>
          <a:lstStyle/>
          <a:p>
            <a:pPr algn="l">
              <a:lnSpc>
                <a:spcPts val="3840"/>
              </a:lnSpc>
            </a:pPr>
            <a:r>
              <a:rPr lang="en-US" sz="3200" spc="47">
                <a:solidFill>
                  <a:srgbClr val="AA00CD"/>
                </a:solidFill>
                <a:latin typeface="Open Sans Bold"/>
              </a:rPr>
              <a:t>WHAT SHOULD I ASK MYSELF?</a:t>
            </a:r>
          </a:p>
        </p:txBody>
      </p:sp>
      <p:sp>
        <p:nvSpPr>
          <p:cNvPr id="4" name="TextBox 4"/>
          <p:cNvSpPr txBox="1"/>
          <p:nvPr/>
        </p:nvSpPr>
        <p:spPr>
          <a:xfrm>
            <a:off x="685800" y="1195059"/>
            <a:ext cx="6139501" cy="3000375"/>
          </a:xfrm>
          <a:prstGeom prst="rect">
            <a:avLst/>
          </a:prstGeom>
        </p:spPr>
        <p:txBody>
          <a:bodyPr lIns="0" tIns="0" rIns="0" bIns="0" rtlCol="0" anchor="t">
            <a:spAutoFit/>
          </a:bodyPr>
          <a:lstStyle/>
          <a:p>
            <a:pPr marL="265431" lvl="1" indent="-132715" algn="l">
              <a:lnSpc>
                <a:spcPts val="2640"/>
              </a:lnSpc>
              <a:buFont typeface="Arial"/>
              <a:buChar char="•"/>
            </a:pPr>
            <a:r>
              <a:rPr lang="en-US" sz="2200" spc="-87">
                <a:solidFill>
                  <a:srgbClr val="000000"/>
                </a:solidFill>
                <a:latin typeface="Open Sans"/>
              </a:rPr>
              <a:t>Can I commit to 4 years plus if needed?</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Which Higher Education Institute will I attend?</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If it’s a level 6, will I receive a Bachelors degree or equivalent?</a:t>
            </a:r>
          </a:p>
          <a:p>
            <a:pPr algn="l">
              <a:lnSpc>
                <a:spcPts val="2640"/>
              </a:lnSpc>
            </a:pPr>
            <a:endParaRPr lang="en-US" sz="2200" spc="-87">
              <a:solidFill>
                <a:srgbClr val="000000"/>
              </a:solidFill>
              <a:latin typeface="Open Sans"/>
            </a:endParaRPr>
          </a:p>
          <a:p>
            <a:pPr marL="265431" lvl="1" indent="-132715" algn="l">
              <a:lnSpc>
                <a:spcPts val="2640"/>
              </a:lnSpc>
              <a:buFont typeface="Arial"/>
              <a:buChar char="•"/>
            </a:pPr>
            <a:r>
              <a:rPr lang="en-US" sz="2200" spc="-87">
                <a:solidFill>
                  <a:srgbClr val="000000"/>
                </a:solidFill>
                <a:latin typeface="Open Sans"/>
              </a:rPr>
              <a:t>Will I be happy to work full time PLUS study for a higher qualification?</a:t>
            </a:r>
          </a:p>
        </p:txBody>
      </p:sp>
      <p:pic>
        <p:nvPicPr>
          <p:cNvPr id="5" name="Picture 5"/>
          <p:cNvPicPr>
            <a:picLocks noChangeAspect="1"/>
          </p:cNvPicPr>
          <p:nvPr/>
        </p:nvPicPr>
        <p:blipFill>
          <a:blip r:embed="rId4"/>
          <a:srcRect/>
          <a:stretch>
            <a:fillRect/>
          </a:stretch>
        </p:blipFill>
        <p:spPr>
          <a:xfrm>
            <a:off x="685800" y="5498939"/>
            <a:ext cx="6519503" cy="1177656"/>
          </a:xfrm>
          <a:prstGeom prst="rect">
            <a:avLst/>
          </a:prstGeom>
        </p:spPr>
      </p:pic>
      <p:pic>
        <p:nvPicPr>
          <p:cNvPr id="6" name="Picture 6"/>
          <p:cNvPicPr>
            <a:picLocks noChangeAspect="1"/>
          </p:cNvPicPr>
          <p:nvPr/>
        </p:nvPicPr>
        <p:blipFill>
          <a:blip r:embed="rId5"/>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3756317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srcRect r="420" b="262"/>
          <a:stretch>
            <a:fillRect/>
          </a:stretch>
        </p:blipFill>
        <p:spPr>
          <a:xfrm>
            <a:off x="539198" y="1027850"/>
            <a:ext cx="2489821" cy="1307156"/>
          </a:xfrm>
          <a:prstGeom prst="rect">
            <a:avLst/>
          </a:prstGeom>
        </p:spPr>
      </p:pic>
      <p:sp>
        <p:nvSpPr>
          <p:cNvPr id="4" name="TextBox 4"/>
          <p:cNvSpPr txBox="1"/>
          <p:nvPr/>
        </p:nvSpPr>
        <p:spPr>
          <a:xfrm>
            <a:off x="473482" y="219605"/>
            <a:ext cx="9459690" cy="495300"/>
          </a:xfrm>
          <a:prstGeom prst="rect">
            <a:avLst/>
          </a:prstGeom>
        </p:spPr>
        <p:txBody>
          <a:bodyPr lIns="0" tIns="0" rIns="0" bIns="0" rtlCol="0" anchor="t">
            <a:spAutoFit/>
          </a:bodyPr>
          <a:lstStyle/>
          <a:p>
            <a:pPr algn="l">
              <a:lnSpc>
                <a:spcPts val="3960"/>
              </a:lnSpc>
            </a:pPr>
            <a:r>
              <a:rPr lang="en-US" sz="3300" spc="-131">
                <a:solidFill>
                  <a:srgbClr val="AA00CD"/>
                </a:solidFill>
                <a:latin typeface="Open Sans Bold"/>
              </a:rPr>
              <a:t>APPRENTICESHIP</a:t>
            </a:r>
            <a:r>
              <a:rPr lang="en-US" sz="3300" spc="-131">
                <a:solidFill>
                  <a:srgbClr val="CC0066"/>
                </a:solidFill>
                <a:latin typeface="Open Sans Bold"/>
              </a:rPr>
              <a:t> </a:t>
            </a:r>
            <a:r>
              <a:rPr lang="en-US" sz="3300" spc="-131">
                <a:solidFill>
                  <a:srgbClr val="000000"/>
                </a:solidFill>
                <a:latin typeface="Open Sans Bold"/>
              </a:rPr>
              <a:t>OR </a:t>
            </a:r>
            <a:r>
              <a:rPr lang="en-US" sz="3300" spc="-131">
                <a:solidFill>
                  <a:srgbClr val="AA00CD"/>
                </a:solidFill>
                <a:latin typeface="Open Sans Bold"/>
              </a:rPr>
              <a:t>UNIVERSITY?</a:t>
            </a:r>
          </a:p>
        </p:txBody>
      </p:sp>
      <p:pic>
        <p:nvPicPr>
          <p:cNvPr id="5" name="Picture 5"/>
          <p:cNvPicPr>
            <a:picLocks noChangeAspect="1"/>
          </p:cNvPicPr>
          <p:nvPr/>
        </p:nvPicPr>
        <p:blipFill>
          <a:blip r:embed="rId5"/>
          <a:srcRect r="319" b="319"/>
          <a:stretch>
            <a:fillRect/>
          </a:stretch>
        </p:blipFill>
        <p:spPr>
          <a:xfrm>
            <a:off x="8015758" y="806986"/>
            <a:ext cx="1572539" cy="1572539"/>
          </a:xfrm>
          <a:prstGeom prst="rect">
            <a:avLst/>
          </a:prstGeom>
        </p:spPr>
      </p:pic>
      <p:pic>
        <p:nvPicPr>
          <p:cNvPr id="6" name="Picture 6"/>
          <p:cNvPicPr>
            <a:picLocks noChangeAspect="1"/>
          </p:cNvPicPr>
          <p:nvPr/>
        </p:nvPicPr>
        <p:blipFill>
          <a:blip r:embed="rId6"/>
          <a:srcRect t="2931" r="1297" b="866"/>
          <a:stretch>
            <a:fillRect/>
          </a:stretch>
        </p:blipFill>
        <p:spPr>
          <a:xfrm>
            <a:off x="4561836" y="3310001"/>
            <a:ext cx="1443288" cy="1470959"/>
          </a:xfrm>
          <a:prstGeom prst="rect">
            <a:avLst/>
          </a:prstGeom>
        </p:spPr>
      </p:pic>
      <p:pic>
        <p:nvPicPr>
          <p:cNvPr id="7" name="Picture 7"/>
          <p:cNvPicPr>
            <a:picLocks noChangeAspect="1"/>
          </p:cNvPicPr>
          <p:nvPr/>
        </p:nvPicPr>
        <p:blipFill>
          <a:blip r:embed="rId7"/>
          <a:srcRect t="14327" r="543" b="15599"/>
          <a:stretch>
            <a:fillRect/>
          </a:stretch>
        </p:blipFill>
        <p:spPr>
          <a:xfrm>
            <a:off x="8015758" y="3523931"/>
            <a:ext cx="2224781" cy="1043098"/>
          </a:xfrm>
          <a:prstGeom prst="rect">
            <a:avLst/>
          </a:prstGeom>
        </p:spPr>
      </p:pic>
      <p:pic>
        <p:nvPicPr>
          <p:cNvPr id="8" name="Picture 8"/>
          <p:cNvPicPr>
            <a:picLocks noChangeAspect="1"/>
          </p:cNvPicPr>
          <p:nvPr/>
        </p:nvPicPr>
        <p:blipFill>
          <a:blip r:embed="rId8"/>
          <a:srcRect r="339" b="339"/>
          <a:stretch>
            <a:fillRect/>
          </a:stretch>
        </p:blipFill>
        <p:spPr>
          <a:xfrm>
            <a:off x="4597678" y="905395"/>
            <a:ext cx="1491586" cy="1491586"/>
          </a:xfrm>
          <a:prstGeom prst="rect">
            <a:avLst/>
          </a:prstGeom>
        </p:spPr>
      </p:pic>
      <p:pic>
        <p:nvPicPr>
          <p:cNvPr id="9" name="Picture 9"/>
          <p:cNvPicPr>
            <a:picLocks noChangeAspect="1"/>
          </p:cNvPicPr>
          <p:nvPr/>
        </p:nvPicPr>
        <p:blipFill>
          <a:blip r:embed="rId9"/>
          <a:srcRect r="515" b="81"/>
          <a:stretch>
            <a:fillRect/>
          </a:stretch>
        </p:blipFill>
        <p:spPr>
          <a:xfrm>
            <a:off x="856497" y="3429000"/>
            <a:ext cx="1462415" cy="1535869"/>
          </a:xfrm>
          <a:prstGeom prst="rect">
            <a:avLst/>
          </a:prstGeom>
        </p:spPr>
      </p:pic>
      <p:sp>
        <p:nvSpPr>
          <p:cNvPr id="10" name="TextBox 10"/>
          <p:cNvSpPr txBox="1"/>
          <p:nvPr/>
        </p:nvSpPr>
        <p:spPr>
          <a:xfrm>
            <a:off x="986996" y="2452364"/>
            <a:ext cx="2049439" cy="226523"/>
          </a:xfrm>
          <a:prstGeom prst="rect">
            <a:avLst/>
          </a:prstGeom>
        </p:spPr>
        <p:txBody>
          <a:bodyPr lIns="0" tIns="0" rIns="0" bIns="0" rtlCol="0" anchor="t">
            <a:spAutoFit/>
          </a:bodyPr>
          <a:lstStyle/>
          <a:p>
            <a:pPr algn="l">
              <a:lnSpc>
                <a:spcPts val="1834"/>
              </a:lnSpc>
            </a:pPr>
            <a:r>
              <a:rPr lang="en-US" sz="1528" spc="-60">
                <a:solidFill>
                  <a:srgbClr val="000000"/>
                </a:solidFill>
                <a:latin typeface="Open Sans Bold"/>
              </a:rPr>
              <a:t>HAIR / BARBERING</a:t>
            </a:r>
          </a:p>
        </p:txBody>
      </p:sp>
      <p:sp>
        <p:nvSpPr>
          <p:cNvPr id="11" name="TextBox 11"/>
          <p:cNvSpPr txBox="1"/>
          <p:nvPr/>
        </p:nvSpPr>
        <p:spPr>
          <a:xfrm>
            <a:off x="4597678" y="2442858"/>
            <a:ext cx="1750246" cy="236029"/>
          </a:xfrm>
          <a:prstGeom prst="rect">
            <a:avLst/>
          </a:prstGeom>
        </p:spPr>
        <p:txBody>
          <a:bodyPr lIns="0" tIns="0" rIns="0" bIns="0" rtlCol="0" anchor="t">
            <a:spAutoFit/>
          </a:bodyPr>
          <a:lstStyle/>
          <a:p>
            <a:pPr algn="l">
              <a:lnSpc>
                <a:spcPts val="1834"/>
              </a:lnSpc>
            </a:pPr>
            <a:r>
              <a:rPr lang="en-US" sz="1528" spc="-60">
                <a:solidFill>
                  <a:srgbClr val="000000"/>
                </a:solidFill>
                <a:latin typeface="Open Sans Bold"/>
              </a:rPr>
              <a:t>POLICE CONSTABLE</a:t>
            </a:r>
          </a:p>
        </p:txBody>
      </p:sp>
      <p:sp>
        <p:nvSpPr>
          <p:cNvPr id="12" name="TextBox 12"/>
          <p:cNvSpPr txBox="1"/>
          <p:nvPr/>
        </p:nvSpPr>
        <p:spPr>
          <a:xfrm>
            <a:off x="8015758" y="2396982"/>
            <a:ext cx="1610223" cy="226523"/>
          </a:xfrm>
          <a:prstGeom prst="rect">
            <a:avLst/>
          </a:prstGeom>
        </p:spPr>
        <p:txBody>
          <a:bodyPr lIns="0" tIns="0" rIns="0" bIns="0" rtlCol="0" anchor="t">
            <a:spAutoFit/>
          </a:bodyPr>
          <a:lstStyle/>
          <a:p>
            <a:pPr algn="l">
              <a:lnSpc>
                <a:spcPts val="1834"/>
              </a:lnSpc>
            </a:pPr>
            <a:r>
              <a:rPr lang="en-US" sz="1528" spc="-60">
                <a:solidFill>
                  <a:srgbClr val="000000"/>
                </a:solidFill>
                <a:latin typeface="Open Sans Bold"/>
              </a:rPr>
              <a:t>ACCOUNTANT</a:t>
            </a:r>
          </a:p>
        </p:txBody>
      </p:sp>
      <p:sp>
        <p:nvSpPr>
          <p:cNvPr id="13" name="TextBox 13"/>
          <p:cNvSpPr txBox="1"/>
          <p:nvPr/>
        </p:nvSpPr>
        <p:spPr>
          <a:xfrm>
            <a:off x="986996" y="4865937"/>
            <a:ext cx="1114281" cy="226523"/>
          </a:xfrm>
          <a:prstGeom prst="rect">
            <a:avLst/>
          </a:prstGeom>
        </p:spPr>
        <p:txBody>
          <a:bodyPr lIns="0" tIns="0" rIns="0" bIns="0" rtlCol="0" anchor="t">
            <a:spAutoFit/>
          </a:bodyPr>
          <a:lstStyle/>
          <a:p>
            <a:pPr algn="l">
              <a:lnSpc>
                <a:spcPts val="1834"/>
              </a:lnSpc>
            </a:pPr>
            <a:r>
              <a:rPr lang="en-US" sz="1528" spc="-60">
                <a:solidFill>
                  <a:srgbClr val="000000"/>
                </a:solidFill>
                <a:latin typeface="Open Sans Bold"/>
              </a:rPr>
              <a:t>NURSING</a:t>
            </a:r>
          </a:p>
        </p:txBody>
      </p:sp>
      <p:sp>
        <p:nvSpPr>
          <p:cNvPr id="14" name="TextBox 14"/>
          <p:cNvSpPr txBox="1"/>
          <p:nvPr/>
        </p:nvSpPr>
        <p:spPr>
          <a:xfrm>
            <a:off x="4586394" y="4856431"/>
            <a:ext cx="2683931" cy="236029"/>
          </a:xfrm>
          <a:prstGeom prst="rect">
            <a:avLst/>
          </a:prstGeom>
        </p:spPr>
        <p:txBody>
          <a:bodyPr lIns="0" tIns="0" rIns="0" bIns="0" rtlCol="0" anchor="t">
            <a:spAutoFit/>
          </a:bodyPr>
          <a:lstStyle/>
          <a:p>
            <a:pPr algn="l">
              <a:lnSpc>
                <a:spcPts val="1834"/>
              </a:lnSpc>
            </a:pPr>
            <a:r>
              <a:rPr lang="en-US" sz="1528" spc="-60">
                <a:solidFill>
                  <a:srgbClr val="000000"/>
                </a:solidFill>
                <a:latin typeface="Open Sans Bold"/>
              </a:rPr>
              <a:t>ARCHITECT / CIVIL</a:t>
            </a:r>
            <a:r>
              <a:rPr lang="en-US" sz="1528" spc="-60">
                <a:solidFill>
                  <a:srgbClr val="000000"/>
                </a:solidFill>
                <a:latin typeface="Open Sans"/>
              </a:rPr>
              <a:t> </a:t>
            </a:r>
            <a:r>
              <a:rPr lang="en-US" sz="1528" spc="-60">
                <a:solidFill>
                  <a:srgbClr val="000000"/>
                </a:solidFill>
                <a:latin typeface="Open Sans Bold"/>
              </a:rPr>
              <a:t>ENGINEER</a:t>
            </a:r>
          </a:p>
        </p:txBody>
      </p:sp>
      <p:sp>
        <p:nvSpPr>
          <p:cNvPr id="15" name="TextBox 15"/>
          <p:cNvSpPr txBox="1"/>
          <p:nvPr/>
        </p:nvSpPr>
        <p:spPr>
          <a:xfrm>
            <a:off x="8015758" y="4865937"/>
            <a:ext cx="2417484" cy="226523"/>
          </a:xfrm>
          <a:prstGeom prst="rect">
            <a:avLst/>
          </a:prstGeom>
        </p:spPr>
        <p:txBody>
          <a:bodyPr lIns="0" tIns="0" rIns="0" bIns="0" rtlCol="0" anchor="t">
            <a:spAutoFit/>
          </a:bodyPr>
          <a:lstStyle/>
          <a:p>
            <a:pPr algn="l">
              <a:lnSpc>
                <a:spcPts val="1834"/>
              </a:lnSpc>
            </a:pPr>
            <a:r>
              <a:rPr lang="en-US" sz="1528" spc="-60">
                <a:solidFill>
                  <a:srgbClr val="000000"/>
                </a:solidFill>
                <a:latin typeface="Open Sans Bold"/>
              </a:rPr>
              <a:t>TRAVEL APPRENTICESHIPS</a:t>
            </a:r>
          </a:p>
        </p:txBody>
      </p:sp>
      <p:sp>
        <p:nvSpPr>
          <p:cNvPr id="16" name="TextBox 16"/>
          <p:cNvSpPr txBox="1"/>
          <p:nvPr/>
        </p:nvSpPr>
        <p:spPr>
          <a:xfrm>
            <a:off x="986996" y="2787377"/>
            <a:ext cx="2576460" cy="397850"/>
          </a:xfrm>
          <a:prstGeom prst="rect">
            <a:avLst/>
          </a:prstGeom>
        </p:spPr>
        <p:txBody>
          <a:bodyPr lIns="0" tIns="0" rIns="0" bIns="0" rtlCol="0" anchor="t">
            <a:spAutoFit/>
          </a:bodyPr>
          <a:lstStyle/>
          <a:p>
            <a:pPr algn="l">
              <a:lnSpc>
                <a:spcPts val="1528"/>
              </a:lnSpc>
            </a:pPr>
            <a:r>
              <a:rPr lang="en-US" sz="1274" spc="-50">
                <a:solidFill>
                  <a:srgbClr val="000000"/>
                </a:solidFill>
                <a:latin typeface="Open Sans Bold"/>
              </a:rPr>
              <a:t>Apprenticeship</a:t>
            </a:r>
            <a:r>
              <a:rPr lang="en-US" sz="1274" spc="-50">
                <a:solidFill>
                  <a:srgbClr val="000000"/>
                </a:solidFill>
                <a:latin typeface="Open Sans"/>
              </a:rPr>
              <a:t> - you could continue to a Management Degree </a:t>
            </a:r>
          </a:p>
        </p:txBody>
      </p:sp>
      <p:sp>
        <p:nvSpPr>
          <p:cNvPr id="17" name="TextBox 17"/>
          <p:cNvSpPr txBox="1"/>
          <p:nvPr/>
        </p:nvSpPr>
        <p:spPr>
          <a:xfrm>
            <a:off x="4597678" y="2750000"/>
            <a:ext cx="2718573" cy="200025"/>
          </a:xfrm>
          <a:prstGeom prst="rect">
            <a:avLst/>
          </a:prstGeom>
        </p:spPr>
        <p:txBody>
          <a:bodyPr lIns="0" tIns="0" rIns="0" bIns="0" rtlCol="0" anchor="t">
            <a:spAutoFit/>
          </a:bodyPr>
          <a:lstStyle/>
          <a:p>
            <a:pPr algn="l">
              <a:lnSpc>
                <a:spcPts val="1594"/>
              </a:lnSpc>
            </a:pPr>
            <a:r>
              <a:rPr lang="en-US" sz="1328" spc="-52">
                <a:solidFill>
                  <a:srgbClr val="000000"/>
                </a:solidFill>
                <a:latin typeface="Open Sans"/>
              </a:rPr>
              <a:t>Degree Apprenticeship available</a:t>
            </a:r>
          </a:p>
        </p:txBody>
      </p:sp>
      <p:sp>
        <p:nvSpPr>
          <p:cNvPr id="18" name="TextBox 18"/>
          <p:cNvSpPr txBox="1"/>
          <p:nvPr/>
        </p:nvSpPr>
        <p:spPr>
          <a:xfrm>
            <a:off x="8015758" y="2750000"/>
            <a:ext cx="2569888" cy="200025"/>
          </a:xfrm>
          <a:prstGeom prst="rect">
            <a:avLst/>
          </a:prstGeom>
        </p:spPr>
        <p:txBody>
          <a:bodyPr lIns="0" tIns="0" rIns="0" bIns="0" rtlCol="0" anchor="t">
            <a:spAutoFit/>
          </a:bodyPr>
          <a:lstStyle/>
          <a:p>
            <a:pPr algn="l">
              <a:lnSpc>
                <a:spcPts val="1594"/>
              </a:lnSpc>
            </a:pPr>
            <a:r>
              <a:rPr lang="en-US" sz="1328" spc="-52">
                <a:solidFill>
                  <a:srgbClr val="000000"/>
                </a:solidFill>
                <a:latin typeface="Open Sans"/>
              </a:rPr>
              <a:t>Degree Apprenticeship available</a:t>
            </a:r>
          </a:p>
        </p:txBody>
      </p:sp>
      <p:sp>
        <p:nvSpPr>
          <p:cNvPr id="19" name="TextBox 19"/>
          <p:cNvSpPr txBox="1"/>
          <p:nvPr/>
        </p:nvSpPr>
        <p:spPr>
          <a:xfrm>
            <a:off x="986996" y="5240266"/>
            <a:ext cx="2663832" cy="200025"/>
          </a:xfrm>
          <a:prstGeom prst="rect">
            <a:avLst/>
          </a:prstGeom>
        </p:spPr>
        <p:txBody>
          <a:bodyPr lIns="0" tIns="0" rIns="0" bIns="0" rtlCol="0" anchor="t">
            <a:spAutoFit/>
          </a:bodyPr>
          <a:lstStyle/>
          <a:p>
            <a:pPr algn="l">
              <a:lnSpc>
                <a:spcPts val="1594"/>
              </a:lnSpc>
            </a:pPr>
            <a:r>
              <a:rPr lang="en-US" sz="1328" spc="-52">
                <a:solidFill>
                  <a:srgbClr val="000000"/>
                </a:solidFill>
                <a:latin typeface="Open Sans"/>
              </a:rPr>
              <a:t>Degree Apprenticeships Available</a:t>
            </a:r>
          </a:p>
        </p:txBody>
      </p:sp>
      <p:sp>
        <p:nvSpPr>
          <p:cNvPr id="20" name="TextBox 20"/>
          <p:cNvSpPr txBox="1"/>
          <p:nvPr/>
        </p:nvSpPr>
        <p:spPr>
          <a:xfrm>
            <a:off x="4561836" y="5248928"/>
            <a:ext cx="2645152" cy="200025"/>
          </a:xfrm>
          <a:prstGeom prst="rect">
            <a:avLst/>
          </a:prstGeom>
        </p:spPr>
        <p:txBody>
          <a:bodyPr lIns="0" tIns="0" rIns="0" bIns="0" rtlCol="0" anchor="t">
            <a:spAutoFit/>
          </a:bodyPr>
          <a:lstStyle/>
          <a:p>
            <a:pPr algn="l">
              <a:lnSpc>
                <a:spcPts val="1594"/>
              </a:lnSpc>
            </a:pPr>
            <a:r>
              <a:rPr lang="en-US" sz="1328" spc="-52">
                <a:solidFill>
                  <a:srgbClr val="000000"/>
                </a:solidFill>
                <a:latin typeface="Open Sans"/>
              </a:rPr>
              <a:t>Degree Apprenticeships available</a:t>
            </a:r>
          </a:p>
        </p:txBody>
      </p:sp>
      <p:sp>
        <p:nvSpPr>
          <p:cNvPr id="21" name="TextBox 21"/>
          <p:cNvSpPr txBox="1"/>
          <p:nvPr/>
        </p:nvSpPr>
        <p:spPr>
          <a:xfrm>
            <a:off x="8015758" y="5195484"/>
            <a:ext cx="2893655" cy="400050"/>
          </a:xfrm>
          <a:prstGeom prst="rect">
            <a:avLst/>
          </a:prstGeom>
        </p:spPr>
        <p:txBody>
          <a:bodyPr lIns="0" tIns="0" rIns="0" bIns="0" rtlCol="0" anchor="t">
            <a:spAutoFit/>
          </a:bodyPr>
          <a:lstStyle/>
          <a:p>
            <a:pPr algn="l">
              <a:lnSpc>
                <a:spcPts val="1594"/>
              </a:lnSpc>
            </a:pPr>
            <a:r>
              <a:rPr lang="en-US" sz="1328" spc="-52">
                <a:solidFill>
                  <a:srgbClr val="000000"/>
                </a:solidFill>
                <a:latin typeface="Open Sans"/>
              </a:rPr>
              <a:t>You can progess to a Management Degree</a:t>
            </a:r>
          </a:p>
        </p:txBody>
      </p:sp>
      <p:pic>
        <p:nvPicPr>
          <p:cNvPr id="22" name="Picture 22"/>
          <p:cNvPicPr>
            <a:picLocks noChangeAspect="1"/>
          </p:cNvPicPr>
          <p:nvPr/>
        </p:nvPicPr>
        <p:blipFill>
          <a:blip r:embed="rId10"/>
          <a:srcRect/>
          <a:stretch>
            <a:fillRect/>
          </a:stretch>
        </p:blipFill>
        <p:spPr>
          <a:xfrm>
            <a:off x="685800" y="5672070"/>
            <a:ext cx="5561048" cy="1004525"/>
          </a:xfrm>
          <a:prstGeom prst="rect">
            <a:avLst/>
          </a:prstGeom>
        </p:spPr>
      </p:pic>
      <p:pic>
        <p:nvPicPr>
          <p:cNvPr id="23" name="Picture 23"/>
          <p:cNvPicPr>
            <a:picLocks noChangeAspect="1"/>
          </p:cNvPicPr>
          <p:nvPr/>
        </p:nvPicPr>
        <p:blipFill>
          <a:blip r:embed="rId11"/>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74836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83" b="7983"/>
          <a:stretch>
            <a:fillRect/>
          </a:stretch>
        </p:blipFill>
        <p:spPr>
          <a:xfrm>
            <a:off x="0" y="0"/>
            <a:ext cx="12192000" cy="6858000"/>
          </a:xfrm>
          <a:prstGeom prst="rect">
            <a:avLst/>
          </a:prstGeom>
        </p:spPr>
      </p:pic>
      <p:sp>
        <p:nvSpPr>
          <p:cNvPr id="3" name="TextBox 3"/>
          <p:cNvSpPr txBox="1"/>
          <p:nvPr/>
        </p:nvSpPr>
        <p:spPr>
          <a:xfrm>
            <a:off x="570572" y="562331"/>
            <a:ext cx="9459690" cy="542925"/>
          </a:xfrm>
          <a:prstGeom prst="rect">
            <a:avLst/>
          </a:prstGeom>
        </p:spPr>
        <p:txBody>
          <a:bodyPr lIns="0" tIns="0" rIns="0" bIns="0" rtlCol="0" anchor="t">
            <a:spAutoFit/>
          </a:bodyPr>
          <a:lstStyle/>
          <a:p>
            <a:pPr algn="l">
              <a:lnSpc>
                <a:spcPts val="4320"/>
              </a:lnSpc>
            </a:pPr>
            <a:r>
              <a:rPr lang="en-US" sz="3600" spc="-143">
                <a:solidFill>
                  <a:srgbClr val="AA00CD"/>
                </a:solidFill>
                <a:latin typeface="Open Sans Bold"/>
              </a:rPr>
              <a:t>APPRENTICESHIP CAREERS</a:t>
            </a:r>
          </a:p>
        </p:txBody>
      </p:sp>
      <p:sp>
        <p:nvSpPr>
          <p:cNvPr id="4" name="TextBox 4"/>
          <p:cNvSpPr txBox="1"/>
          <p:nvPr/>
        </p:nvSpPr>
        <p:spPr>
          <a:xfrm>
            <a:off x="685800" y="1546857"/>
            <a:ext cx="5958673" cy="3315355"/>
          </a:xfrm>
          <a:prstGeom prst="rect">
            <a:avLst/>
          </a:prstGeom>
        </p:spPr>
        <p:txBody>
          <a:bodyPr lIns="0" tIns="0" rIns="0" bIns="0" rtlCol="0" anchor="t">
            <a:spAutoFit/>
          </a:bodyPr>
          <a:lstStyle/>
          <a:p>
            <a:pPr marL="289560" lvl="1" indent="-144780" algn="l">
              <a:lnSpc>
                <a:spcPts val="2879"/>
              </a:lnSpc>
              <a:buFont typeface="Arial"/>
              <a:buChar char="•"/>
            </a:pPr>
            <a:r>
              <a:rPr lang="en-US" sz="2400" spc="-95">
                <a:solidFill>
                  <a:srgbClr val="000000"/>
                </a:solidFill>
                <a:latin typeface="Open Sans"/>
              </a:rPr>
              <a:t>Business &amp; Administration</a:t>
            </a:r>
          </a:p>
          <a:p>
            <a:pPr marL="289560" lvl="1" indent="-144780" algn="l">
              <a:lnSpc>
                <a:spcPts val="2879"/>
              </a:lnSpc>
              <a:buFont typeface="Arial"/>
              <a:buChar char="•"/>
            </a:pPr>
            <a:r>
              <a:rPr lang="en-US" sz="2400" spc="-95">
                <a:solidFill>
                  <a:srgbClr val="000000"/>
                </a:solidFill>
                <a:latin typeface="Open Sans"/>
              </a:rPr>
              <a:t>Childcare &amp; Education</a:t>
            </a:r>
          </a:p>
          <a:p>
            <a:pPr marL="289560" lvl="1" indent="-144780" algn="l">
              <a:lnSpc>
                <a:spcPts val="2879"/>
              </a:lnSpc>
              <a:buFont typeface="Arial"/>
              <a:buChar char="•"/>
            </a:pPr>
            <a:r>
              <a:rPr lang="en-US" sz="2400" spc="-95">
                <a:solidFill>
                  <a:srgbClr val="000000"/>
                </a:solidFill>
                <a:latin typeface="Open Sans"/>
              </a:rPr>
              <a:t>Construction</a:t>
            </a:r>
          </a:p>
          <a:p>
            <a:pPr marL="289560" lvl="1" indent="-144780" algn="l">
              <a:lnSpc>
                <a:spcPts val="2879"/>
              </a:lnSpc>
              <a:buFont typeface="Arial"/>
              <a:buChar char="•"/>
            </a:pPr>
            <a:r>
              <a:rPr lang="en-US" sz="2400" spc="-95">
                <a:solidFill>
                  <a:srgbClr val="000000"/>
                </a:solidFill>
                <a:latin typeface="Open Sans"/>
              </a:rPr>
              <a:t>Creative &amp; Design</a:t>
            </a:r>
          </a:p>
          <a:p>
            <a:pPr marL="289560" lvl="1" indent="-144780" algn="l">
              <a:lnSpc>
                <a:spcPts val="2879"/>
              </a:lnSpc>
              <a:buFont typeface="Arial"/>
              <a:buChar char="•"/>
            </a:pPr>
            <a:r>
              <a:rPr lang="en-US" sz="2400" spc="-95">
                <a:solidFill>
                  <a:srgbClr val="000000"/>
                </a:solidFill>
                <a:latin typeface="Open Sans"/>
              </a:rPr>
              <a:t>Digital</a:t>
            </a:r>
          </a:p>
          <a:p>
            <a:pPr marL="289560" lvl="1" indent="-144780" algn="l">
              <a:lnSpc>
                <a:spcPts val="2879"/>
              </a:lnSpc>
              <a:buFont typeface="Arial"/>
              <a:buChar char="•"/>
            </a:pPr>
            <a:r>
              <a:rPr lang="en-US" sz="2400" spc="-95">
                <a:solidFill>
                  <a:srgbClr val="000000"/>
                </a:solidFill>
                <a:latin typeface="Open Sans"/>
              </a:rPr>
              <a:t>Engineering &amp; Manufacturing</a:t>
            </a:r>
          </a:p>
          <a:p>
            <a:pPr marL="289560" lvl="1" indent="-144780" algn="l">
              <a:lnSpc>
                <a:spcPts val="2879"/>
              </a:lnSpc>
              <a:buFont typeface="Arial"/>
              <a:buChar char="•"/>
            </a:pPr>
            <a:r>
              <a:rPr lang="en-US" sz="2400" spc="-95">
                <a:solidFill>
                  <a:srgbClr val="000000"/>
                </a:solidFill>
                <a:latin typeface="Open Sans"/>
              </a:rPr>
              <a:t>Health &amp; Science</a:t>
            </a:r>
          </a:p>
          <a:p>
            <a:pPr marL="289560" lvl="1" indent="-144780" algn="l">
              <a:lnSpc>
                <a:spcPts val="2879"/>
              </a:lnSpc>
              <a:buFont typeface="Arial"/>
              <a:buChar char="•"/>
            </a:pPr>
            <a:r>
              <a:rPr lang="en-US" sz="2400" spc="-95">
                <a:solidFill>
                  <a:srgbClr val="000000"/>
                </a:solidFill>
                <a:latin typeface="Open Sans"/>
              </a:rPr>
              <a:t>Legal, finance &amp; accounting</a:t>
            </a:r>
          </a:p>
          <a:p>
            <a:pPr marL="289560" lvl="1" indent="-144780" algn="l">
              <a:lnSpc>
                <a:spcPts val="2879"/>
              </a:lnSpc>
              <a:buFont typeface="Arial"/>
              <a:buChar char="•"/>
            </a:pPr>
            <a:r>
              <a:rPr lang="en-US" sz="2400" spc="-95">
                <a:solidFill>
                  <a:srgbClr val="000000"/>
                </a:solidFill>
                <a:latin typeface="Open Sans"/>
              </a:rPr>
              <a:t>Protective Services (Police, Armed Forces etc)</a:t>
            </a:r>
          </a:p>
        </p:txBody>
      </p:sp>
      <p:pic>
        <p:nvPicPr>
          <p:cNvPr id="5" name="Picture 5"/>
          <p:cNvPicPr>
            <a:picLocks noChangeAspect="1"/>
          </p:cNvPicPr>
          <p:nvPr/>
        </p:nvPicPr>
        <p:blipFill>
          <a:blip r:embed="rId3"/>
          <a:srcRect/>
          <a:stretch>
            <a:fillRect/>
          </a:stretch>
        </p:blipFill>
        <p:spPr>
          <a:xfrm>
            <a:off x="685800" y="5498939"/>
            <a:ext cx="6519503" cy="1177656"/>
          </a:xfrm>
          <a:prstGeom prst="rect">
            <a:avLst/>
          </a:prstGeom>
        </p:spPr>
      </p:pic>
      <p:pic>
        <p:nvPicPr>
          <p:cNvPr id="6" name="Picture 6"/>
          <p:cNvPicPr>
            <a:picLocks noChangeAspect="1"/>
          </p:cNvPicPr>
          <p:nvPr/>
        </p:nvPicPr>
        <p:blipFill>
          <a:blip r:embed="rId4"/>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3403347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3"/>
          <a:srcRect r="755" b="395"/>
          <a:stretch>
            <a:fillRect/>
          </a:stretch>
        </p:blipFill>
        <p:spPr>
          <a:xfrm>
            <a:off x="1122924" y="2968462"/>
            <a:ext cx="2706859" cy="1688738"/>
          </a:xfrm>
          <a:prstGeom prst="rect">
            <a:avLst/>
          </a:prstGeom>
        </p:spPr>
      </p:pic>
      <p:pic>
        <p:nvPicPr>
          <p:cNvPr id="4" name="Picture 4"/>
          <p:cNvPicPr>
            <a:picLocks noChangeAspect="1"/>
          </p:cNvPicPr>
          <p:nvPr/>
        </p:nvPicPr>
        <p:blipFill>
          <a:blip r:embed="rId4"/>
          <a:srcRect r="1481" b="854"/>
          <a:stretch>
            <a:fillRect/>
          </a:stretch>
        </p:blipFill>
        <p:spPr>
          <a:xfrm>
            <a:off x="5539844" y="3959383"/>
            <a:ext cx="4749196" cy="963251"/>
          </a:xfrm>
          <a:prstGeom prst="rect">
            <a:avLst/>
          </a:prstGeom>
        </p:spPr>
      </p:pic>
      <p:pic>
        <p:nvPicPr>
          <p:cNvPr id="5" name="Picture 5"/>
          <p:cNvPicPr>
            <a:picLocks noChangeAspect="1"/>
          </p:cNvPicPr>
          <p:nvPr/>
        </p:nvPicPr>
        <p:blipFill>
          <a:blip r:embed="rId5"/>
          <a:srcRect r="2084" b="1474"/>
          <a:stretch>
            <a:fillRect/>
          </a:stretch>
        </p:blipFill>
        <p:spPr>
          <a:xfrm>
            <a:off x="5443698" y="2166923"/>
            <a:ext cx="5444200" cy="835224"/>
          </a:xfrm>
          <a:prstGeom prst="rect">
            <a:avLst/>
          </a:prstGeom>
        </p:spPr>
      </p:pic>
      <p:pic>
        <p:nvPicPr>
          <p:cNvPr id="6" name="Picture 6"/>
          <p:cNvPicPr>
            <a:picLocks noChangeAspect="1"/>
          </p:cNvPicPr>
          <p:nvPr/>
        </p:nvPicPr>
        <p:blipFill>
          <a:blip r:embed="rId6"/>
          <a:srcRect r="2467" b="2467"/>
          <a:stretch>
            <a:fillRect/>
          </a:stretch>
        </p:blipFill>
        <p:spPr>
          <a:xfrm>
            <a:off x="831955" y="1673071"/>
            <a:ext cx="4090771" cy="585267"/>
          </a:xfrm>
          <a:prstGeom prst="rect">
            <a:avLst/>
          </a:prstGeom>
        </p:spPr>
      </p:pic>
      <p:sp>
        <p:nvSpPr>
          <p:cNvPr id="7" name="TextBox 7"/>
          <p:cNvSpPr txBox="1"/>
          <p:nvPr/>
        </p:nvSpPr>
        <p:spPr>
          <a:xfrm>
            <a:off x="814364" y="496092"/>
            <a:ext cx="4332506" cy="514350"/>
          </a:xfrm>
          <a:prstGeom prst="rect">
            <a:avLst/>
          </a:prstGeom>
        </p:spPr>
        <p:txBody>
          <a:bodyPr lIns="0" tIns="0" rIns="0" bIns="0" rtlCol="0" anchor="t">
            <a:spAutoFit/>
          </a:bodyPr>
          <a:lstStyle/>
          <a:p>
            <a:pPr algn="l">
              <a:lnSpc>
                <a:spcPts val="4199"/>
              </a:lnSpc>
            </a:pPr>
            <a:r>
              <a:rPr lang="en-US" sz="3499" spc="-139">
                <a:solidFill>
                  <a:srgbClr val="AA00CD"/>
                </a:solidFill>
                <a:latin typeface="Open Sans Bold"/>
              </a:rPr>
              <a:t>WHERE DO I LOOK?</a:t>
            </a:r>
          </a:p>
        </p:txBody>
      </p:sp>
      <p:pic>
        <p:nvPicPr>
          <p:cNvPr id="8" name="Picture 8"/>
          <p:cNvPicPr>
            <a:picLocks noChangeAspect="1"/>
          </p:cNvPicPr>
          <p:nvPr/>
        </p:nvPicPr>
        <p:blipFill>
          <a:blip r:embed="rId7"/>
          <a:srcRect/>
          <a:stretch>
            <a:fillRect/>
          </a:stretch>
        </p:blipFill>
        <p:spPr>
          <a:xfrm>
            <a:off x="685800" y="5498939"/>
            <a:ext cx="6519503" cy="1177656"/>
          </a:xfrm>
          <a:prstGeom prst="rect">
            <a:avLst/>
          </a:prstGeom>
        </p:spPr>
      </p:pic>
      <p:pic>
        <p:nvPicPr>
          <p:cNvPr id="9" name="Picture 9"/>
          <p:cNvPicPr>
            <a:picLocks noChangeAspect="1"/>
          </p:cNvPicPr>
          <p:nvPr/>
        </p:nvPicPr>
        <p:blipFill>
          <a:blip r:embed="rId8"/>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182746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srcRect r="122" b="198"/>
          <a:stretch>
            <a:fillRect/>
          </a:stretch>
        </p:blipFill>
        <p:spPr>
          <a:xfrm>
            <a:off x="0" y="137159"/>
            <a:ext cx="12298679" cy="5104755"/>
          </a:xfrm>
          <a:prstGeom prst="rect">
            <a:avLst/>
          </a:prstGeom>
        </p:spPr>
      </p:pic>
      <p:pic>
        <p:nvPicPr>
          <p:cNvPr id="4" name="Picture 4"/>
          <p:cNvPicPr>
            <a:picLocks noChangeAspect="1"/>
          </p:cNvPicPr>
          <p:nvPr/>
        </p:nvPicPr>
        <p:blipFill>
          <a:blip r:embed="rId5"/>
          <a:srcRect r="2278" b="2584"/>
          <a:stretch>
            <a:fillRect/>
          </a:stretch>
        </p:blipFill>
        <p:spPr>
          <a:xfrm>
            <a:off x="4379282" y="5476775"/>
            <a:ext cx="4090737" cy="584568"/>
          </a:xfrm>
          <a:prstGeom prst="rect">
            <a:avLst/>
          </a:prstGeom>
        </p:spPr>
      </p:pic>
      <p:pic>
        <p:nvPicPr>
          <p:cNvPr id="5" name="Picture 5"/>
          <p:cNvPicPr>
            <a:picLocks noChangeAspect="1"/>
          </p:cNvPicPr>
          <p:nvPr/>
        </p:nvPicPr>
        <p:blipFill>
          <a:blip r:embed="rId6"/>
          <a:srcRect/>
          <a:stretch>
            <a:fillRect/>
          </a:stretch>
        </p:blipFill>
        <p:spPr>
          <a:xfrm>
            <a:off x="258896" y="6045541"/>
            <a:ext cx="4593701" cy="829787"/>
          </a:xfrm>
          <a:prstGeom prst="rect">
            <a:avLst/>
          </a:prstGeom>
        </p:spPr>
      </p:pic>
    </p:spTree>
    <p:extLst>
      <p:ext uri="{BB962C8B-B14F-4D97-AF65-F5344CB8AC3E}">
        <p14:creationId xmlns:p14="http://schemas.microsoft.com/office/powerpoint/2010/main" val="351005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srcRect r="385" b="385"/>
          <a:stretch>
            <a:fillRect/>
          </a:stretch>
        </p:blipFill>
        <p:spPr>
          <a:xfrm>
            <a:off x="1621148" y="1513823"/>
            <a:ext cx="8092135" cy="4237169"/>
          </a:xfrm>
          <a:prstGeom prst="rect">
            <a:avLst/>
          </a:prstGeom>
        </p:spPr>
      </p:pic>
      <p:pic>
        <p:nvPicPr>
          <p:cNvPr id="4" name="Picture 4"/>
          <p:cNvPicPr>
            <a:picLocks noChangeAspect="1"/>
          </p:cNvPicPr>
          <p:nvPr/>
        </p:nvPicPr>
        <p:blipFill>
          <a:blip r:embed="rId5"/>
          <a:srcRect t="39213" r="6128" b="39793"/>
          <a:stretch>
            <a:fillRect/>
          </a:stretch>
        </p:blipFill>
        <p:spPr>
          <a:xfrm>
            <a:off x="2687073" y="156326"/>
            <a:ext cx="5500290" cy="1230117"/>
          </a:xfrm>
          <a:prstGeom prst="rect">
            <a:avLst/>
          </a:prstGeom>
        </p:spPr>
      </p:pic>
      <p:pic>
        <p:nvPicPr>
          <p:cNvPr id="5" name="Picture 5"/>
          <p:cNvPicPr>
            <a:picLocks noChangeAspect="1"/>
          </p:cNvPicPr>
          <p:nvPr/>
        </p:nvPicPr>
        <p:blipFill>
          <a:blip r:embed="rId6"/>
          <a:srcRect/>
          <a:stretch>
            <a:fillRect/>
          </a:stretch>
        </p:blipFill>
        <p:spPr>
          <a:xfrm>
            <a:off x="609744" y="5970938"/>
            <a:ext cx="4154658" cy="750480"/>
          </a:xfrm>
          <a:prstGeom prst="rect">
            <a:avLst/>
          </a:prstGeom>
        </p:spPr>
      </p:pic>
      <p:pic>
        <p:nvPicPr>
          <p:cNvPr id="6" name="Picture 6"/>
          <p:cNvPicPr>
            <a:picLocks noChangeAspect="1"/>
          </p:cNvPicPr>
          <p:nvPr/>
        </p:nvPicPr>
        <p:blipFill>
          <a:blip r:embed="rId7"/>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45307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069991" y="1196301"/>
            <a:ext cx="6943625" cy="2595818"/>
          </a:xfrm>
        </p:spPr>
        <p:txBody>
          <a:bodyPr>
            <a:normAutofit fontScale="90000"/>
          </a:bodyPr>
          <a:lstStyle/>
          <a:p>
            <a:r>
              <a:rPr lang="en-US" sz="3600" b="1" i="1" dirty="0">
                <a:solidFill>
                  <a:srgbClr val="33CCCC"/>
                </a:solidFill>
                <a:latin typeface="Comic Sans MS" panose="030F0702030302020204" pitchFamily="66" charset="0"/>
              </a:rPr>
              <a:t>Jacobs Engineering Early Careers </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National Careers Week</a:t>
            </a: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Wednesday 9 March 2022 </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endParaRPr lang="en-GB" sz="28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sp>
        <p:nvSpPr>
          <p:cNvPr id="7" name="Subtitle 6">
            <a:extLst>
              <a:ext uri="{FF2B5EF4-FFF2-40B4-BE49-F238E27FC236}">
                <a16:creationId xmlns:a16="http://schemas.microsoft.com/office/drawing/2014/main" id="{FAB839F6-FF86-441D-AE30-EB351F63C023}"/>
              </a:ext>
            </a:extLst>
          </p:cNvPr>
          <p:cNvSpPr>
            <a:spLocks noGrp="1"/>
          </p:cNvSpPr>
          <p:nvPr>
            <p:ph type="subTitle" idx="1"/>
          </p:nvPr>
        </p:nvSpPr>
        <p:spPr>
          <a:xfrm>
            <a:off x="2600411" y="3307386"/>
            <a:ext cx="7882783" cy="3725122"/>
          </a:xfrm>
          <a:prstGeom prst="rect">
            <a:avLst/>
          </a:prstGeom>
          <a:noFill/>
        </p:spPr>
        <p:txBody>
          <a:bodyPr wrap="square" lIns="91440" tIns="45720" rIns="91440" bIns="45720">
            <a:spAutoFit/>
          </a:bodyPr>
          <a:lstStyle/>
          <a:p>
            <a:pPr algn="ctr"/>
            <a:r>
              <a:rPr lang="en-US" sz="4400" b="0" cap="none" spc="0" dirty="0">
                <a:ln w="0"/>
                <a:solidFill>
                  <a:srgbClr val="E73568"/>
                </a:solidFill>
                <a:effectLst>
                  <a:outerShdw blurRad="38100" dist="19050" dir="2700000" algn="tl" rotWithShape="0">
                    <a:schemeClr val="dk1">
                      <a:alpha val="40000"/>
                    </a:schemeClr>
                  </a:outerShdw>
                </a:effectLst>
              </a:rPr>
              <a:t>Housekeeping</a:t>
            </a:r>
            <a:br>
              <a:rPr lang="en-US" sz="4400" b="0" cap="none" spc="0" dirty="0">
                <a:ln w="0"/>
                <a:solidFill>
                  <a:srgbClr val="E73568"/>
                </a:solidFill>
                <a:effectLst>
                  <a:outerShdw blurRad="38100" dist="19050" dir="2700000" algn="tl" rotWithShape="0">
                    <a:schemeClr val="dk1">
                      <a:alpha val="40000"/>
                    </a:schemeClr>
                  </a:outerShdw>
                </a:effectLst>
              </a:rPr>
            </a:br>
            <a:br>
              <a:rPr lang="en-US" sz="2000" b="0" cap="none" spc="0" dirty="0">
                <a:ln w="0"/>
                <a:solidFill>
                  <a:srgbClr val="E73568"/>
                </a:solidFill>
                <a:effectLst>
                  <a:outerShdw blurRad="38100" dist="19050" dir="2700000" algn="tl" rotWithShape="0">
                    <a:schemeClr val="dk1">
                      <a:alpha val="40000"/>
                    </a:schemeClr>
                  </a:outerShdw>
                </a:effectLst>
              </a:rPr>
            </a:br>
            <a:r>
              <a:rPr lang="en-US" sz="2800" b="0" cap="none" spc="0" dirty="0">
                <a:ln w="0"/>
                <a:solidFill>
                  <a:srgbClr val="E73568"/>
                </a:solidFill>
                <a:effectLst>
                  <a:outerShdw blurRad="38100" dist="19050" dir="2700000" algn="tl" rotWithShape="0">
                    <a:schemeClr val="dk1">
                      <a:alpha val="40000"/>
                    </a:schemeClr>
                  </a:outerShdw>
                </a:effectLst>
              </a:rPr>
              <a:t>Cameras and mics off </a:t>
            </a:r>
          </a:p>
          <a:p>
            <a:pPr algn="ctr"/>
            <a:r>
              <a:rPr lang="en-US" sz="2800" b="0" cap="none" spc="0" dirty="0">
                <a:ln w="0"/>
                <a:solidFill>
                  <a:srgbClr val="E73568"/>
                </a:solidFill>
                <a:effectLst>
                  <a:outerShdw blurRad="38100" dist="19050" dir="2700000" algn="tl" rotWithShape="0">
                    <a:schemeClr val="dk1">
                      <a:alpha val="40000"/>
                    </a:schemeClr>
                  </a:outerShdw>
                </a:effectLst>
              </a:rPr>
              <a:t>Ask questions via the chat box </a:t>
            </a:r>
          </a:p>
          <a:p>
            <a:pPr algn="ctr"/>
            <a:r>
              <a:rPr lang="en-US" sz="2800" b="0" cap="none" spc="0" dirty="0">
                <a:ln w="0"/>
                <a:solidFill>
                  <a:srgbClr val="E73568"/>
                </a:solidFill>
                <a:effectLst>
                  <a:outerShdw blurRad="38100" dist="19050" dir="2700000" algn="tl" rotWithShape="0">
                    <a:schemeClr val="dk1">
                      <a:alpha val="40000"/>
                    </a:schemeClr>
                  </a:outerShdw>
                </a:effectLst>
              </a:rPr>
              <a:t>Ask as many questions as you’d like!</a:t>
            </a:r>
          </a:p>
          <a:p>
            <a:r>
              <a:rPr lang="en-US" sz="2000" dirty="0">
                <a:ln w="0"/>
                <a:solidFill>
                  <a:srgbClr val="E73568"/>
                </a:solidFill>
                <a:effectLst>
                  <a:outerShdw blurRad="38100" dist="19050" dir="2700000" algn="tl" rotWithShape="0">
                    <a:schemeClr val="dk1">
                      <a:alpha val="40000"/>
                    </a:schemeClr>
                  </a:outerShdw>
                </a:effectLst>
              </a:rPr>
              <a:t>Twitter @LCRCareersEnt</a:t>
            </a:r>
          </a:p>
          <a:p>
            <a:r>
              <a:rPr lang="en-US" sz="2000" dirty="0">
                <a:ln w="0"/>
                <a:solidFill>
                  <a:srgbClr val="E73568"/>
                </a:solidFill>
                <a:effectLst>
                  <a:outerShdw blurRad="38100" dist="19050" dir="2700000" algn="tl" rotWithShape="0">
                    <a:schemeClr val="dk1">
                      <a:alpha val="40000"/>
                    </a:schemeClr>
                  </a:outerShdw>
                </a:effectLst>
              </a:rPr>
              <a:t> </a:t>
            </a:r>
            <a:r>
              <a:rPr lang="en-US" sz="2000" dirty="0" err="1">
                <a:ln w="0"/>
                <a:solidFill>
                  <a:srgbClr val="E73568"/>
                </a:solidFill>
                <a:effectLst>
                  <a:outerShdw blurRad="38100" dist="19050" dir="2700000" algn="tl" rotWithShape="0">
                    <a:schemeClr val="dk1">
                      <a:alpha val="40000"/>
                    </a:schemeClr>
                  </a:outerShdw>
                </a:effectLst>
              </a:rPr>
              <a:t>TikTok</a:t>
            </a:r>
            <a:r>
              <a:rPr lang="en-US" sz="2000" dirty="0">
                <a:ln w="0"/>
                <a:solidFill>
                  <a:srgbClr val="E73568"/>
                </a:solidFill>
                <a:effectLst>
                  <a:outerShdw blurRad="38100" dist="19050" dir="2700000" algn="tl" rotWithShape="0">
                    <a:schemeClr val="dk1">
                      <a:alpha val="40000"/>
                    </a:schemeClr>
                  </a:outerShdw>
                </a:effectLst>
              </a:rPr>
              <a:t>   </a:t>
            </a:r>
            <a:r>
              <a:rPr lang="en-US" sz="2000" dirty="0" err="1">
                <a:ln w="0"/>
                <a:solidFill>
                  <a:srgbClr val="E73568"/>
                </a:solidFill>
                <a:effectLst>
                  <a:outerShdw blurRad="38100" dist="19050" dir="2700000" algn="tl" rotWithShape="0">
                    <a:schemeClr val="dk1">
                      <a:alpha val="40000"/>
                    </a:schemeClr>
                  </a:outerShdw>
                </a:effectLst>
              </a:rPr>
              <a:t>lcr_careers_hub</a:t>
            </a:r>
            <a:endParaRPr lang="en-US" sz="2000" dirty="0">
              <a:ln w="0"/>
              <a:solidFill>
                <a:srgbClr val="E73568"/>
              </a:solidFill>
              <a:effectLst>
                <a:outerShdw blurRad="38100" dist="19050" dir="2700000" algn="tl" rotWithShape="0">
                  <a:schemeClr val="dk1">
                    <a:alpha val="40000"/>
                  </a:schemeClr>
                </a:outerShdw>
              </a:effectLst>
            </a:endParaRPr>
          </a:p>
          <a:p>
            <a:pPr algn="ctr"/>
            <a:endParaRPr lang="en-US" sz="2800" b="0" cap="none" spc="0" dirty="0">
              <a:ln w="0"/>
              <a:solidFill>
                <a:srgbClr val="E73568"/>
              </a:solidFill>
              <a:effectLst>
                <a:outerShdw blurRad="38100" dist="19050" dir="2700000" algn="tl" rotWithShape="0">
                  <a:schemeClr val="dk1">
                    <a:alpha val="40000"/>
                  </a:schemeClr>
                </a:outerShdw>
              </a:effectLst>
            </a:endParaRPr>
          </a:p>
        </p:txBody>
      </p:sp>
      <p:pic>
        <p:nvPicPr>
          <p:cNvPr id="8" name="Picture 2" descr="Chat Stock Illustrations – 369,600 Chat Stock Illustrations, Vectors &amp;  Clipart - Dreamstime">
            <a:extLst>
              <a:ext uri="{FF2B5EF4-FFF2-40B4-BE49-F238E27FC236}">
                <a16:creationId xmlns:a16="http://schemas.microsoft.com/office/drawing/2014/main" id="{BE486C93-B490-4205-A85D-C85DA044BD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39" t="14165" r="18839" b="28787"/>
          <a:stretch/>
        </p:blipFill>
        <p:spPr bwMode="auto">
          <a:xfrm>
            <a:off x="8568373" y="3225260"/>
            <a:ext cx="940815" cy="8612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4DD7197-5236-45AD-83B9-07D7AF192385}"/>
              </a:ext>
            </a:extLst>
          </p:cNvPr>
          <p:cNvPicPr>
            <a:picLocks noChangeAspect="1"/>
          </p:cNvPicPr>
          <p:nvPr/>
        </p:nvPicPr>
        <p:blipFill>
          <a:blip r:embed="rId7"/>
          <a:stretch>
            <a:fillRect/>
          </a:stretch>
        </p:blipFill>
        <p:spPr>
          <a:xfrm>
            <a:off x="3404824" y="300443"/>
            <a:ext cx="3352800" cy="751647"/>
          </a:xfrm>
          <a:prstGeom prst="rect">
            <a:avLst/>
          </a:prstGeom>
        </p:spPr>
      </p:pic>
      <p:pic>
        <p:nvPicPr>
          <p:cNvPr id="10" name="Picture 9">
            <a:extLst>
              <a:ext uri="{FF2B5EF4-FFF2-40B4-BE49-F238E27FC236}">
                <a16:creationId xmlns:a16="http://schemas.microsoft.com/office/drawing/2014/main" id="{AB6EDB64-2936-43C7-AD8D-99271409250D}"/>
              </a:ext>
            </a:extLst>
          </p:cNvPr>
          <p:cNvPicPr>
            <a:picLocks noChangeAspect="1"/>
          </p:cNvPicPr>
          <p:nvPr/>
        </p:nvPicPr>
        <p:blipFill>
          <a:blip r:embed="rId8"/>
          <a:stretch>
            <a:fillRect/>
          </a:stretch>
        </p:blipFill>
        <p:spPr>
          <a:xfrm>
            <a:off x="7310310" y="417183"/>
            <a:ext cx="3087640" cy="505698"/>
          </a:xfrm>
          <a:prstGeom prst="rect">
            <a:avLst/>
          </a:prstGeom>
        </p:spPr>
      </p:pic>
    </p:spTree>
    <p:extLst>
      <p:ext uri="{BB962C8B-B14F-4D97-AF65-F5344CB8AC3E}">
        <p14:creationId xmlns:p14="http://schemas.microsoft.com/office/powerpoint/2010/main" val="1076149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srcRect r="1061" b="1061"/>
          <a:stretch>
            <a:fillRect/>
          </a:stretch>
        </p:blipFill>
        <p:spPr>
          <a:xfrm>
            <a:off x="806593" y="1563622"/>
            <a:ext cx="1129380" cy="1129380"/>
          </a:xfrm>
          <a:prstGeom prst="rect">
            <a:avLst/>
          </a:prstGeom>
        </p:spPr>
      </p:pic>
      <p:pic>
        <p:nvPicPr>
          <p:cNvPr id="4" name="Picture 4"/>
          <p:cNvPicPr>
            <a:picLocks noChangeAspect="1"/>
          </p:cNvPicPr>
          <p:nvPr/>
        </p:nvPicPr>
        <p:blipFill>
          <a:blip r:embed="rId5"/>
          <a:srcRect r="703" b="703"/>
          <a:stretch>
            <a:fillRect/>
          </a:stretch>
        </p:blipFill>
        <p:spPr>
          <a:xfrm>
            <a:off x="1044835" y="2714999"/>
            <a:ext cx="891138" cy="891138"/>
          </a:xfrm>
          <a:prstGeom prst="rect">
            <a:avLst/>
          </a:prstGeom>
        </p:spPr>
      </p:pic>
      <p:sp>
        <p:nvSpPr>
          <p:cNvPr id="5" name="TextBox 5"/>
          <p:cNvSpPr txBox="1"/>
          <p:nvPr/>
        </p:nvSpPr>
        <p:spPr>
          <a:xfrm>
            <a:off x="2530447" y="2014188"/>
            <a:ext cx="2471743" cy="356864"/>
          </a:xfrm>
          <a:prstGeom prst="rect">
            <a:avLst/>
          </a:prstGeom>
        </p:spPr>
        <p:txBody>
          <a:bodyPr lIns="0" tIns="0" rIns="0" bIns="0" rtlCol="0" anchor="t">
            <a:spAutoFit/>
          </a:bodyPr>
          <a:lstStyle/>
          <a:p>
            <a:pPr algn="l">
              <a:lnSpc>
                <a:spcPts val="2777"/>
              </a:lnSpc>
            </a:pPr>
            <a:r>
              <a:rPr lang="en-US" sz="2314" spc="-92">
                <a:solidFill>
                  <a:srgbClr val="000000"/>
                </a:solidFill>
                <a:latin typeface="Open Sans Bold"/>
              </a:rPr>
              <a:t>@be_lcr </a:t>
            </a:r>
          </a:p>
        </p:txBody>
      </p:sp>
      <p:sp>
        <p:nvSpPr>
          <p:cNvPr id="6" name="TextBox 6"/>
          <p:cNvSpPr txBox="1"/>
          <p:nvPr/>
        </p:nvSpPr>
        <p:spPr>
          <a:xfrm>
            <a:off x="2530447" y="3100353"/>
            <a:ext cx="2681671" cy="356864"/>
          </a:xfrm>
          <a:prstGeom prst="rect">
            <a:avLst/>
          </a:prstGeom>
        </p:spPr>
        <p:txBody>
          <a:bodyPr lIns="0" tIns="0" rIns="0" bIns="0" rtlCol="0" anchor="t">
            <a:spAutoFit/>
          </a:bodyPr>
          <a:lstStyle/>
          <a:p>
            <a:pPr algn="l">
              <a:lnSpc>
                <a:spcPts val="2777"/>
              </a:lnSpc>
            </a:pPr>
            <a:r>
              <a:rPr lang="en-US" sz="2314" spc="-92">
                <a:solidFill>
                  <a:srgbClr val="000000"/>
                </a:solidFill>
                <a:latin typeface="Open Sans Bold"/>
              </a:rPr>
              <a:t>@lcr.bemore</a:t>
            </a:r>
          </a:p>
        </p:txBody>
      </p:sp>
      <p:sp>
        <p:nvSpPr>
          <p:cNvPr id="7" name="TextBox 7"/>
          <p:cNvSpPr txBox="1"/>
          <p:nvPr/>
        </p:nvSpPr>
        <p:spPr>
          <a:xfrm>
            <a:off x="1120410" y="5383814"/>
            <a:ext cx="4148410" cy="509489"/>
          </a:xfrm>
          <a:prstGeom prst="rect">
            <a:avLst/>
          </a:prstGeom>
        </p:spPr>
        <p:txBody>
          <a:bodyPr lIns="0" tIns="0" rIns="0" bIns="0" rtlCol="0" anchor="t">
            <a:spAutoFit/>
          </a:bodyPr>
          <a:lstStyle/>
          <a:p>
            <a:pPr algn="l">
              <a:lnSpc>
                <a:spcPts val="3967"/>
              </a:lnSpc>
            </a:pPr>
            <a:r>
              <a:rPr lang="en-US" sz="3305" u="sng" spc="-131">
                <a:solidFill>
                  <a:srgbClr val="000000"/>
                </a:solidFill>
                <a:latin typeface="Open Sans Bold"/>
              </a:rPr>
              <a:t>www.be-more.info</a:t>
            </a:r>
          </a:p>
        </p:txBody>
      </p:sp>
      <p:pic>
        <p:nvPicPr>
          <p:cNvPr id="8" name="Picture 8"/>
          <p:cNvPicPr>
            <a:picLocks noChangeAspect="1"/>
          </p:cNvPicPr>
          <p:nvPr/>
        </p:nvPicPr>
        <p:blipFill>
          <a:blip r:embed="rId6"/>
          <a:srcRect r="426" b="426"/>
          <a:stretch>
            <a:fillRect/>
          </a:stretch>
        </p:blipFill>
        <p:spPr>
          <a:xfrm>
            <a:off x="1044835" y="4031336"/>
            <a:ext cx="877941" cy="877941"/>
          </a:xfrm>
          <a:prstGeom prst="rect">
            <a:avLst/>
          </a:prstGeom>
        </p:spPr>
      </p:pic>
      <p:sp>
        <p:nvSpPr>
          <p:cNvPr id="9" name="TextBox 9"/>
          <p:cNvSpPr txBox="1"/>
          <p:nvPr/>
        </p:nvSpPr>
        <p:spPr>
          <a:xfrm>
            <a:off x="2530447" y="4297650"/>
            <a:ext cx="1829113" cy="356864"/>
          </a:xfrm>
          <a:prstGeom prst="rect">
            <a:avLst/>
          </a:prstGeom>
        </p:spPr>
        <p:txBody>
          <a:bodyPr lIns="0" tIns="0" rIns="0" bIns="0" rtlCol="0" anchor="t">
            <a:spAutoFit/>
          </a:bodyPr>
          <a:lstStyle/>
          <a:p>
            <a:pPr algn="l">
              <a:lnSpc>
                <a:spcPts val="2777"/>
              </a:lnSpc>
            </a:pPr>
            <a:r>
              <a:rPr lang="en-US" sz="2314" spc="-92">
                <a:solidFill>
                  <a:srgbClr val="000000"/>
                </a:solidFill>
                <a:latin typeface="Open Sans Bold"/>
              </a:rPr>
              <a:t>@lcr_be_more</a:t>
            </a:r>
          </a:p>
        </p:txBody>
      </p:sp>
      <p:sp>
        <p:nvSpPr>
          <p:cNvPr id="10" name="TextBox 10"/>
          <p:cNvSpPr txBox="1"/>
          <p:nvPr/>
        </p:nvSpPr>
        <p:spPr>
          <a:xfrm>
            <a:off x="806593" y="410692"/>
            <a:ext cx="4838046" cy="971550"/>
          </a:xfrm>
          <a:prstGeom prst="rect">
            <a:avLst/>
          </a:prstGeom>
        </p:spPr>
        <p:txBody>
          <a:bodyPr lIns="0" tIns="0" rIns="0" bIns="0" rtlCol="0" anchor="t">
            <a:spAutoFit/>
          </a:bodyPr>
          <a:lstStyle/>
          <a:p>
            <a:pPr algn="l">
              <a:lnSpc>
                <a:spcPts val="3840"/>
              </a:lnSpc>
            </a:pPr>
            <a:r>
              <a:rPr lang="en-US" sz="3200" spc="-127">
                <a:solidFill>
                  <a:srgbClr val="AA00CD"/>
                </a:solidFill>
                <a:latin typeface="Open Sans Bold"/>
              </a:rPr>
              <a:t>JOIN US ON SOCIAL MEDIA!</a:t>
            </a:r>
          </a:p>
        </p:txBody>
      </p:sp>
      <p:pic>
        <p:nvPicPr>
          <p:cNvPr id="11" name="Picture 11"/>
          <p:cNvPicPr>
            <a:picLocks noChangeAspect="1"/>
          </p:cNvPicPr>
          <p:nvPr/>
        </p:nvPicPr>
        <p:blipFill>
          <a:blip r:embed="rId7"/>
          <a:srcRect/>
          <a:stretch>
            <a:fillRect/>
          </a:stretch>
        </p:blipFill>
        <p:spPr>
          <a:xfrm>
            <a:off x="685800" y="5896900"/>
            <a:ext cx="4316390" cy="779695"/>
          </a:xfrm>
          <a:prstGeom prst="rect">
            <a:avLst/>
          </a:prstGeom>
        </p:spPr>
      </p:pic>
      <p:pic>
        <p:nvPicPr>
          <p:cNvPr id="12" name="Picture 12"/>
          <p:cNvPicPr>
            <a:picLocks noChangeAspect="1"/>
          </p:cNvPicPr>
          <p:nvPr/>
        </p:nvPicPr>
        <p:blipFill>
          <a:blip r:embed="rId8"/>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3218176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ECF0-1B84-4C72-9CF9-B5B2ECABC23D}"/>
              </a:ext>
            </a:extLst>
          </p:cNvPr>
          <p:cNvSpPr>
            <a:spLocks noGrp="1"/>
          </p:cNvSpPr>
          <p:nvPr>
            <p:ph type="ctrTitle"/>
          </p:nvPr>
        </p:nvSpPr>
        <p:spPr/>
        <p:txBody>
          <a:bodyPr/>
          <a:lstStyle/>
          <a:p>
            <a:r>
              <a:rPr lang="en-US" dirty="0"/>
              <a:t>Apprentice Careers At Jacobs</a:t>
            </a:r>
            <a:br>
              <a:rPr lang="en-US" dirty="0"/>
            </a:br>
            <a:r>
              <a:rPr lang="en-US" sz="2800" dirty="0"/>
              <a:t>March 2022</a:t>
            </a:r>
            <a:endParaRPr lang="en-US" dirty="0"/>
          </a:p>
        </p:txBody>
      </p:sp>
      <p:sp>
        <p:nvSpPr>
          <p:cNvPr id="3" name="Text Placeholder 2">
            <a:extLst>
              <a:ext uri="{FF2B5EF4-FFF2-40B4-BE49-F238E27FC236}">
                <a16:creationId xmlns:a16="http://schemas.microsoft.com/office/drawing/2014/main" id="{CA44760C-5082-4137-BB9B-743783900474}"/>
              </a:ext>
            </a:extLst>
          </p:cNvPr>
          <p:cNvSpPr>
            <a:spLocks noGrp="1"/>
          </p:cNvSpPr>
          <p:nvPr>
            <p:ph type="body" sz="quarter" idx="10"/>
          </p:nvPr>
        </p:nvSpPr>
        <p:spPr/>
        <p:txBody>
          <a:bodyPr/>
          <a:lstStyle/>
          <a:p>
            <a:endParaRPr lang="en-GB" dirty="0"/>
          </a:p>
          <a:p>
            <a:endParaRPr lang="en-US" dirty="0"/>
          </a:p>
          <a:p>
            <a:endParaRPr lang="en-US" dirty="0"/>
          </a:p>
        </p:txBody>
      </p:sp>
      <p:sp>
        <p:nvSpPr>
          <p:cNvPr id="4" name="Rectangle 3">
            <a:extLst>
              <a:ext uri="{FF2B5EF4-FFF2-40B4-BE49-F238E27FC236}">
                <a16:creationId xmlns:a16="http://schemas.microsoft.com/office/drawing/2014/main" id="{813A9289-48AB-4F16-A5B1-B34F810ABE58}"/>
              </a:ext>
            </a:extLst>
          </p:cNvPr>
          <p:cNvSpPr/>
          <p:nvPr/>
        </p:nvSpPr>
        <p:spPr>
          <a:xfrm>
            <a:off x="639762" y="3895636"/>
            <a:ext cx="7107237" cy="1938992"/>
          </a:xfrm>
          <a:prstGeom prst="rect">
            <a:avLst/>
          </a:prstGeom>
        </p:spPr>
        <p:txBody>
          <a:bodyPr wrap="square">
            <a:spAutoFit/>
          </a:bodyPr>
          <a:lstStyle/>
          <a:p>
            <a:r>
              <a:rPr lang="en-GB" sz="2000" dirty="0">
                <a:solidFill>
                  <a:schemeClr val="bg1"/>
                </a:solidFill>
              </a:rPr>
              <a:t>Dan Money</a:t>
            </a:r>
          </a:p>
          <a:p>
            <a:r>
              <a:rPr lang="en-GB" sz="2000" dirty="0">
                <a:solidFill>
                  <a:schemeClr val="bg1"/>
                </a:solidFill>
              </a:rPr>
              <a:t>Talent Acquisition Lead</a:t>
            </a:r>
          </a:p>
          <a:p>
            <a:endParaRPr lang="en-GB" sz="2000" dirty="0">
              <a:solidFill>
                <a:schemeClr val="bg1"/>
              </a:solidFill>
            </a:endParaRPr>
          </a:p>
          <a:p>
            <a:r>
              <a:rPr lang="en-GB" sz="2000" dirty="0">
                <a:solidFill>
                  <a:schemeClr val="bg1"/>
                </a:solidFill>
              </a:rPr>
              <a:t>Sam Turnbull</a:t>
            </a:r>
          </a:p>
          <a:p>
            <a:r>
              <a:rPr lang="en-GB" sz="2000" dirty="0">
                <a:solidFill>
                  <a:schemeClr val="bg1"/>
                </a:solidFill>
              </a:rPr>
              <a:t>UK Apprenticeship Consultant</a:t>
            </a:r>
          </a:p>
          <a:p>
            <a:endParaRPr lang="en-GB" sz="2000" dirty="0">
              <a:solidFill>
                <a:schemeClr val="bg1"/>
              </a:solidFill>
            </a:endParaRPr>
          </a:p>
        </p:txBody>
      </p:sp>
    </p:spTree>
    <p:extLst>
      <p:ext uri="{BB962C8B-B14F-4D97-AF65-F5344CB8AC3E}">
        <p14:creationId xmlns:p14="http://schemas.microsoft.com/office/powerpoint/2010/main" val="3097914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1C97FB-6D65-46CE-91E6-AA2378A5AE09}"/>
              </a:ext>
            </a:extLst>
          </p:cNvPr>
          <p:cNvSpPr>
            <a:spLocks noGrp="1"/>
          </p:cNvSpPr>
          <p:nvPr>
            <p:ph type="ftr" sz="quarter" idx="10"/>
          </p:nvPr>
        </p:nvSpPr>
        <p:spPr/>
        <p:txBody>
          <a:bodyPr/>
          <a:lstStyle/>
          <a:p>
            <a:r>
              <a:rPr lang="en-AU" dirty="0"/>
              <a:t>©Jacobs 2021</a:t>
            </a:r>
          </a:p>
        </p:txBody>
      </p:sp>
      <p:sp>
        <p:nvSpPr>
          <p:cNvPr id="4" name="Slide Number Placeholder 3">
            <a:extLst>
              <a:ext uri="{FF2B5EF4-FFF2-40B4-BE49-F238E27FC236}">
                <a16:creationId xmlns:a16="http://schemas.microsoft.com/office/drawing/2014/main" id="{7023FBEB-8AC3-46EF-B6DD-6F50AD2B2089}"/>
              </a:ext>
            </a:extLst>
          </p:cNvPr>
          <p:cNvSpPr>
            <a:spLocks noGrp="1"/>
          </p:cNvSpPr>
          <p:nvPr>
            <p:ph type="sldNum" sz="quarter" idx="11"/>
          </p:nvPr>
        </p:nvSpPr>
        <p:spPr/>
        <p:txBody>
          <a:bodyPr/>
          <a:lstStyle/>
          <a:p>
            <a:fld id="{9B3E39EC-4BE2-4DEA-81C0-4ABC0AAB4AC0}" type="slidenum">
              <a:rPr lang="en-AU" smtClean="0"/>
              <a:pPr/>
              <a:t>22</a:t>
            </a:fld>
            <a:endParaRPr lang="en-AU" dirty="0"/>
          </a:p>
        </p:txBody>
      </p:sp>
      <p:pic>
        <p:nvPicPr>
          <p:cNvPr id="5" name="Picture 4">
            <a:extLst>
              <a:ext uri="{FF2B5EF4-FFF2-40B4-BE49-F238E27FC236}">
                <a16:creationId xmlns:a16="http://schemas.microsoft.com/office/drawing/2014/main" id="{56EA0384-58FC-4633-85C3-7A2BA192E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Tree>
    <p:extLst>
      <p:ext uri="{BB962C8B-B14F-4D97-AF65-F5344CB8AC3E}">
        <p14:creationId xmlns:p14="http://schemas.microsoft.com/office/powerpoint/2010/main" val="1550309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7D9DA-2C55-449B-9498-91C2320F5015}"/>
              </a:ext>
            </a:extLst>
          </p:cNvPr>
          <p:cNvSpPr txBox="1"/>
          <p:nvPr/>
        </p:nvSpPr>
        <p:spPr>
          <a:xfrm>
            <a:off x="2705101" y="1971675"/>
            <a:ext cx="6505575" cy="300082"/>
          </a:xfrm>
          <a:prstGeom prst="rect">
            <a:avLst/>
          </a:prstGeom>
          <a:noFill/>
        </p:spPr>
        <p:txBody>
          <a:bodyPr wrap="square" rtlCol="0">
            <a:spAutoFit/>
          </a:bodyPr>
          <a:lstStyle/>
          <a:p>
            <a:pPr marL="214313" indent="-214313">
              <a:buFont typeface="Arial" panose="020B0604020202020204" pitchFamily="34" charset="0"/>
              <a:buChar char="•"/>
            </a:pPr>
            <a:endParaRPr lang="en-US" sz="1350" dirty="0"/>
          </a:p>
        </p:txBody>
      </p:sp>
      <p:grpSp>
        <p:nvGrpSpPr>
          <p:cNvPr id="6" name="Group 5">
            <a:extLst>
              <a:ext uri="{FF2B5EF4-FFF2-40B4-BE49-F238E27FC236}">
                <a16:creationId xmlns:a16="http://schemas.microsoft.com/office/drawing/2014/main" id="{3967D9B3-3B9F-45C6-BB04-8C7DD73F7D0E}"/>
              </a:ext>
            </a:extLst>
          </p:cNvPr>
          <p:cNvGrpSpPr/>
          <p:nvPr/>
        </p:nvGrpSpPr>
        <p:grpSpPr>
          <a:xfrm>
            <a:off x="2629520" y="1162952"/>
            <a:ext cx="6306565" cy="5292938"/>
            <a:chOff x="1792406" y="1484648"/>
            <a:chExt cx="5210255" cy="4372833"/>
          </a:xfrm>
        </p:grpSpPr>
        <p:pic>
          <p:nvPicPr>
            <p:cNvPr id="7" name="Picture 6">
              <a:extLst>
                <a:ext uri="{FF2B5EF4-FFF2-40B4-BE49-F238E27FC236}">
                  <a16:creationId xmlns:a16="http://schemas.microsoft.com/office/drawing/2014/main" id="{099A0776-151C-40A8-BD0A-82C2F1FE003A}"/>
                </a:ext>
              </a:extLst>
            </p:cNvPr>
            <p:cNvPicPr>
              <a:picLocks noChangeAspect="1"/>
            </p:cNvPicPr>
            <p:nvPr/>
          </p:nvPicPr>
          <p:blipFill>
            <a:blip r:embed="rId3"/>
            <a:stretch>
              <a:fillRect/>
            </a:stretch>
          </p:blipFill>
          <p:spPr>
            <a:xfrm>
              <a:off x="1865114" y="1484648"/>
              <a:ext cx="5137547" cy="1361681"/>
            </a:xfrm>
            <a:prstGeom prst="rect">
              <a:avLst/>
            </a:prstGeom>
          </p:spPr>
        </p:pic>
        <p:pic>
          <p:nvPicPr>
            <p:cNvPr id="8" name="Picture 7">
              <a:extLst>
                <a:ext uri="{FF2B5EF4-FFF2-40B4-BE49-F238E27FC236}">
                  <a16:creationId xmlns:a16="http://schemas.microsoft.com/office/drawing/2014/main" id="{6A07A859-5B1B-402E-953B-D55B6B6009E9}"/>
                </a:ext>
              </a:extLst>
            </p:cNvPr>
            <p:cNvPicPr>
              <a:picLocks noChangeAspect="1"/>
            </p:cNvPicPr>
            <p:nvPr/>
          </p:nvPicPr>
          <p:blipFill rotWithShape="1">
            <a:blip r:embed="rId4"/>
            <a:srcRect l="1478"/>
            <a:stretch/>
          </p:blipFill>
          <p:spPr>
            <a:xfrm>
              <a:off x="1933574" y="2846329"/>
              <a:ext cx="5000625" cy="1325228"/>
            </a:xfrm>
            <a:prstGeom prst="rect">
              <a:avLst/>
            </a:prstGeom>
          </p:spPr>
        </p:pic>
        <p:pic>
          <p:nvPicPr>
            <p:cNvPr id="10" name="Picture 9">
              <a:extLst>
                <a:ext uri="{FF2B5EF4-FFF2-40B4-BE49-F238E27FC236}">
                  <a16:creationId xmlns:a16="http://schemas.microsoft.com/office/drawing/2014/main" id="{A763AA3A-B075-4F32-A9C8-FF94EB3F94FF}"/>
                </a:ext>
              </a:extLst>
            </p:cNvPr>
            <p:cNvPicPr>
              <a:picLocks noChangeAspect="1"/>
            </p:cNvPicPr>
            <p:nvPr/>
          </p:nvPicPr>
          <p:blipFill rotWithShape="1">
            <a:blip r:embed="rId5"/>
            <a:srcRect t="10096" r="2752" b="5461"/>
            <a:stretch/>
          </p:blipFill>
          <p:spPr>
            <a:xfrm>
              <a:off x="1792406" y="4247756"/>
              <a:ext cx="5137548" cy="1609725"/>
            </a:xfrm>
            <a:prstGeom prst="rect">
              <a:avLst/>
            </a:prstGeom>
          </p:spPr>
        </p:pic>
      </p:grpSp>
      <p:sp>
        <p:nvSpPr>
          <p:cNvPr id="9" name="Title 1">
            <a:extLst>
              <a:ext uri="{FF2B5EF4-FFF2-40B4-BE49-F238E27FC236}">
                <a16:creationId xmlns:a16="http://schemas.microsoft.com/office/drawing/2014/main" id="{020C98BC-A623-436A-BDBD-8F41B2E5EA7B}"/>
              </a:ext>
            </a:extLst>
          </p:cNvPr>
          <p:cNvSpPr txBox="1">
            <a:spLocks/>
          </p:cNvSpPr>
          <p:nvPr/>
        </p:nvSpPr>
        <p:spPr>
          <a:xfrm>
            <a:off x="1886986" y="402110"/>
            <a:ext cx="8228013" cy="5683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a:lstStyle>
          <a:p>
            <a:r>
              <a:rPr lang="en-US" sz="2400" dirty="0">
                <a:latin typeface="Jacobs Chronos" panose="020B0603030503030204" pitchFamily="34" charset="0"/>
                <a:cs typeface="Jacobs Chronos" panose="020B0603030503030204" pitchFamily="34" charset="0"/>
              </a:rPr>
              <a:t>Markets We Serve</a:t>
            </a:r>
            <a:endParaRPr lang="en-GB" sz="2400" dirty="0">
              <a:latin typeface="Jacobs Chronos" panose="020B0603030503030204" pitchFamily="34" charset="0"/>
              <a:cs typeface="Jacobs Chronos" panose="020B0603030503030204" pitchFamily="34" charset="0"/>
            </a:endParaRPr>
          </a:p>
        </p:txBody>
      </p:sp>
      <p:pic>
        <p:nvPicPr>
          <p:cNvPr id="11" name="Picture 10">
            <a:extLst>
              <a:ext uri="{FF2B5EF4-FFF2-40B4-BE49-F238E27FC236}">
                <a16:creationId xmlns:a16="http://schemas.microsoft.com/office/drawing/2014/main" id="{72780806-ED0D-4CB1-8D08-DA164013B4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3728" y="375283"/>
            <a:ext cx="1976238" cy="460876"/>
          </a:xfrm>
          <a:prstGeom prst="rect">
            <a:avLst/>
          </a:prstGeom>
        </p:spPr>
      </p:pic>
    </p:spTree>
    <p:extLst>
      <p:ext uri="{BB962C8B-B14F-4D97-AF65-F5344CB8AC3E}">
        <p14:creationId xmlns:p14="http://schemas.microsoft.com/office/powerpoint/2010/main" val="355600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5C80F39-2F65-44E8-9A46-36E297933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50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C489D15-E6CA-4268-89B7-D6A8E98DF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2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EA1572B-8DAC-47DF-83F9-8375E0F785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15" r="1" b="12885"/>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3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3AA4ECC-334F-4FDF-B66C-718664185C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01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9551F1-5C6F-4FED-99F1-CAB31258B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14" r="-1" b="783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41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10;&#10;Description automatically generated">
            <a:extLst>
              <a:ext uri="{FF2B5EF4-FFF2-40B4-BE49-F238E27FC236}">
                <a16:creationId xmlns:a16="http://schemas.microsoft.com/office/drawing/2014/main" id="{A257D481-D60C-4EE2-890A-BCBB474913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89" r="-1" b="8160"/>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8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070927" y="961254"/>
            <a:ext cx="6849524" cy="1910615"/>
          </a:xfrm>
        </p:spPr>
        <p:txBody>
          <a:bodyPr>
            <a:normAutofit/>
          </a:bodyPr>
          <a:lstStyle/>
          <a:p>
            <a:r>
              <a:rPr lang="en-US" sz="3200" b="1" i="1" dirty="0">
                <a:solidFill>
                  <a:srgbClr val="33CCCC"/>
                </a:solidFill>
                <a:latin typeface="Comic Sans MS" panose="030F0702030302020204" pitchFamily="66" charset="0"/>
              </a:rPr>
              <a:t>Introduction to Engineering </a:t>
            </a:r>
            <a:br>
              <a:rPr lang="en-US" sz="3200" b="1" i="1" dirty="0">
                <a:solidFill>
                  <a:srgbClr val="33CCCC"/>
                </a:solidFill>
                <a:latin typeface="Comic Sans MS" panose="030F0702030302020204" pitchFamily="66" charset="0"/>
              </a:rPr>
            </a:br>
            <a:br>
              <a:rPr lang="en-US" sz="3200" b="1" i="1" dirty="0">
                <a:solidFill>
                  <a:srgbClr val="33CCCC"/>
                </a:solidFill>
                <a:latin typeface="Comic Sans MS" panose="030F0702030302020204" pitchFamily="66" charset="0"/>
              </a:rPr>
            </a:br>
            <a:endParaRPr lang="en-GB" sz="32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sp>
        <p:nvSpPr>
          <p:cNvPr id="19" name="Subtitle 6">
            <a:extLst>
              <a:ext uri="{FF2B5EF4-FFF2-40B4-BE49-F238E27FC236}">
                <a16:creationId xmlns:a16="http://schemas.microsoft.com/office/drawing/2014/main" id="{7CCE4F25-BF69-44B9-BFB3-1D1C9E34BD2D}"/>
              </a:ext>
            </a:extLst>
          </p:cNvPr>
          <p:cNvSpPr txBox="1">
            <a:spLocks/>
          </p:cNvSpPr>
          <p:nvPr/>
        </p:nvSpPr>
        <p:spPr>
          <a:xfrm>
            <a:off x="4209046" y="2625680"/>
            <a:ext cx="6384509" cy="3520964"/>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n w="0"/>
                <a:solidFill>
                  <a:srgbClr val="E73568"/>
                </a:solidFill>
                <a:effectLst>
                  <a:outerShdw blurRad="38100" dist="19050" dir="2700000" algn="tl" rotWithShape="0">
                    <a:schemeClr val="dk1">
                      <a:alpha val="40000"/>
                    </a:schemeClr>
                  </a:outerShdw>
                </a:effectLst>
              </a:rPr>
              <a:t>10.00 am      	Welcome</a:t>
            </a:r>
          </a:p>
          <a:p>
            <a:pPr algn="l"/>
            <a:r>
              <a:rPr lang="en-US" dirty="0">
                <a:ln w="0"/>
                <a:solidFill>
                  <a:srgbClr val="E73568"/>
                </a:solidFill>
                <a:effectLst>
                  <a:outerShdw blurRad="38100" dist="19050" dir="2700000" algn="tl" rotWithShape="0">
                    <a:schemeClr val="dk1">
                      <a:alpha val="40000"/>
                    </a:schemeClr>
                  </a:outerShdw>
                </a:effectLst>
              </a:rPr>
              <a:t>10.05 am  	What is an Apprenticeship?	</a:t>
            </a:r>
          </a:p>
          <a:p>
            <a:pPr algn="l"/>
            <a:r>
              <a:rPr lang="en-US" dirty="0">
                <a:ln w="0"/>
                <a:solidFill>
                  <a:srgbClr val="E73568"/>
                </a:solidFill>
                <a:effectLst>
                  <a:outerShdw blurRad="38100" dist="19050" dir="2700000" algn="tl" rotWithShape="0">
                    <a:schemeClr val="dk1">
                      <a:alpha val="40000"/>
                    </a:schemeClr>
                  </a:outerShdw>
                </a:effectLst>
              </a:rPr>
              <a:t>10 .20 am 	Meet the Jacobs Team </a:t>
            </a:r>
          </a:p>
          <a:p>
            <a:pPr algn="l"/>
            <a:r>
              <a:rPr lang="en-US" dirty="0">
                <a:ln w="0"/>
                <a:solidFill>
                  <a:srgbClr val="E73568"/>
                </a:solidFill>
                <a:effectLst>
                  <a:outerShdw blurRad="38100" dist="19050" dir="2700000" algn="tl" rotWithShape="0">
                    <a:schemeClr val="dk1">
                      <a:alpha val="40000"/>
                    </a:schemeClr>
                  </a:outerShdw>
                </a:effectLst>
              </a:rPr>
              <a:t>		Meet the Apprentices </a:t>
            </a:r>
          </a:p>
          <a:p>
            <a:pPr algn="l"/>
            <a:r>
              <a:rPr lang="en-US" dirty="0">
                <a:ln w="0"/>
                <a:solidFill>
                  <a:srgbClr val="E73568"/>
                </a:solidFill>
                <a:effectLst>
                  <a:outerShdw blurRad="38100" dist="19050" dir="2700000" algn="tl" rotWithShape="0">
                    <a:schemeClr val="dk1">
                      <a:alpha val="40000"/>
                    </a:schemeClr>
                  </a:outerShdw>
                </a:effectLst>
              </a:rPr>
              <a:t>11.00 am 	Finish </a:t>
            </a:r>
          </a:p>
          <a:p>
            <a:pPr algn="l"/>
            <a:endParaRPr lang="en-US" dirty="0">
              <a:ln w="0"/>
              <a:solidFill>
                <a:srgbClr val="E73568"/>
              </a:solidFill>
              <a:effectLst>
                <a:outerShdw blurRad="38100" dist="19050" dir="2700000" algn="tl" rotWithShape="0">
                  <a:schemeClr val="dk1">
                    <a:alpha val="40000"/>
                  </a:schemeClr>
                </a:outerShdw>
              </a:effectLst>
            </a:endParaRPr>
          </a:p>
          <a:p>
            <a:br>
              <a:rPr lang="en-US" sz="2000" dirty="0">
                <a:ln w="0"/>
                <a:solidFill>
                  <a:srgbClr val="E73568"/>
                </a:solidFill>
                <a:effectLst>
                  <a:outerShdw blurRad="38100" dist="19050" dir="2700000" algn="tl" rotWithShape="0">
                    <a:schemeClr val="dk1">
                      <a:alpha val="40000"/>
                    </a:schemeClr>
                  </a:outerShdw>
                </a:effectLst>
              </a:rPr>
            </a:br>
            <a:endParaRPr lang="en-US" sz="2800" dirty="0">
              <a:ln w="0"/>
              <a:solidFill>
                <a:srgbClr val="E73568"/>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D4E9236E-5685-41D1-B6C5-7CD97EC6C111}"/>
              </a:ext>
            </a:extLst>
          </p:cNvPr>
          <p:cNvPicPr>
            <a:picLocks noChangeAspect="1"/>
          </p:cNvPicPr>
          <p:nvPr/>
        </p:nvPicPr>
        <p:blipFill>
          <a:blip r:embed="rId6"/>
          <a:stretch>
            <a:fillRect/>
          </a:stretch>
        </p:blipFill>
        <p:spPr>
          <a:xfrm>
            <a:off x="3329842" y="294208"/>
            <a:ext cx="3352800" cy="751647"/>
          </a:xfrm>
          <a:prstGeom prst="rect">
            <a:avLst/>
          </a:prstGeom>
        </p:spPr>
      </p:pic>
      <p:pic>
        <p:nvPicPr>
          <p:cNvPr id="9" name="Picture 8">
            <a:extLst>
              <a:ext uri="{FF2B5EF4-FFF2-40B4-BE49-F238E27FC236}">
                <a16:creationId xmlns:a16="http://schemas.microsoft.com/office/drawing/2014/main" id="{99F852FF-1D94-4F5C-BC63-DDB31C8B08F9}"/>
              </a:ext>
            </a:extLst>
          </p:cNvPr>
          <p:cNvPicPr>
            <a:picLocks noChangeAspect="1"/>
          </p:cNvPicPr>
          <p:nvPr/>
        </p:nvPicPr>
        <p:blipFill>
          <a:blip r:embed="rId7"/>
          <a:stretch>
            <a:fillRect/>
          </a:stretch>
        </p:blipFill>
        <p:spPr>
          <a:xfrm>
            <a:off x="7310310" y="417183"/>
            <a:ext cx="3087640" cy="505698"/>
          </a:xfrm>
          <a:prstGeom prst="rect">
            <a:avLst/>
          </a:prstGeom>
        </p:spPr>
      </p:pic>
    </p:spTree>
    <p:extLst>
      <p:ext uri="{BB962C8B-B14F-4D97-AF65-F5344CB8AC3E}">
        <p14:creationId xmlns:p14="http://schemas.microsoft.com/office/powerpoint/2010/main" val="3306054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10243-D4CA-4E47-A758-A030CFF79F26}"/>
              </a:ext>
            </a:extLst>
          </p:cNvPr>
          <p:cNvSpPr txBox="1"/>
          <p:nvPr/>
        </p:nvSpPr>
        <p:spPr>
          <a:xfrm>
            <a:off x="658271" y="105013"/>
            <a:ext cx="3450112" cy="3323987"/>
          </a:xfrm>
          <a:prstGeom prst="rect">
            <a:avLst/>
          </a:prstGeom>
          <a:noFill/>
        </p:spPr>
        <p:txBody>
          <a:bodyPr wrap="none" rtlCol="0">
            <a:spAutoFit/>
          </a:bodyPr>
          <a:lstStyle/>
          <a:p>
            <a:endParaRPr lang="en-GB" dirty="0"/>
          </a:p>
          <a:p>
            <a:r>
              <a:rPr lang="en-GB" sz="2400" dirty="0">
                <a:latin typeface="Jacobs Chronos" panose="020B0603030503030204" pitchFamily="34" charset="0"/>
                <a:cs typeface="Jacobs Chronos" panose="020B0603030503030204" pitchFamily="34" charset="0"/>
              </a:rPr>
              <a:t>Civil Engineer</a:t>
            </a:r>
          </a:p>
          <a:p>
            <a:r>
              <a:rPr lang="en-GB" sz="2400" dirty="0">
                <a:latin typeface="Jacobs Chronos" panose="020B0603030503030204" pitchFamily="34" charset="0"/>
                <a:cs typeface="Jacobs Chronos" panose="020B0603030503030204" pitchFamily="34" charset="0"/>
              </a:rPr>
              <a:t>Electrical Engineer</a:t>
            </a:r>
          </a:p>
          <a:p>
            <a:r>
              <a:rPr lang="en-GB" sz="2400" dirty="0">
                <a:latin typeface="Jacobs Chronos" panose="020B0603030503030204" pitchFamily="34" charset="0"/>
                <a:cs typeface="Jacobs Chronos" panose="020B0603030503030204" pitchFamily="34" charset="0"/>
              </a:rPr>
              <a:t>Mechanical Engineer</a:t>
            </a:r>
          </a:p>
          <a:p>
            <a:r>
              <a:rPr lang="en-GB" sz="2400" dirty="0">
                <a:latin typeface="Jacobs Chronos" panose="020B0603030503030204" pitchFamily="34" charset="0"/>
                <a:cs typeface="Jacobs Chronos" panose="020B0603030503030204" pitchFamily="34" charset="0"/>
              </a:rPr>
              <a:t>Environmental Engineer</a:t>
            </a:r>
          </a:p>
          <a:p>
            <a:r>
              <a:rPr lang="en-GB" sz="2400" dirty="0">
                <a:latin typeface="Jacobs Chronos" panose="020B0603030503030204" pitchFamily="34" charset="0"/>
                <a:cs typeface="Jacobs Chronos" panose="020B0603030503030204" pitchFamily="34" charset="0"/>
              </a:rPr>
              <a:t>River Engineer</a:t>
            </a:r>
          </a:p>
          <a:p>
            <a:r>
              <a:rPr lang="en-GB" sz="2400" dirty="0">
                <a:latin typeface="Jacobs Chronos" panose="020B0603030503030204" pitchFamily="34" charset="0"/>
                <a:cs typeface="Jacobs Chronos" panose="020B0603030503030204" pitchFamily="34" charset="0"/>
              </a:rPr>
              <a:t>Coastal Engineer</a:t>
            </a:r>
          </a:p>
          <a:p>
            <a:r>
              <a:rPr lang="en-GB" sz="2400" dirty="0">
                <a:latin typeface="Jacobs Chronos" panose="020B0603030503030204" pitchFamily="34" charset="0"/>
                <a:cs typeface="Jacobs Chronos" panose="020B0603030503030204" pitchFamily="34" charset="0"/>
              </a:rPr>
              <a:t>Traffic Engineer</a:t>
            </a:r>
          </a:p>
          <a:p>
            <a:r>
              <a:rPr lang="en-GB" sz="2400" dirty="0">
                <a:latin typeface="Jacobs Chronos" panose="020B0603030503030204" pitchFamily="34" charset="0"/>
                <a:cs typeface="Jacobs Chronos" panose="020B0603030503030204" pitchFamily="34" charset="0"/>
              </a:rPr>
              <a:t>Fire Engineer</a:t>
            </a:r>
          </a:p>
        </p:txBody>
      </p:sp>
      <p:sp>
        <p:nvSpPr>
          <p:cNvPr id="3" name="TextBox 2">
            <a:extLst>
              <a:ext uri="{FF2B5EF4-FFF2-40B4-BE49-F238E27FC236}">
                <a16:creationId xmlns:a16="http://schemas.microsoft.com/office/drawing/2014/main" id="{18EB35AC-4FEC-4444-96DD-FA2887213C9B}"/>
              </a:ext>
            </a:extLst>
          </p:cNvPr>
          <p:cNvSpPr txBox="1"/>
          <p:nvPr/>
        </p:nvSpPr>
        <p:spPr>
          <a:xfrm>
            <a:off x="7035575" y="843677"/>
            <a:ext cx="2624821" cy="2585323"/>
          </a:xfrm>
          <a:prstGeom prst="rect">
            <a:avLst/>
          </a:prstGeom>
          <a:noFill/>
        </p:spPr>
        <p:txBody>
          <a:bodyPr wrap="none" rtlCol="0">
            <a:spAutoFit/>
          </a:bodyPr>
          <a:lstStyle/>
          <a:p>
            <a:r>
              <a:rPr lang="en-GB" sz="2400" dirty="0">
                <a:latin typeface="Jacobs Chronos" panose="020B0603030503030204" pitchFamily="34" charset="0"/>
                <a:cs typeface="Jacobs Chronos" panose="020B0603030503030204" pitchFamily="34" charset="0"/>
              </a:rPr>
              <a:t>Economist</a:t>
            </a:r>
          </a:p>
          <a:p>
            <a:r>
              <a:rPr lang="en-GB" sz="2400" dirty="0">
                <a:latin typeface="Jacobs Chronos" panose="020B0603030503030204" pitchFamily="34" charset="0"/>
                <a:cs typeface="Jacobs Chronos" panose="020B0603030503030204" pitchFamily="34" charset="0"/>
              </a:rPr>
              <a:t>Business Analyst</a:t>
            </a:r>
          </a:p>
          <a:p>
            <a:r>
              <a:rPr lang="en-GB" sz="2400" dirty="0">
                <a:latin typeface="Jacobs Chronos" panose="020B0603030503030204" pitchFamily="34" charset="0"/>
                <a:cs typeface="Jacobs Chronos" panose="020B0603030503030204" pitchFamily="34" charset="0"/>
              </a:rPr>
              <a:t>Strategic Analyst</a:t>
            </a:r>
          </a:p>
          <a:p>
            <a:r>
              <a:rPr lang="en-GB" sz="2400" dirty="0">
                <a:latin typeface="Jacobs Chronos" panose="020B0603030503030204" pitchFamily="34" charset="0"/>
                <a:cs typeface="Jacobs Chronos" panose="020B0603030503030204" pitchFamily="34" charset="0"/>
              </a:rPr>
              <a:t>Mathematician</a:t>
            </a:r>
          </a:p>
          <a:p>
            <a:r>
              <a:rPr lang="en-GB" sz="2400" dirty="0">
                <a:latin typeface="Jacobs Chronos" panose="020B0603030503030204" pitchFamily="34" charset="0"/>
                <a:cs typeface="Jacobs Chronos" panose="020B0603030503030204" pitchFamily="34" charset="0"/>
              </a:rPr>
              <a:t>Transport Planner</a:t>
            </a:r>
          </a:p>
          <a:p>
            <a:endParaRPr lang="en-GB" sz="2400" dirty="0">
              <a:latin typeface="Jacobs Chronos" panose="020B0603030503030204" pitchFamily="34" charset="0"/>
              <a:cs typeface="Jacobs Chronos" panose="020B0603030503030204" pitchFamily="34" charset="0"/>
            </a:endParaRPr>
          </a:p>
          <a:p>
            <a:endParaRPr lang="en-GB" dirty="0"/>
          </a:p>
        </p:txBody>
      </p:sp>
      <p:sp>
        <p:nvSpPr>
          <p:cNvPr id="4" name="TextBox 3">
            <a:extLst>
              <a:ext uri="{FF2B5EF4-FFF2-40B4-BE49-F238E27FC236}">
                <a16:creationId xmlns:a16="http://schemas.microsoft.com/office/drawing/2014/main" id="{6B0E01DA-E77B-4AE5-87AB-EF16BC0B8295}"/>
              </a:ext>
            </a:extLst>
          </p:cNvPr>
          <p:cNvSpPr txBox="1"/>
          <p:nvPr/>
        </p:nvSpPr>
        <p:spPr>
          <a:xfrm>
            <a:off x="8347986" y="4602822"/>
            <a:ext cx="2856872" cy="1569660"/>
          </a:xfrm>
          <a:prstGeom prst="rect">
            <a:avLst/>
          </a:prstGeom>
          <a:noFill/>
        </p:spPr>
        <p:txBody>
          <a:bodyPr wrap="none" rtlCol="0">
            <a:spAutoFit/>
          </a:bodyPr>
          <a:lstStyle/>
          <a:p>
            <a:r>
              <a:rPr lang="en-GB" sz="2400" dirty="0">
                <a:latin typeface="Jacobs Chronos" panose="020B0603030503030204" pitchFamily="34" charset="0"/>
                <a:cs typeface="Jacobs Chronos" panose="020B0603030503030204" pitchFamily="34" charset="0"/>
              </a:rPr>
              <a:t>Software Developer</a:t>
            </a:r>
          </a:p>
          <a:p>
            <a:r>
              <a:rPr lang="en-GB" sz="2400" dirty="0">
                <a:latin typeface="Jacobs Chronos" panose="020B0603030503030204" pitchFamily="34" charset="0"/>
                <a:cs typeface="Jacobs Chronos" panose="020B0603030503030204" pitchFamily="34" charset="0"/>
              </a:rPr>
              <a:t>Data Scientist</a:t>
            </a:r>
          </a:p>
          <a:p>
            <a:r>
              <a:rPr lang="en-GB" sz="2400" dirty="0">
                <a:latin typeface="Jacobs Chronos" panose="020B0603030503030204" pitchFamily="34" charset="0"/>
                <a:cs typeface="Jacobs Chronos" panose="020B0603030503030204" pitchFamily="34" charset="0"/>
              </a:rPr>
              <a:t>GIS Analyst</a:t>
            </a:r>
          </a:p>
          <a:p>
            <a:r>
              <a:rPr lang="en-GB" sz="2400" dirty="0">
                <a:latin typeface="Jacobs Chronos" panose="020B0603030503030204" pitchFamily="34" charset="0"/>
                <a:cs typeface="Jacobs Chronos" panose="020B0603030503030204" pitchFamily="34" charset="0"/>
              </a:rPr>
              <a:t>Graphic Designer</a:t>
            </a:r>
          </a:p>
        </p:txBody>
      </p:sp>
      <p:sp>
        <p:nvSpPr>
          <p:cNvPr id="5" name="TextBox 4">
            <a:extLst>
              <a:ext uri="{FF2B5EF4-FFF2-40B4-BE49-F238E27FC236}">
                <a16:creationId xmlns:a16="http://schemas.microsoft.com/office/drawing/2014/main" id="{F77DEB3B-CE64-425B-8F7E-804A4BCDFF90}"/>
              </a:ext>
            </a:extLst>
          </p:cNvPr>
          <p:cNvSpPr txBox="1"/>
          <p:nvPr/>
        </p:nvSpPr>
        <p:spPr>
          <a:xfrm>
            <a:off x="2383327" y="4285467"/>
            <a:ext cx="3185744" cy="1569660"/>
          </a:xfrm>
          <a:prstGeom prst="rect">
            <a:avLst/>
          </a:prstGeom>
          <a:noFill/>
        </p:spPr>
        <p:txBody>
          <a:bodyPr wrap="none" rtlCol="0">
            <a:spAutoFit/>
          </a:bodyPr>
          <a:lstStyle/>
          <a:p>
            <a:r>
              <a:rPr lang="en-GB" sz="2400" dirty="0">
                <a:latin typeface="Jacobs Chronos" panose="020B0603030503030204" pitchFamily="34" charset="0"/>
                <a:cs typeface="Jacobs Chronos" panose="020B0603030503030204" pitchFamily="34" charset="0"/>
              </a:rPr>
              <a:t>Construction Manager</a:t>
            </a:r>
          </a:p>
          <a:p>
            <a:r>
              <a:rPr lang="en-GB" sz="2400" dirty="0">
                <a:latin typeface="Jacobs Chronos" panose="020B0603030503030204" pitchFamily="34" charset="0"/>
                <a:cs typeface="Jacobs Chronos" panose="020B0603030503030204" pitchFamily="34" charset="0"/>
              </a:rPr>
              <a:t>Quantity Surveyor</a:t>
            </a:r>
          </a:p>
          <a:p>
            <a:r>
              <a:rPr lang="en-GB" sz="2400" dirty="0">
                <a:latin typeface="Jacobs Chronos" panose="020B0603030503030204" pitchFamily="34" charset="0"/>
                <a:cs typeface="Jacobs Chronos" panose="020B0603030503030204" pitchFamily="34" charset="0"/>
              </a:rPr>
              <a:t>Project Controls</a:t>
            </a:r>
          </a:p>
          <a:p>
            <a:r>
              <a:rPr lang="en-GB" sz="2400" dirty="0">
                <a:latin typeface="Jacobs Chronos" panose="020B0603030503030204" pitchFamily="34" charset="0"/>
                <a:cs typeface="Jacobs Chronos" panose="020B0603030503030204" pitchFamily="34" charset="0"/>
              </a:rPr>
              <a:t>Risk Manager</a:t>
            </a:r>
          </a:p>
        </p:txBody>
      </p:sp>
    </p:spTree>
    <p:extLst>
      <p:ext uri="{BB962C8B-B14F-4D97-AF65-F5344CB8AC3E}">
        <p14:creationId xmlns:p14="http://schemas.microsoft.com/office/powerpoint/2010/main" val="52397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054C2B-5554-49B8-9210-27EE07A7A576}"/>
              </a:ext>
            </a:extLst>
          </p:cNvPr>
          <p:cNvSpPr txBox="1"/>
          <p:nvPr/>
        </p:nvSpPr>
        <p:spPr>
          <a:xfrm>
            <a:off x="1428108" y="1119883"/>
            <a:ext cx="2693494" cy="2677656"/>
          </a:xfrm>
          <a:prstGeom prst="rect">
            <a:avLst/>
          </a:prstGeom>
          <a:noFill/>
        </p:spPr>
        <p:txBody>
          <a:bodyPr wrap="none" rtlCol="0">
            <a:spAutoFit/>
          </a:bodyPr>
          <a:lstStyle/>
          <a:p>
            <a:endParaRPr lang="en-GB" sz="2800" dirty="0">
              <a:latin typeface="Jacobs Chronos" panose="020B0603030503030204" pitchFamily="34" charset="0"/>
              <a:cs typeface="Jacobs Chronos" panose="020B0603030503030204" pitchFamily="34" charset="0"/>
            </a:endParaRPr>
          </a:p>
          <a:p>
            <a:endParaRPr lang="en-GB" sz="2800" dirty="0">
              <a:latin typeface="Jacobs Chronos" panose="020B0603030503030204" pitchFamily="34" charset="0"/>
              <a:cs typeface="Jacobs Chronos" panose="020B0603030503030204" pitchFamily="34" charset="0"/>
            </a:endParaRPr>
          </a:p>
          <a:p>
            <a:r>
              <a:rPr lang="en-GB" sz="2800" b="1" dirty="0">
                <a:latin typeface="Jacobs Chronos" panose="020B0603030503030204" pitchFamily="34" charset="0"/>
                <a:cs typeface="Jacobs Chronos" panose="020B0603030503030204" pitchFamily="34" charset="0"/>
              </a:rPr>
              <a:t>Technical skills:</a:t>
            </a:r>
          </a:p>
          <a:p>
            <a:r>
              <a:rPr lang="en-GB" sz="2800" dirty="0">
                <a:latin typeface="Jacobs Chronos" panose="020B0603030503030204" pitchFamily="34" charset="0"/>
                <a:cs typeface="Jacobs Chronos" panose="020B0603030503030204" pitchFamily="34" charset="0"/>
              </a:rPr>
              <a:t>Maths</a:t>
            </a:r>
          </a:p>
          <a:p>
            <a:r>
              <a:rPr lang="en-GB" sz="2800" dirty="0">
                <a:latin typeface="Jacobs Chronos" panose="020B0603030503030204" pitchFamily="34" charset="0"/>
                <a:cs typeface="Jacobs Chronos" panose="020B0603030503030204" pitchFamily="34" charset="0"/>
              </a:rPr>
              <a:t>Physics</a:t>
            </a:r>
          </a:p>
          <a:p>
            <a:r>
              <a:rPr lang="en-GB" sz="2800" dirty="0">
                <a:latin typeface="Jacobs Chronos" panose="020B0603030503030204" pitchFamily="34" charset="0"/>
                <a:cs typeface="Jacobs Chronos" panose="020B0603030503030204" pitchFamily="34" charset="0"/>
              </a:rPr>
              <a:t>STEAM</a:t>
            </a:r>
          </a:p>
        </p:txBody>
      </p:sp>
      <p:sp>
        <p:nvSpPr>
          <p:cNvPr id="3" name="TextBox 2">
            <a:extLst>
              <a:ext uri="{FF2B5EF4-FFF2-40B4-BE49-F238E27FC236}">
                <a16:creationId xmlns:a16="http://schemas.microsoft.com/office/drawing/2014/main" id="{673A54F1-0B7E-4B5E-895D-FB87A9FB9222}"/>
              </a:ext>
            </a:extLst>
          </p:cNvPr>
          <p:cNvSpPr txBox="1"/>
          <p:nvPr/>
        </p:nvSpPr>
        <p:spPr>
          <a:xfrm>
            <a:off x="8150804" y="3287730"/>
            <a:ext cx="2613088" cy="2954655"/>
          </a:xfrm>
          <a:prstGeom prst="rect">
            <a:avLst/>
          </a:prstGeom>
          <a:noFill/>
        </p:spPr>
        <p:txBody>
          <a:bodyPr wrap="none" rtlCol="0">
            <a:spAutoFit/>
          </a:bodyPr>
          <a:lstStyle/>
          <a:p>
            <a:r>
              <a:rPr lang="en-GB" sz="2400" b="1" dirty="0">
                <a:latin typeface="Jacobs Chronos" panose="020B0603030503030204" pitchFamily="34" charset="0"/>
                <a:cs typeface="Jacobs Chronos" panose="020B0603030503030204" pitchFamily="34" charset="0"/>
              </a:rPr>
              <a:t>Personality traits</a:t>
            </a:r>
            <a:r>
              <a:rPr lang="en-GB" sz="2400" dirty="0">
                <a:latin typeface="Jacobs Chronos" panose="020B0603030503030204" pitchFamily="34" charset="0"/>
                <a:cs typeface="Jacobs Chronos" panose="020B0603030503030204" pitchFamily="34" charset="0"/>
              </a:rPr>
              <a:t>:</a:t>
            </a:r>
          </a:p>
          <a:p>
            <a:r>
              <a:rPr lang="en-GB" sz="2400" dirty="0">
                <a:latin typeface="Jacobs Chronos" panose="020B0603030503030204" pitchFamily="34" charset="0"/>
                <a:cs typeface="Jacobs Chronos" panose="020B0603030503030204" pitchFamily="34" charset="0"/>
              </a:rPr>
              <a:t>Resilience</a:t>
            </a:r>
          </a:p>
          <a:p>
            <a:r>
              <a:rPr lang="en-GB" sz="2400" dirty="0">
                <a:latin typeface="Jacobs Chronos" panose="020B0603030503030204" pitchFamily="34" charset="0"/>
                <a:cs typeface="Jacobs Chronos" panose="020B0603030503030204" pitchFamily="34" charset="0"/>
              </a:rPr>
              <a:t>Curiosity</a:t>
            </a:r>
          </a:p>
          <a:p>
            <a:r>
              <a:rPr lang="en-GB" sz="2400" dirty="0">
                <a:latin typeface="Jacobs Chronos" panose="020B0603030503030204" pitchFamily="34" charset="0"/>
                <a:cs typeface="Jacobs Chronos" panose="020B0603030503030204" pitchFamily="34" charset="0"/>
              </a:rPr>
              <a:t>Self-discipline</a:t>
            </a:r>
          </a:p>
          <a:p>
            <a:r>
              <a:rPr lang="en-GB" sz="2400" dirty="0">
                <a:latin typeface="Jacobs Chronos" panose="020B0603030503030204" pitchFamily="34" charset="0"/>
                <a:cs typeface="Jacobs Chronos" panose="020B0603030503030204" pitchFamily="34" charset="0"/>
              </a:rPr>
              <a:t>Learning agility</a:t>
            </a:r>
          </a:p>
          <a:p>
            <a:r>
              <a:rPr lang="en-GB" sz="2400" dirty="0">
                <a:latin typeface="Jacobs Chronos" panose="020B0603030503030204" pitchFamily="34" charset="0"/>
                <a:cs typeface="Jacobs Chronos" panose="020B0603030503030204" pitchFamily="34" charset="0"/>
              </a:rPr>
              <a:t>Ownership</a:t>
            </a:r>
          </a:p>
          <a:p>
            <a:r>
              <a:rPr lang="en-GB" sz="2400" dirty="0">
                <a:latin typeface="Jacobs Chronos" panose="020B0603030503030204" pitchFamily="34" charset="0"/>
                <a:cs typeface="Jacobs Chronos" panose="020B0603030503030204" pitchFamily="34" charset="0"/>
              </a:rPr>
              <a:t>Authenticity</a:t>
            </a:r>
          </a:p>
          <a:p>
            <a:endParaRPr lang="en-GB" dirty="0"/>
          </a:p>
        </p:txBody>
      </p:sp>
      <p:sp>
        <p:nvSpPr>
          <p:cNvPr id="4" name="TextBox 3">
            <a:extLst>
              <a:ext uri="{FF2B5EF4-FFF2-40B4-BE49-F238E27FC236}">
                <a16:creationId xmlns:a16="http://schemas.microsoft.com/office/drawing/2014/main" id="{039B37A9-67D0-4C53-8C8F-030828CA901E}"/>
              </a:ext>
            </a:extLst>
          </p:cNvPr>
          <p:cNvSpPr txBox="1"/>
          <p:nvPr/>
        </p:nvSpPr>
        <p:spPr>
          <a:xfrm>
            <a:off x="4617801" y="780836"/>
            <a:ext cx="2982035" cy="461665"/>
          </a:xfrm>
          <a:prstGeom prst="rect">
            <a:avLst/>
          </a:prstGeom>
          <a:noFill/>
        </p:spPr>
        <p:txBody>
          <a:bodyPr wrap="none" rtlCol="0">
            <a:spAutoFit/>
          </a:bodyPr>
          <a:lstStyle/>
          <a:p>
            <a:r>
              <a:rPr lang="en-GB" sz="2400" b="1" dirty="0">
                <a:latin typeface="Jacobs Chronos" panose="020B0603030503030204" pitchFamily="34" charset="0"/>
                <a:cs typeface="Jacobs Chronos" panose="020B0603030503030204" pitchFamily="34" charset="0"/>
              </a:rPr>
              <a:t>What do we look for</a:t>
            </a:r>
            <a:r>
              <a:rPr lang="en-GB" dirty="0">
                <a:latin typeface="Jacobs Chronos" panose="020B0603030503030204" pitchFamily="34" charset="0"/>
                <a:cs typeface="Jacobs Chronos" panose="020B0603030503030204" pitchFamily="34" charset="0"/>
              </a:rPr>
              <a:t>:</a:t>
            </a:r>
            <a:endParaRPr lang="en-GB" dirty="0"/>
          </a:p>
        </p:txBody>
      </p:sp>
    </p:spTree>
    <p:extLst>
      <p:ext uri="{BB962C8B-B14F-4D97-AF65-F5344CB8AC3E}">
        <p14:creationId xmlns:p14="http://schemas.microsoft.com/office/powerpoint/2010/main" val="3809360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C2931-9FFC-473B-AEFA-CF8F5E55254B}"/>
              </a:ext>
            </a:extLst>
          </p:cNvPr>
          <p:cNvSpPr>
            <a:spLocks noGrp="1"/>
          </p:cNvSpPr>
          <p:nvPr>
            <p:ph idx="1"/>
          </p:nvPr>
        </p:nvSpPr>
        <p:spPr>
          <a:xfrm>
            <a:off x="609600" y="1341057"/>
            <a:ext cx="10972800" cy="4713387"/>
          </a:xfrm>
        </p:spPr>
        <p:txBody>
          <a:bodyPr>
            <a:normAutofit/>
          </a:bodyPr>
          <a:lstStyle/>
          <a:p>
            <a:r>
              <a:rPr lang="en-GB" sz="3600" dirty="0">
                <a:latin typeface="+mn-lt"/>
              </a:rPr>
              <a:t>Can you name any famous people who were apprentices?</a:t>
            </a:r>
          </a:p>
          <a:p>
            <a:endParaRPr lang="en-GB" sz="2600" dirty="0"/>
          </a:p>
          <a:p>
            <a:pPr lvl="2"/>
            <a:endParaRPr lang="en-US" dirty="0"/>
          </a:p>
          <a:p>
            <a:pPr lvl="2"/>
            <a:endParaRPr lang="en-US" dirty="0"/>
          </a:p>
          <a:p>
            <a:pPr marL="0" indent="0">
              <a:buNone/>
            </a:pPr>
            <a:endParaRPr lang="en-GB" sz="2400" dirty="0">
              <a:hlinkClick r:id="" action="ppaction://noaction"/>
            </a:endParaRPr>
          </a:p>
          <a:p>
            <a:endParaRPr lang="en-GB" dirty="0"/>
          </a:p>
        </p:txBody>
      </p:sp>
      <p:sp>
        <p:nvSpPr>
          <p:cNvPr id="3" name="Text Placeholder 2">
            <a:extLst>
              <a:ext uri="{FF2B5EF4-FFF2-40B4-BE49-F238E27FC236}">
                <a16:creationId xmlns:a16="http://schemas.microsoft.com/office/drawing/2014/main" id="{34018B51-EEF5-464E-96E6-82A08E57ED9F}"/>
              </a:ext>
            </a:extLst>
          </p:cNvPr>
          <p:cNvSpPr>
            <a:spLocks noGrp="1"/>
          </p:cNvSpPr>
          <p:nvPr>
            <p:ph type="body" sz="quarter" idx="13"/>
          </p:nvPr>
        </p:nvSpPr>
        <p:spPr/>
        <p:txBody>
          <a:bodyPr/>
          <a:lstStyle/>
          <a:p>
            <a:r>
              <a:rPr lang="en-GB" dirty="0">
                <a:latin typeface="+mj-lt"/>
              </a:rPr>
              <a:t>Apprentice Choices</a:t>
            </a:r>
          </a:p>
          <a:p>
            <a:endParaRPr lang="en-GB" dirty="0">
              <a:latin typeface="+mj-lt"/>
            </a:endParaRPr>
          </a:p>
        </p:txBody>
      </p:sp>
      <p:sp>
        <p:nvSpPr>
          <p:cNvPr id="5" name="Slide Number Placeholder 4">
            <a:extLst>
              <a:ext uri="{FF2B5EF4-FFF2-40B4-BE49-F238E27FC236}">
                <a16:creationId xmlns:a16="http://schemas.microsoft.com/office/drawing/2014/main" id="{848076BA-3DCF-4FDD-8438-2DCEE069D761}"/>
              </a:ext>
            </a:extLst>
          </p:cNvPr>
          <p:cNvSpPr>
            <a:spLocks noGrp="1"/>
          </p:cNvSpPr>
          <p:nvPr>
            <p:ph type="sldNum" sz="quarter" idx="4"/>
          </p:nvPr>
        </p:nvSpPr>
        <p:spPr/>
        <p:txBody>
          <a:bodyPr/>
          <a:lstStyle/>
          <a:p>
            <a:fld id="{3B3120AC-0FB0-4B1F-9EA2-DF78B8AED3C7}" type="slidenum">
              <a:rPr lang="en-GB" smtClean="0"/>
              <a:pPr/>
              <a:t>32</a:t>
            </a:fld>
            <a:endParaRPr lang="en-GB" dirty="0"/>
          </a:p>
        </p:txBody>
      </p:sp>
      <p:grpSp>
        <p:nvGrpSpPr>
          <p:cNvPr id="6" name="Group 5">
            <a:extLst>
              <a:ext uri="{FF2B5EF4-FFF2-40B4-BE49-F238E27FC236}">
                <a16:creationId xmlns:a16="http://schemas.microsoft.com/office/drawing/2014/main" id="{4123976B-4C17-4497-9354-3E832C5C461B}"/>
              </a:ext>
            </a:extLst>
          </p:cNvPr>
          <p:cNvGrpSpPr/>
          <p:nvPr/>
        </p:nvGrpSpPr>
        <p:grpSpPr>
          <a:xfrm>
            <a:off x="-91440" y="0"/>
            <a:ext cx="182880" cy="6858002"/>
            <a:chOff x="0" y="-2"/>
            <a:chExt cx="182880" cy="6858002"/>
          </a:xfrm>
        </p:grpSpPr>
        <p:sp>
          <p:nvSpPr>
            <p:cNvPr id="7" name="Rectangle 6">
              <a:extLst>
                <a:ext uri="{FF2B5EF4-FFF2-40B4-BE49-F238E27FC236}">
                  <a16:creationId xmlns:a16="http://schemas.microsoft.com/office/drawing/2014/main" id="{3BFF2F8B-7B0B-4602-977A-F591D71E87E1}"/>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369497-FECD-43C5-9479-62DB085BBCD4}"/>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F2E3C4-AEDD-4C3B-AD7F-3948DE8D264B}"/>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FA6133E-D67D-4092-AAB1-C5EB6B861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4" name="TextBox 3">
            <a:extLst>
              <a:ext uri="{FF2B5EF4-FFF2-40B4-BE49-F238E27FC236}">
                <a16:creationId xmlns:a16="http://schemas.microsoft.com/office/drawing/2014/main" id="{8A5D94CB-CBB8-42E2-A612-4C974783FBFF}"/>
              </a:ext>
            </a:extLst>
          </p:cNvPr>
          <p:cNvSpPr txBox="1"/>
          <p:nvPr/>
        </p:nvSpPr>
        <p:spPr>
          <a:xfrm>
            <a:off x="601432" y="2404521"/>
            <a:ext cx="5153617" cy="1015663"/>
          </a:xfrm>
          <a:prstGeom prst="rect">
            <a:avLst/>
          </a:prstGeom>
          <a:noFill/>
        </p:spPr>
        <p:txBody>
          <a:bodyPr wrap="square" rtlCol="0">
            <a:spAutoFit/>
          </a:bodyPr>
          <a:lstStyle/>
          <a:p>
            <a:r>
              <a:rPr lang="en-GB" sz="2000" b="1" dirty="0">
                <a:solidFill>
                  <a:srgbClr val="646363"/>
                </a:solidFill>
                <a:effectLst/>
                <a:ea typeface="Jacobs Chronos" panose="020B0603030503030204" pitchFamily="34" charset="0"/>
                <a:cs typeface="Times New Roman" panose="02020603050405020304" pitchFamily="18" charset="0"/>
              </a:rPr>
              <a:t>Sir Alex Ferguson.</a:t>
            </a:r>
            <a:r>
              <a:rPr lang="en-GB" sz="2000" dirty="0">
                <a:solidFill>
                  <a:srgbClr val="646363"/>
                </a:solidFill>
                <a:effectLst/>
                <a:ea typeface="Jacobs Chronos" panose="020B0603030503030204" pitchFamily="34" charset="0"/>
                <a:cs typeface="Times New Roman" panose="02020603050405020304" pitchFamily="18" charset="0"/>
              </a:rPr>
              <a:t> Former Manchester United manager Sir Alex Ferguson actually started his career as a shipyard apprentice.</a:t>
            </a:r>
            <a:endParaRPr lang="en-GB" sz="2000" dirty="0"/>
          </a:p>
        </p:txBody>
      </p:sp>
      <p:sp>
        <p:nvSpPr>
          <p:cNvPr id="14" name="TextBox 13">
            <a:extLst>
              <a:ext uri="{FF2B5EF4-FFF2-40B4-BE49-F238E27FC236}">
                <a16:creationId xmlns:a16="http://schemas.microsoft.com/office/drawing/2014/main" id="{52868C13-CA98-4308-A968-E8F4D80B48BE}"/>
              </a:ext>
            </a:extLst>
          </p:cNvPr>
          <p:cNvSpPr txBox="1"/>
          <p:nvPr/>
        </p:nvSpPr>
        <p:spPr>
          <a:xfrm>
            <a:off x="5763217" y="1985358"/>
            <a:ext cx="4351142" cy="1938992"/>
          </a:xfrm>
          <a:prstGeom prst="rect">
            <a:avLst/>
          </a:prstGeom>
          <a:noFill/>
        </p:spPr>
        <p:txBody>
          <a:bodyPr wrap="square" rtlCol="0">
            <a:spAutoFit/>
          </a:bodyPr>
          <a:lstStyle/>
          <a:p>
            <a:pPr fontAlgn="base"/>
            <a:r>
              <a:rPr lang="en-GB" sz="2000" b="1" dirty="0">
                <a:solidFill>
                  <a:srgbClr val="646363"/>
                </a:solidFill>
                <a:ea typeface="Jacobs Chronos" panose="020B0603030503030204" pitchFamily="34" charset="0"/>
                <a:cs typeface="Times New Roman" panose="02020603050405020304" pitchFamily="18" charset="0"/>
              </a:rPr>
              <a:t>Gordon Ramsay</a:t>
            </a:r>
            <a:r>
              <a:rPr lang="en-GB" sz="2000" dirty="0">
                <a:solidFill>
                  <a:srgbClr val="646363"/>
                </a:solidFill>
                <a:ea typeface="Jacobs Chronos" panose="020B0603030503030204" pitchFamily="34" charset="0"/>
                <a:cs typeface="Times New Roman" panose="02020603050405020304" pitchFamily="18" charset="0"/>
              </a:rPr>
              <a:t>. TV star Gordon started his successful career as a catering apprentice, and is now one of the most famous names in the catering world owning multiple restaurants and TV shows.</a:t>
            </a:r>
          </a:p>
        </p:txBody>
      </p:sp>
      <p:sp>
        <p:nvSpPr>
          <p:cNvPr id="17" name="TextBox 16">
            <a:extLst>
              <a:ext uri="{FF2B5EF4-FFF2-40B4-BE49-F238E27FC236}">
                <a16:creationId xmlns:a16="http://schemas.microsoft.com/office/drawing/2014/main" id="{81320B42-A6F0-43E2-9EB4-0336D5BEA54F}"/>
              </a:ext>
            </a:extLst>
          </p:cNvPr>
          <p:cNvSpPr txBox="1"/>
          <p:nvPr/>
        </p:nvSpPr>
        <p:spPr>
          <a:xfrm>
            <a:off x="5757915" y="4330051"/>
            <a:ext cx="5794257" cy="1631216"/>
          </a:xfrm>
          <a:prstGeom prst="rect">
            <a:avLst/>
          </a:prstGeom>
          <a:noFill/>
        </p:spPr>
        <p:txBody>
          <a:bodyPr wrap="square" rtlCol="0">
            <a:spAutoFit/>
          </a:bodyPr>
          <a:lstStyle/>
          <a:p>
            <a:r>
              <a:rPr lang="en-GB" sz="2000" b="1" dirty="0">
                <a:solidFill>
                  <a:srgbClr val="646363"/>
                </a:solidFill>
                <a:ea typeface="Jacobs Chronos" panose="020B0603030503030204" pitchFamily="34" charset="0"/>
                <a:cs typeface="Times New Roman" panose="02020603050405020304" pitchFamily="18" charset="0"/>
              </a:rPr>
              <a:t>Michael Faraday. </a:t>
            </a:r>
            <a:r>
              <a:rPr lang="en-GB" sz="2000" dirty="0">
                <a:solidFill>
                  <a:srgbClr val="646363"/>
                </a:solidFill>
                <a:ea typeface="Jacobs Chronos" panose="020B0603030503030204" pitchFamily="34" charset="0"/>
                <a:cs typeface="Times New Roman" panose="02020603050405020304" pitchFamily="18" charset="0"/>
              </a:rPr>
              <a:t>He began as an apprentice bookbinder at a workshop. His main discoveries include the principles underlying electromagnetic induction (how motors work).  </a:t>
            </a:r>
          </a:p>
          <a:p>
            <a:r>
              <a:rPr lang="en-GB" sz="2000" dirty="0">
                <a:solidFill>
                  <a:srgbClr val="646363"/>
                </a:solidFill>
                <a:ea typeface="Jacobs Chronos" panose="020B0603030503030204" pitchFamily="34" charset="0"/>
                <a:cs typeface="Times New Roman" panose="02020603050405020304" pitchFamily="18" charset="0"/>
              </a:rPr>
              <a:t>Now considered one of the fathers of electricity.</a:t>
            </a:r>
            <a:endParaRPr lang="en-GB" sz="2000" dirty="0"/>
          </a:p>
        </p:txBody>
      </p:sp>
      <p:sp>
        <p:nvSpPr>
          <p:cNvPr id="11" name="TextBox 10">
            <a:extLst>
              <a:ext uri="{FF2B5EF4-FFF2-40B4-BE49-F238E27FC236}">
                <a16:creationId xmlns:a16="http://schemas.microsoft.com/office/drawing/2014/main" id="{EE3A4FAD-57E0-4708-9642-418FD2D7F3A8}"/>
              </a:ext>
            </a:extLst>
          </p:cNvPr>
          <p:cNvSpPr txBox="1"/>
          <p:nvPr/>
        </p:nvSpPr>
        <p:spPr>
          <a:xfrm>
            <a:off x="639827" y="3572633"/>
            <a:ext cx="4599929" cy="2554545"/>
          </a:xfrm>
          <a:prstGeom prst="rect">
            <a:avLst/>
          </a:prstGeom>
          <a:noFill/>
        </p:spPr>
        <p:txBody>
          <a:bodyPr wrap="square" rtlCol="0">
            <a:spAutoFit/>
          </a:bodyPr>
          <a:lstStyle/>
          <a:p>
            <a:r>
              <a:rPr lang="en-GB" sz="2000" b="1" dirty="0">
                <a:solidFill>
                  <a:srgbClr val="646363"/>
                </a:solidFill>
                <a:cs typeface="Times New Roman" panose="02020603050405020304" pitchFamily="18" charset="0"/>
              </a:rPr>
              <a:t>Stella McCartney.</a:t>
            </a:r>
          </a:p>
          <a:p>
            <a:r>
              <a:rPr lang="en-GB" sz="2000" dirty="0">
                <a:solidFill>
                  <a:srgbClr val="646363"/>
                </a:solidFill>
                <a:ea typeface="Jacobs Chronos" panose="020B0603030503030204" pitchFamily="34" charset="0"/>
                <a:cs typeface="Times New Roman" panose="02020603050405020304" pitchFamily="18" charset="0"/>
              </a:rPr>
              <a:t>Her career began with an apprenticeship with a tailor on Saville Row. She picked up all the skills needed that would see her one day be labelled as “Fashion Royalty.” And she is now considered one of the most successful fashionistas in the world.</a:t>
            </a:r>
          </a:p>
        </p:txBody>
      </p:sp>
      <p:sp>
        <p:nvSpPr>
          <p:cNvPr id="21" name="Footer Placeholder 2">
            <a:extLst>
              <a:ext uri="{FF2B5EF4-FFF2-40B4-BE49-F238E27FC236}">
                <a16:creationId xmlns:a16="http://schemas.microsoft.com/office/drawing/2014/main" id="{4C4C0E33-C753-4EC3-81A9-D3A8FFA2F5F3}"/>
              </a:ext>
            </a:extLst>
          </p:cNvPr>
          <p:cNvSpPr txBox="1">
            <a:spLocks/>
          </p:cNvSpPr>
          <p:nvPr/>
        </p:nvSpPr>
        <p:spPr>
          <a:xfrm>
            <a:off x="9281159" y="6309360"/>
            <a:ext cx="256032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800" dirty="0"/>
              <a:t>©Jacobs 2021</a:t>
            </a:r>
          </a:p>
        </p:txBody>
      </p:sp>
    </p:spTree>
    <p:extLst>
      <p:ext uri="{BB962C8B-B14F-4D97-AF65-F5344CB8AC3E}">
        <p14:creationId xmlns:p14="http://schemas.microsoft.com/office/powerpoint/2010/main" val="14216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7"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8D28B9-9062-41F0-9052-9D7B0EA4D5E7}"/>
              </a:ext>
            </a:extLst>
          </p:cNvPr>
          <p:cNvSpPr>
            <a:spLocks noGrp="1"/>
          </p:cNvSpPr>
          <p:nvPr>
            <p:ph type="title"/>
          </p:nvPr>
        </p:nvSpPr>
        <p:spPr/>
        <p:txBody>
          <a:bodyPr/>
          <a:lstStyle/>
          <a:p>
            <a:r>
              <a:rPr lang="en-GB" dirty="0"/>
              <a:t>What is an apprenticeship?</a:t>
            </a:r>
            <a:endParaRPr lang="en-US" dirty="0"/>
          </a:p>
        </p:txBody>
      </p:sp>
      <p:sp>
        <p:nvSpPr>
          <p:cNvPr id="3" name="Footer Placeholder 2">
            <a:extLst>
              <a:ext uri="{FF2B5EF4-FFF2-40B4-BE49-F238E27FC236}">
                <a16:creationId xmlns:a16="http://schemas.microsoft.com/office/drawing/2014/main" id="{FEBD99B3-C1F5-46D1-89B0-36C6F9F3624B}"/>
              </a:ext>
            </a:extLst>
          </p:cNvPr>
          <p:cNvSpPr>
            <a:spLocks noGrp="1"/>
          </p:cNvSpPr>
          <p:nvPr>
            <p:ph type="ftr" sz="quarter" idx="10"/>
          </p:nvPr>
        </p:nvSpPr>
        <p:spPr/>
        <p:txBody>
          <a:bodyPr/>
          <a:lstStyle/>
          <a:p>
            <a:r>
              <a:rPr lang="en-AU"/>
              <a:t>©Jacobs 2019</a:t>
            </a:r>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fld id="{9B3E39EC-4BE2-4DEA-81C0-4ABC0AAB4AC0}" type="slidenum">
              <a:rPr lang="en-AU" smtClean="0"/>
              <a:pPr/>
              <a:t>33</a:t>
            </a:fld>
            <a:endParaRPr lang="en-AU"/>
          </a:p>
        </p:txBody>
      </p:sp>
      <p:sp>
        <p:nvSpPr>
          <p:cNvPr id="8" name="Text Placeholder 4">
            <a:extLst>
              <a:ext uri="{FF2B5EF4-FFF2-40B4-BE49-F238E27FC236}">
                <a16:creationId xmlns:a16="http://schemas.microsoft.com/office/drawing/2014/main" id="{28F178F2-D84D-4C18-AEC1-138A97FF45C8}"/>
              </a:ext>
            </a:extLst>
          </p:cNvPr>
          <p:cNvSpPr>
            <a:spLocks noGrp="1"/>
          </p:cNvSpPr>
          <p:nvPr>
            <p:ph type="body" sz="quarter" idx="12"/>
          </p:nvPr>
        </p:nvSpPr>
        <p:spPr>
          <a:xfrm>
            <a:off x="319088" y="1243013"/>
            <a:ext cx="11522075" cy="4935537"/>
          </a:xfrm>
        </p:spPr>
        <p:txBody>
          <a:bodyPr/>
          <a:lstStyle/>
          <a:p>
            <a:r>
              <a:rPr lang="en-GB" dirty="0"/>
              <a:t>Practical on the job training </a:t>
            </a:r>
          </a:p>
          <a:p>
            <a:r>
              <a:rPr lang="en-GB" dirty="0"/>
              <a:t>Qualifications</a:t>
            </a:r>
          </a:p>
          <a:p>
            <a:r>
              <a:rPr lang="en-GB" dirty="0"/>
              <a:t>20% of your working week paid to train (</a:t>
            </a:r>
            <a:r>
              <a:rPr lang="en-GB" dirty="0" err="1"/>
              <a:t>ie</a:t>
            </a:r>
            <a:r>
              <a:rPr lang="en-GB" dirty="0"/>
              <a:t>. One day a week, block release or first year off the job)</a:t>
            </a:r>
          </a:p>
          <a:p>
            <a:r>
              <a:rPr lang="en-GB" dirty="0"/>
              <a:t>Earn while you learn</a:t>
            </a:r>
          </a:p>
          <a:p>
            <a:r>
              <a:rPr lang="en-GB" dirty="0"/>
              <a:t> Transferable skills</a:t>
            </a:r>
          </a:p>
          <a:p>
            <a:r>
              <a:rPr lang="en-GB" dirty="0"/>
              <a:t>Work experience</a:t>
            </a:r>
          </a:p>
          <a:p>
            <a:r>
              <a:rPr lang="en-GB" dirty="0"/>
              <a:t>Route into full time employment</a:t>
            </a:r>
          </a:p>
          <a:p>
            <a:r>
              <a:rPr lang="en-GB" dirty="0"/>
              <a:t>Progression opportunities</a:t>
            </a:r>
          </a:p>
          <a:p>
            <a:endParaRPr lang="en-GB" dirty="0"/>
          </a:p>
        </p:txBody>
      </p:sp>
      <p:pic>
        <p:nvPicPr>
          <p:cNvPr id="5" name="Picture 4" descr="A picture containing text, clipart, vector graphics&#10;&#10;Description automatically generated">
            <a:extLst>
              <a:ext uri="{FF2B5EF4-FFF2-40B4-BE49-F238E27FC236}">
                <a16:creationId xmlns:a16="http://schemas.microsoft.com/office/drawing/2014/main" id="{A9ADDDB2-1B6A-45EC-B5F9-1AADC2F347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81388" y="2761613"/>
            <a:ext cx="1007862" cy="1191649"/>
          </a:xfrm>
          <a:prstGeom prst="rect">
            <a:avLst/>
          </a:prstGeom>
        </p:spPr>
      </p:pic>
      <p:pic>
        <p:nvPicPr>
          <p:cNvPr id="10" name="Picture 9" descr="A picture containing LEGO, toy&#10;&#10;Description automatically generated">
            <a:extLst>
              <a:ext uri="{FF2B5EF4-FFF2-40B4-BE49-F238E27FC236}">
                <a16:creationId xmlns:a16="http://schemas.microsoft.com/office/drawing/2014/main" id="{F0CF7E52-5A21-453E-82A2-FE46535C77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06610" y="693111"/>
            <a:ext cx="2003468" cy="1333558"/>
          </a:xfrm>
          <a:prstGeom prst="rect">
            <a:avLst/>
          </a:prstGeom>
        </p:spPr>
      </p:pic>
      <p:pic>
        <p:nvPicPr>
          <p:cNvPr id="12" name="Picture 11" descr="Calendar&#10;&#10;Description automatically generated">
            <a:extLst>
              <a:ext uri="{FF2B5EF4-FFF2-40B4-BE49-F238E27FC236}">
                <a16:creationId xmlns:a16="http://schemas.microsoft.com/office/drawing/2014/main" id="{88B80CA9-0A75-4D07-A72A-62E0BF33B73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96000" y="3603122"/>
            <a:ext cx="1391205" cy="927470"/>
          </a:xfrm>
          <a:prstGeom prst="rect">
            <a:avLst/>
          </a:prstGeom>
        </p:spPr>
      </p:pic>
      <p:sp>
        <p:nvSpPr>
          <p:cNvPr id="13" name="TextBox 12">
            <a:extLst>
              <a:ext uri="{FF2B5EF4-FFF2-40B4-BE49-F238E27FC236}">
                <a16:creationId xmlns:a16="http://schemas.microsoft.com/office/drawing/2014/main" id="{DD16290C-D9BD-4C16-A543-A6046300F68B}"/>
              </a:ext>
            </a:extLst>
          </p:cNvPr>
          <p:cNvSpPr txBox="1"/>
          <p:nvPr/>
        </p:nvSpPr>
        <p:spPr>
          <a:xfrm>
            <a:off x="952500" y="6858000"/>
            <a:ext cx="1391205" cy="507831"/>
          </a:xfrm>
          <a:prstGeom prst="rect">
            <a:avLst/>
          </a:prstGeom>
          <a:noFill/>
        </p:spPr>
        <p:txBody>
          <a:bodyPr wrap="square" rtlCol="0">
            <a:spAutoFit/>
          </a:bodyPr>
          <a:lstStyle/>
          <a:p>
            <a:r>
              <a:rPr lang="en-GB" sz="900">
                <a:hlinkClick r:id="rId7" tooltip="http://www.thebluediamondgallery.com/wooden-tile/w/work.html"/>
              </a:rPr>
              <a:t>This Photo</a:t>
            </a:r>
            <a:r>
              <a:rPr lang="en-GB" sz="900"/>
              <a:t> by Unknown Author is licensed under </a:t>
            </a:r>
            <a:r>
              <a:rPr lang="en-GB" sz="900">
                <a:hlinkClick r:id="rId8" tooltip="https://creativecommons.org/licenses/by-sa/3.0/"/>
              </a:rPr>
              <a:t>CC BY-SA</a:t>
            </a:r>
            <a:endParaRPr lang="en-GB" sz="900"/>
          </a:p>
        </p:txBody>
      </p:sp>
      <p:pic>
        <p:nvPicPr>
          <p:cNvPr id="15" name="Picture 14" descr="A group of people posing for a photo&#10;&#10;Description automatically generated">
            <a:extLst>
              <a:ext uri="{FF2B5EF4-FFF2-40B4-BE49-F238E27FC236}">
                <a16:creationId xmlns:a16="http://schemas.microsoft.com/office/drawing/2014/main" id="{1E68AE94-3A7E-4594-B046-2B89BB648AB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06960" y="4066857"/>
            <a:ext cx="3302493" cy="1816501"/>
          </a:xfrm>
          <a:prstGeom prst="rect">
            <a:avLst/>
          </a:prstGeom>
        </p:spPr>
      </p:pic>
      <p:sp>
        <p:nvSpPr>
          <p:cNvPr id="16" name="TextBox 15">
            <a:extLst>
              <a:ext uri="{FF2B5EF4-FFF2-40B4-BE49-F238E27FC236}">
                <a16:creationId xmlns:a16="http://schemas.microsoft.com/office/drawing/2014/main" id="{0FDAA50A-BD5E-4254-8D1E-7FA7D49CFBAC}"/>
              </a:ext>
            </a:extLst>
          </p:cNvPr>
          <p:cNvSpPr txBox="1"/>
          <p:nvPr/>
        </p:nvSpPr>
        <p:spPr>
          <a:xfrm>
            <a:off x="8125086" y="10874646"/>
            <a:ext cx="3302493" cy="230832"/>
          </a:xfrm>
          <a:prstGeom prst="rect">
            <a:avLst/>
          </a:prstGeom>
          <a:noFill/>
        </p:spPr>
        <p:txBody>
          <a:bodyPr wrap="square" rtlCol="0">
            <a:spAutoFit/>
          </a:bodyPr>
          <a:lstStyle/>
          <a:p>
            <a:r>
              <a:rPr lang="en-GB" sz="900">
                <a:hlinkClick r:id="rId10" tooltip="https://www.pngall.com/employment-png"/>
              </a:rPr>
              <a:t>This Photo</a:t>
            </a:r>
            <a:r>
              <a:rPr lang="en-GB" sz="900"/>
              <a:t> by Unknown Author is licensed under </a:t>
            </a:r>
            <a:r>
              <a:rPr lang="en-GB" sz="900">
                <a:hlinkClick r:id="rId11" tooltip="https://creativecommons.org/licenses/by-nc/3.0/"/>
              </a:rPr>
              <a:t>CC BY-NC</a:t>
            </a:r>
            <a:endParaRPr lang="en-GB" sz="900"/>
          </a:p>
        </p:txBody>
      </p:sp>
      <p:pic>
        <p:nvPicPr>
          <p:cNvPr id="18" name="Picture 17">
            <a:extLst>
              <a:ext uri="{FF2B5EF4-FFF2-40B4-BE49-F238E27FC236}">
                <a16:creationId xmlns:a16="http://schemas.microsoft.com/office/drawing/2014/main" id="{DC113957-D089-4078-BC71-29600A6BFD8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296133" y="4855380"/>
            <a:ext cx="1232964" cy="1232964"/>
          </a:xfrm>
          <a:prstGeom prst="rect">
            <a:avLst/>
          </a:prstGeom>
        </p:spPr>
      </p:pic>
    </p:spTree>
    <p:extLst>
      <p:ext uri="{BB962C8B-B14F-4D97-AF65-F5344CB8AC3E}">
        <p14:creationId xmlns:p14="http://schemas.microsoft.com/office/powerpoint/2010/main" val="3986153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A08B-BD12-4194-8111-C4FCC41193B0}"/>
              </a:ext>
            </a:extLst>
          </p:cNvPr>
          <p:cNvSpPr>
            <a:spLocks noGrp="1"/>
          </p:cNvSpPr>
          <p:nvPr>
            <p:ph type="title"/>
          </p:nvPr>
        </p:nvSpPr>
        <p:spPr/>
        <p:txBody>
          <a:bodyPr/>
          <a:lstStyle/>
          <a:p>
            <a:r>
              <a:rPr lang="en-GB" dirty="0"/>
              <a:t>Duration and Levels</a:t>
            </a:r>
          </a:p>
        </p:txBody>
      </p:sp>
      <p:sp>
        <p:nvSpPr>
          <p:cNvPr id="3" name="Footer Placeholder 2">
            <a:extLst>
              <a:ext uri="{FF2B5EF4-FFF2-40B4-BE49-F238E27FC236}">
                <a16:creationId xmlns:a16="http://schemas.microsoft.com/office/drawing/2014/main" id="{F20E86FF-1104-43F6-876A-1A76BA5D8E0B}"/>
              </a:ext>
            </a:extLst>
          </p:cNvPr>
          <p:cNvSpPr>
            <a:spLocks noGrp="1"/>
          </p:cNvSpPr>
          <p:nvPr>
            <p:ph type="ftr" sz="quarter" idx="10"/>
          </p:nvPr>
        </p:nvSpPr>
        <p:spPr/>
        <p:txBody>
          <a:bodyPr/>
          <a:lstStyle/>
          <a:p>
            <a:r>
              <a:rPr lang="en-AU"/>
              <a:t>©Jacobs 2020</a:t>
            </a:r>
          </a:p>
        </p:txBody>
      </p:sp>
      <p:sp>
        <p:nvSpPr>
          <p:cNvPr id="4" name="Slide Number Placeholder 3">
            <a:extLst>
              <a:ext uri="{FF2B5EF4-FFF2-40B4-BE49-F238E27FC236}">
                <a16:creationId xmlns:a16="http://schemas.microsoft.com/office/drawing/2014/main" id="{6BC38B64-710D-4790-AA1D-F04431A44BE5}"/>
              </a:ext>
            </a:extLst>
          </p:cNvPr>
          <p:cNvSpPr>
            <a:spLocks noGrp="1"/>
          </p:cNvSpPr>
          <p:nvPr>
            <p:ph type="sldNum" sz="quarter" idx="11"/>
          </p:nvPr>
        </p:nvSpPr>
        <p:spPr/>
        <p:txBody>
          <a:bodyPr/>
          <a:lstStyle/>
          <a:p>
            <a:fld id="{9B3E39EC-4BE2-4DEA-81C0-4ABC0AAB4AC0}" type="slidenum">
              <a:rPr lang="en-AU" smtClean="0"/>
              <a:pPr/>
              <a:t>34</a:t>
            </a:fld>
            <a:endParaRPr lang="en-AU"/>
          </a:p>
        </p:txBody>
      </p:sp>
      <p:sp>
        <p:nvSpPr>
          <p:cNvPr id="5" name="Text Placeholder 4">
            <a:extLst>
              <a:ext uri="{FF2B5EF4-FFF2-40B4-BE49-F238E27FC236}">
                <a16:creationId xmlns:a16="http://schemas.microsoft.com/office/drawing/2014/main" id="{385BDEA3-50D3-4C3B-8D7C-6F0327ABCA2A}"/>
              </a:ext>
            </a:extLst>
          </p:cNvPr>
          <p:cNvSpPr>
            <a:spLocks noGrp="1"/>
          </p:cNvSpPr>
          <p:nvPr>
            <p:ph type="body" sz="quarter" idx="12"/>
          </p:nvPr>
        </p:nvSpPr>
        <p:spPr>
          <a:xfrm>
            <a:off x="471588" y="1445211"/>
            <a:ext cx="11521440" cy="5001309"/>
          </a:xfrm>
        </p:spPr>
        <p:txBody>
          <a:bodyPr/>
          <a:lstStyle/>
          <a:p>
            <a:pPr>
              <a:lnSpc>
                <a:spcPct val="150000"/>
              </a:lnSpc>
            </a:pPr>
            <a:r>
              <a:rPr lang="en-GB" sz="2000" dirty="0"/>
              <a:t>All Engineering Level 3s – Entry requirement typically x5 GCSEs grade 4-9 including Maths and English – typically over 4 years</a:t>
            </a:r>
          </a:p>
          <a:p>
            <a:pPr>
              <a:lnSpc>
                <a:spcPct val="150000"/>
              </a:lnSpc>
            </a:pPr>
            <a:r>
              <a:rPr lang="en-GB" sz="2000" dirty="0"/>
              <a:t>Business Admin Level 3 – Entry requirement, Maths and English GCSE – over 2 years</a:t>
            </a:r>
          </a:p>
          <a:p>
            <a:pPr>
              <a:lnSpc>
                <a:spcPct val="150000"/>
              </a:lnSpc>
            </a:pPr>
            <a:r>
              <a:rPr lang="en-GB" sz="2000" dirty="0"/>
              <a:t>Levels 4 to 6 – Entry requirement A levels, subjects depending upon Apprenticeship, typically over 4 to 5 years.</a:t>
            </a:r>
          </a:p>
          <a:p>
            <a:pPr>
              <a:lnSpc>
                <a:spcPct val="150000"/>
              </a:lnSpc>
            </a:pPr>
            <a:r>
              <a:rPr lang="en-GB" sz="2000" dirty="0"/>
              <a:t>Apprenticeship opportunities - </a:t>
            </a:r>
            <a:r>
              <a:rPr lang="en-GB" sz="2000" dirty="0">
                <a:hlinkClick r:id="rId2"/>
              </a:rPr>
              <a:t>https://careers.jacobs.com/</a:t>
            </a:r>
            <a:endParaRPr lang="en-GB" sz="2000" dirty="0"/>
          </a:p>
          <a:p>
            <a:r>
              <a:rPr lang="en-GB" sz="2000" dirty="0"/>
              <a:t>You can search on the ‘Institute for Apprenticeship’ website for more details and search apprenticeships available: </a:t>
            </a:r>
            <a:r>
              <a:rPr lang="en-GB" sz="2000" dirty="0">
                <a:hlinkClick r:id="rId3"/>
              </a:rPr>
              <a:t>https://www.instituteforapprenticeships.org/apprenticeship-standards/</a:t>
            </a:r>
            <a:r>
              <a:rPr lang="en-GB" sz="2000" dirty="0"/>
              <a:t>? </a:t>
            </a:r>
          </a:p>
        </p:txBody>
      </p:sp>
    </p:spTree>
    <p:extLst>
      <p:ext uri="{BB962C8B-B14F-4D97-AF65-F5344CB8AC3E}">
        <p14:creationId xmlns:p14="http://schemas.microsoft.com/office/powerpoint/2010/main" val="3632922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57FC-9ADB-444D-A42A-D9817F10E7DA}"/>
              </a:ext>
            </a:extLst>
          </p:cNvPr>
          <p:cNvSpPr>
            <a:spLocks noGrp="1"/>
          </p:cNvSpPr>
          <p:nvPr>
            <p:ph type="title"/>
          </p:nvPr>
        </p:nvSpPr>
        <p:spPr>
          <a:xfrm>
            <a:off x="320040" y="149440"/>
            <a:ext cx="11521440" cy="640080"/>
          </a:xfrm>
        </p:spPr>
        <p:txBody>
          <a:bodyPr/>
          <a:lstStyle/>
          <a:p>
            <a:r>
              <a:rPr lang="en-GB" dirty="0"/>
              <a:t>Our Apprentices</a:t>
            </a:r>
          </a:p>
        </p:txBody>
      </p:sp>
      <p:sp>
        <p:nvSpPr>
          <p:cNvPr id="3" name="Footer Placeholder 2">
            <a:extLst>
              <a:ext uri="{FF2B5EF4-FFF2-40B4-BE49-F238E27FC236}">
                <a16:creationId xmlns:a16="http://schemas.microsoft.com/office/drawing/2014/main" id="{1ACCA9A1-11BB-4FE1-A9D1-B6164F9CB8A1}"/>
              </a:ext>
            </a:extLst>
          </p:cNvPr>
          <p:cNvSpPr>
            <a:spLocks noGrp="1"/>
          </p:cNvSpPr>
          <p:nvPr>
            <p:ph type="ftr" sz="quarter" idx="10"/>
          </p:nvPr>
        </p:nvSpPr>
        <p:spPr/>
        <p:txBody>
          <a:bodyPr/>
          <a:lstStyle/>
          <a:p>
            <a:r>
              <a:rPr lang="en-AU" dirty="0"/>
              <a:t>©Jacobs 2021</a:t>
            </a:r>
          </a:p>
        </p:txBody>
      </p:sp>
      <p:sp>
        <p:nvSpPr>
          <p:cNvPr id="4" name="Slide Number Placeholder 3">
            <a:extLst>
              <a:ext uri="{FF2B5EF4-FFF2-40B4-BE49-F238E27FC236}">
                <a16:creationId xmlns:a16="http://schemas.microsoft.com/office/drawing/2014/main" id="{F96E8D4E-431C-4385-B1B7-05C9D9D28D2D}"/>
              </a:ext>
            </a:extLst>
          </p:cNvPr>
          <p:cNvSpPr>
            <a:spLocks noGrp="1"/>
          </p:cNvSpPr>
          <p:nvPr>
            <p:ph type="sldNum" sz="quarter" idx="11"/>
          </p:nvPr>
        </p:nvSpPr>
        <p:spPr/>
        <p:txBody>
          <a:bodyPr/>
          <a:lstStyle/>
          <a:p>
            <a:fld id="{9B3E39EC-4BE2-4DEA-81C0-4ABC0AAB4AC0}" type="slidenum">
              <a:rPr lang="en-AU" smtClean="0"/>
              <a:pPr/>
              <a:t>35</a:t>
            </a:fld>
            <a:endParaRPr lang="en-AU"/>
          </a:p>
        </p:txBody>
      </p:sp>
      <p:pic>
        <p:nvPicPr>
          <p:cNvPr id="6" name="Picture 5">
            <a:extLst>
              <a:ext uri="{FF2B5EF4-FFF2-40B4-BE49-F238E27FC236}">
                <a16:creationId xmlns:a16="http://schemas.microsoft.com/office/drawing/2014/main" id="{15AD8276-F052-4181-9C2C-6BFBBFE103FA}"/>
              </a:ext>
            </a:extLst>
          </p:cNvPr>
          <p:cNvPicPr>
            <a:picLocks noChangeAspect="1"/>
          </p:cNvPicPr>
          <p:nvPr/>
        </p:nvPicPr>
        <p:blipFill>
          <a:blip r:embed="rId2"/>
          <a:stretch>
            <a:fillRect/>
          </a:stretch>
        </p:blipFill>
        <p:spPr>
          <a:xfrm>
            <a:off x="6751638" y="549439"/>
            <a:ext cx="5328082" cy="5652260"/>
          </a:xfrm>
          <a:prstGeom prst="rect">
            <a:avLst/>
          </a:prstGeom>
        </p:spPr>
      </p:pic>
      <p:sp>
        <p:nvSpPr>
          <p:cNvPr id="7" name="Text Placeholder 4">
            <a:extLst>
              <a:ext uri="{FF2B5EF4-FFF2-40B4-BE49-F238E27FC236}">
                <a16:creationId xmlns:a16="http://schemas.microsoft.com/office/drawing/2014/main" id="{B9BFB806-CA4E-4F48-B6FD-88B1EEED8053}"/>
              </a:ext>
            </a:extLst>
          </p:cNvPr>
          <p:cNvSpPr>
            <a:spLocks noGrp="1"/>
          </p:cNvSpPr>
          <p:nvPr>
            <p:ph type="body" sz="quarter" idx="12"/>
          </p:nvPr>
        </p:nvSpPr>
        <p:spPr>
          <a:xfrm>
            <a:off x="319089" y="736260"/>
            <a:ext cx="7129462" cy="5051675"/>
          </a:xfrm>
        </p:spPr>
        <p:txBody>
          <a:bodyPr/>
          <a:lstStyle/>
          <a:p>
            <a:r>
              <a:rPr lang="en-GB" sz="2000" dirty="0"/>
              <a:t>We currently have around 320 apprentices</a:t>
            </a:r>
          </a:p>
          <a:p>
            <a:pPr marL="0" indent="0">
              <a:buNone/>
            </a:pPr>
            <a:r>
              <a:rPr lang="en-GB" sz="2000" dirty="0"/>
              <a:t>    in the UK (England, Scotland, Wales and Ireland) at</a:t>
            </a:r>
          </a:p>
          <a:p>
            <a:pPr marL="0" indent="0">
              <a:buNone/>
            </a:pPr>
            <a:r>
              <a:rPr lang="en-GB" sz="2000" dirty="0"/>
              <a:t>    around 28 different locations</a:t>
            </a:r>
          </a:p>
          <a:p>
            <a:r>
              <a:rPr lang="en-GB" sz="2000" dirty="0"/>
              <a:t>Assigned a line manager and a business coach to </a:t>
            </a:r>
          </a:p>
          <a:p>
            <a:pPr marL="0" indent="0">
              <a:buNone/>
            </a:pPr>
            <a:r>
              <a:rPr lang="en-GB" sz="2000" dirty="0"/>
              <a:t>     support your progression and development</a:t>
            </a:r>
          </a:p>
          <a:p>
            <a:pPr marL="0" indent="0">
              <a:buNone/>
            </a:pPr>
            <a:endParaRPr lang="en-GB" sz="2000" dirty="0"/>
          </a:p>
          <a:p>
            <a:pPr marL="0" indent="0">
              <a:buNone/>
            </a:pPr>
            <a:r>
              <a:rPr lang="en-GB" sz="2000" dirty="0"/>
              <a:t>These are just some of our apprenticeships </a:t>
            </a:r>
          </a:p>
          <a:p>
            <a:pPr marL="0" indent="0">
              <a:buNone/>
            </a:pPr>
            <a:r>
              <a:rPr lang="en-GB" sz="2000" dirty="0"/>
              <a:t>on offer. Others are:</a:t>
            </a:r>
          </a:p>
          <a:p>
            <a:r>
              <a:rPr lang="en-GB" sz="2000" dirty="0"/>
              <a:t>Digital and cyber security</a:t>
            </a:r>
          </a:p>
          <a:p>
            <a:r>
              <a:rPr lang="en-GB" sz="2000" dirty="0"/>
              <a:t>Engineering Design</a:t>
            </a:r>
          </a:p>
          <a:p>
            <a:r>
              <a:rPr lang="en-GB" sz="2000" dirty="0"/>
              <a:t>Welding</a:t>
            </a:r>
          </a:p>
          <a:p>
            <a:r>
              <a:rPr lang="en-GB" sz="2000" dirty="0"/>
              <a:t>Maintenance</a:t>
            </a:r>
          </a:p>
          <a:p>
            <a:r>
              <a:rPr lang="en-GB" sz="2000" dirty="0"/>
              <a:t>In total we have around 50 different subjects and levels</a:t>
            </a:r>
          </a:p>
          <a:p>
            <a:pPr marL="0" indent="0">
              <a:buNone/>
            </a:pPr>
            <a:r>
              <a:rPr lang="en-GB" sz="2000" dirty="0"/>
              <a:t>     of apprenticeships on programme</a:t>
            </a:r>
          </a:p>
          <a:p>
            <a:endParaRPr lang="en-GB" dirty="0"/>
          </a:p>
          <a:p>
            <a:pPr marL="0" indent="0">
              <a:buNone/>
            </a:pPr>
            <a:endParaRPr lang="en-GB" dirty="0"/>
          </a:p>
        </p:txBody>
      </p:sp>
      <p:pic>
        <p:nvPicPr>
          <p:cNvPr id="8" name="Picture 7">
            <a:extLst>
              <a:ext uri="{FF2B5EF4-FFF2-40B4-BE49-F238E27FC236}">
                <a16:creationId xmlns:a16="http://schemas.microsoft.com/office/drawing/2014/main" id="{B27AF0E7-3300-40B6-B82F-E7D9D799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Tree>
    <p:extLst>
      <p:ext uri="{BB962C8B-B14F-4D97-AF65-F5344CB8AC3E}">
        <p14:creationId xmlns:p14="http://schemas.microsoft.com/office/powerpoint/2010/main" val="420820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1">
            <a:extLst>
              <a:ext uri="{FF2B5EF4-FFF2-40B4-BE49-F238E27FC236}">
                <a16:creationId xmlns:a16="http://schemas.microsoft.com/office/drawing/2014/main" id="{468979BD-7B3C-434F-9440-5B2F09BD7EB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 y="0"/>
            <a:ext cx="12191999" cy="6912824"/>
          </a:xfrm>
          <a:prstGeom prst="rect">
            <a:avLst/>
          </a:prstGeom>
          <a:noFill/>
          <a:ln>
            <a:noFill/>
          </a:ln>
        </p:spPr>
      </p:pic>
      <p:sp>
        <p:nvSpPr>
          <p:cNvPr id="3" name="Footer Placeholder 2">
            <a:extLst>
              <a:ext uri="{FF2B5EF4-FFF2-40B4-BE49-F238E27FC236}">
                <a16:creationId xmlns:a16="http://schemas.microsoft.com/office/drawing/2014/main" id="{84C3290F-C7EE-478E-BE4B-3CDC57FC192E}"/>
              </a:ext>
            </a:extLst>
          </p:cNvPr>
          <p:cNvSpPr>
            <a:spLocks noGrp="1"/>
          </p:cNvSpPr>
          <p:nvPr>
            <p:ph type="ftr" sz="quarter" idx="10"/>
          </p:nvPr>
        </p:nvSpPr>
        <p:spPr/>
        <p:txBody>
          <a:bodyPr/>
          <a:lstStyle/>
          <a:p>
            <a:pPr defTabSz="914377"/>
            <a:r>
              <a:rPr lang="en-AU">
                <a:solidFill>
                  <a:srgbClr val="000000"/>
                </a:solidFill>
                <a:latin typeface="Jacobs Chronos"/>
              </a:rPr>
              <a:t>©Jacobs 2022</a:t>
            </a:r>
          </a:p>
        </p:txBody>
      </p:sp>
      <p:sp>
        <p:nvSpPr>
          <p:cNvPr id="4" name="Slide Number Placeholder 3">
            <a:extLst>
              <a:ext uri="{FF2B5EF4-FFF2-40B4-BE49-F238E27FC236}">
                <a16:creationId xmlns:a16="http://schemas.microsoft.com/office/drawing/2014/main" id="{BEE2191E-AE07-40B8-8EED-465118B69951}"/>
              </a:ext>
            </a:extLst>
          </p:cNvPr>
          <p:cNvSpPr>
            <a:spLocks noGrp="1"/>
          </p:cNvSpPr>
          <p:nvPr>
            <p:ph type="sldNum" sz="quarter" idx="11"/>
          </p:nvPr>
        </p:nvSpPr>
        <p:spPr/>
        <p:txBody>
          <a:bodyPr/>
          <a:lstStyle/>
          <a:p>
            <a:pPr defTabSz="914377"/>
            <a:fld id="{9B3E39EC-4BE2-4DEA-81C0-4ABC0AAB4AC0}" type="slidenum">
              <a:rPr lang="en-AU">
                <a:solidFill>
                  <a:srgbClr val="000000"/>
                </a:solidFill>
                <a:latin typeface="Jacobs Chronos"/>
              </a:rPr>
              <a:pPr defTabSz="914377"/>
              <a:t>36</a:t>
            </a:fld>
            <a:endParaRPr lang="en-AU">
              <a:solidFill>
                <a:srgbClr val="000000"/>
              </a:solidFill>
              <a:latin typeface="Jacobs Chronos"/>
            </a:endParaRPr>
          </a:p>
        </p:txBody>
      </p:sp>
      <p:sp>
        <p:nvSpPr>
          <p:cNvPr id="27" name="Freeform 102">
            <a:extLst>
              <a:ext uri="{FF2B5EF4-FFF2-40B4-BE49-F238E27FC236}">
                <a16:creationId xmlns:a16="http://schemas.microsoft.com/office/drawing/2014/main" id="{D8D1AB6F-BBF3-44F6-B795-85B1AB12BD4C}"/>
              </a:ext>
            </a:extLst>
          </p:cNvPr>
          <p:cNvSpPr/>
          <p:nvPr/>
        </p:nvSpPr>
        <p:spPr>
          <a:xfrm>
            <a:off x="2" y="1"/>
            <a:ext cx="320037" cy="6913652"/>
          </a:xfrm>
          <a:custGeom>
            <a:avLst/>
            <a:gdLst/>
            <a:ahLst/>
            <a:cxnLst/>
            <a:rect l="0" t="0" r="0" b="0"/>
            <a:pathLst>
              <a:path w="307847" h="5943600">
                <a:moveTo>
                  <a:pt x="0" y="5943600"/>
                </a:moveTo>
                <a:lnTo>
                  <a:pt x="307847" y="5943600"/>
                </a:lnTo>
                <a:lnTo>
                  <a:pt x="307847" y="0"/>
                </a:lnTo>
                <a:lnTo>
                  <a:pt x="0" y="0"/>
                </a:lnTo>
                <a:lnTo>
                  <a:pt x="0" y="5943600"/>
                </a:lnTo>
                <a:close/>
              </a:path>
            </a:pathLst>
          </a:custGeom>
          <a:solidFill>
            <a:srgbClr val="0A7D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103">
            <a:extLst>
              <a:ext uri="{FF2B5EF4-FFF2-40B4-BE49-F238E27FC236}">
                <a16:creationId xmlns:a16="http://schemas.microsoft.com/office/drawing/2014/main" id="{507A33F6-FB50-4EA8-AA50-90B8369FD8CC}"/>
              </a:ext>
            </a:extLst>
          </p:cNvPr>
          <p:cNvSpPr/>
          <p:nvPr/>
        </p:nvSpPr>
        <p:spPr>
          <a:xfrm>
            <a:off x="6000856" y="1015650"/>
            <a:ext cx="424227" cy="5292884"/>
          </a:xfrm>
          <a:custGeom>
            <a:avLst/>
            <a:gdLst/>
            <a:ahLst/>
            <a:cxnLst/>
            <a:rect l="0" t="0" r="0" b="0"/>
            <a:pathLst>
              <a:path w="868680" h="5943600">
                <a:moveTo>
                  <a:pt x="0" y="5943600"/>
                </a:moveTo>
                <a:lnTo>
                  <a:pt x="868680" y="5943600"/>
                </a:lnTo>
                <a:lnTo>
                  <a:pt x="868680" y="0"/>
                </a:lnTo>
                <a:lnTo>
                  <a:pt x="0" y="0"/>
                </a:lnTo>
                <a:lnTo>
                  <a:pt x="0" y="5943600"/>
                </a:lnTo>
                <a:close/>
              </a:path>
            </a:pathLst>
          </a:custGeom>
          <a:solidFill>
            <a:srgbClr val="231ED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17217BB9-6353-463B-977A-563B6E872AF4}"/>
              </a:ext>
            </a:extLst>
          </p:cNvPr>
          <p:cNvSpPr/>
          <p:nvPr/>
        </p:nvSpPr>
        <p:spPr>
          <a:xfrm>
            <a:off x="11958068" y="0"/>
            <a:ext cx="233933" cy="6912824"/>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Jacobs Chronos"/>
            </a:endParaRPr>
          </a:p>
        </p:txBody>
      </p:sp>
      <p:pic>
        <p:nvPicPr>
          <p:cNvPr id="35" name="Picture 112">
            <a:extLst>
              <a:ext uri="{FF2B5EF4-FFF2-40B4-BE49-F238E27FC236}">
                <a16:creationId xmlns:a16="http://schemas.microsoft.com/office/drawing/2014/main" id="{2A67D2A1-E40A-4883-98D9-A11662E5C47E}"/>
              </a:ext>
            </a:extLst>
          </p:cNvPr>
          <p:cNvPicPr>
            <a:picLocks noChangeArrowheads="1"/>
          </p:cNvPicPr>
          <p:nvPr/>
        </p:nvPicPr>
        <p:blipFill rotWithShape="1">
          <a:blip r:embed="rId4">
            <a:extLst>
              <a:ext uri="{28A0092B-C50C-407E-A947-70E740481C1C}">
                <a14:useLocalDpi xmlns:a14="http://schemas.microsoft.com/office/drawing/2010/main" val="0"/>
              </a:ext>
            </a:extLst>
          </a:blip>
          <a:srcRect b="7917"/>
          <a:stretch/>
        </p:blipFill>
        <p:spPr>
          <a:xfrm>
            <a:off x="5897120" y="1"/>
            <a:ext cx="6060947" cy="6908811"/>
          </a:xfrm>
          <a:prstGeom prst="rect">
            <a:avLst/>
          </a:prstGeom>
          <a:noFill/>
        </p:spPr>
      </p:pic>
      <p:pic>
        <p:nvPicPr>
          <p:cNvPr id="36" name="Picture 113">
            <a:extLst>
              <a:ext uri="{FF2B5EF4-FFF2-40B4-BE49-F238E27FC236}">
                <a16:creationId xmlns:a16="http://schemas.microsoft.com/office/drawing/2014/main" id="{D2DB70E2-1D3E-4C2B-8B5E-17C6F041D3D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232612" y="296831"/>
            <a:ext cx="3144469" cy="711459"/>
          </a:xfrm>
          <a:prstGeom prst="rect">
            <a:avLst/>
          </a:prstGeom>
          <a:noFill/>
        </p:spPr>
      </p:pic>
      <p:sp>
        <p:nvSpPr>
          <p:cNvPr id="37" name="Rectangle 127">
            <a:extLst>
              <a:ext uri="{FF2B5EF4-FFF2-40B4-BE49-F238E27FC236}">
                <a16:creationId xmlns:a16="http://schemas.microsoft.com/office/drawing/2014/main" id="{26A51F7F-F180-4DE0-B22F-6B66566504AF}"/>
              </a:ext>
            </a:extLst>
          </p:cNvPr>
          <p:cNvSpPr/>
          <p:nvPr/>
        </p:nvSpPr>
        <p:spPr>
          <a:xfrm>
            <a:off x="6253748" y="985926"/>
            <a:ext cx="5373679" cy="1092735"/>
          </a:xfrm>
          <a:prstGeom prst="rect">
            <a:avLst/>
          </a:prstGeom>
        </p:spPr>
        <p:txBody>
          <a:bodyPr wrap="square" lIns="0" tIns="0" rIns="0" bIns="0">
            <a:spAutoFit/>
          </a:bodyPr>
          <a:lstStyle/>
          <a:p>
            <a:pPr defTabSz="914377">
              <a:lnSpc>
                <a:spcPts val="2933"/>
              </a:lnSpc>
            </a:pPr>
            <a:r>
              <a:rPr lang="en-US" sz="2800" b="1" spc="-37">
                <a:solidFill>
                  <a:srgbClr val="000000"/>
                </a:solidFill>
                <a:latin typeface="JacobsChronos-Bold"/>
              </a:rPr>
              <a:t>A</a:t>
            </a:r>
            <a:r>
              <a:rPr lang="en-US" sz="2800" b="1">
                <a:solidFill>
                  <a:srgbClr val="000000"/>
                </a:solidFill>
                <a:latin typeface="JacobsChronos-Bold"/>
              </a:rPr>
              <a:t>ction</a:t>
            </a:r>
            <a:r>
              <a:rPr lang="en-US" sz="2800" b="1" spc="-12">
                <a:solidFill>
                  <a:srgbClr val="000000"/>
                </a:solidFill>
                <a:latin typeface="JacobsChronos-Bold"/>
              </a:rPr>
              <a:t> </a:t>
            </a:r>
            <a:r>
              <a:rPr lang="en-US" sz="2800" b="1">
                <a:solidFill>
                  <a:srgbClr val="000000"/>
                </a:solidFill>
                <a:latin typeface="JacobsChronos-Bold"/>
              </a:rPr>
              <a:t>Plan </a:t>
            </a:r>
            <a:r>
              <a:rPr lang="en-US" sz="2800" b="1" spc="-37">
                <a:solidFill>
                  <a:srgbClr val="000000"/>
                </a:solidFill>
                <a:latin typeface="JacobsChronos-Bold"/>
              </a:rPr>
              <a:t>f</a:t>
            </a:r>
            <a:r>
              <a:rPr lang="en-US" sz="2800" b="1">
                <a:solidFill>
                  <a:srgbClr val="000000"/>
                </a:solidFill>
                <a:latin typeface="JacobsChronos-Bold"/>
              </a:rPr>
              <a:t>or </a:t>
            </a:r>
            <a:r>
              <a:rPr lang="en-US" sz="2800" b="1" spc="-37">
                <a:solidFill>
                  <a:srgbClr val="000000"/>
                </a:solidFill>
                <a:latin typeface="JacobsChronos-Bold"/>
              </a:rPr>
              <a:t>A</a:t>
            </a:r>
            <a:r>
              <a:rPr lang="en-US" sz="2800" b="1">
                <a:solidFill>
                  <a:srgbClr val="000000"/>
                </a:solidFill>
                <a:latin typeface="JacobsChronos-Bold"/>
              </a:rPr>
              <a:t>d</a:t>
            </a:r>
            <a:r>
              <a:rPr lang="en-US" sz="2800" b="1" spc="-72">
                <a:solidFill>
                  <a:srgbClr val="000000"/>
                </a:solidFill>
                <a:latin typeface="JacobsChronos-Bold"/>
              </a:rPr>
              <a:t>v</a:t>
            </a:r>
            <a:r>
              <a:rPr lang="en-US" sz="2800" b="1">
                <a:solidFill>
                  <a:srgbClr val="000000"/>
                </a:solidFill>
                <a:latin typeface="JacobsChronos-Bold"/>
              </a:rPr>
              <a:t>ancing </a:t>
            </a:r>
          </a:p>
          <a:p>
            <a:pPr defTabSz="914377">
              <a:lnSpc>
                <a:spcPts val="2933"/>
              </a:lnSpc>
            </a:pPr>
            <a:r>
              <a:rPr lang="en-US" sz="2800" b="1">
                <a:solidFill>
                  <a:srgbClr val="000000"/>
                </a:solidFill>
                <a:latin typeface="JacobsChronos-Bold"/>
              </a:rPr>
              <a:t>Justi</a:t>
            </a:r>
            <a:r>
              <a:rPr lang="en-US" sz="2800" b="1" spc="-36">
                <a:solidFill>
                  <a:srgbClr val="000000"/>
                </a:solidFill>
                <a:latin typeface="JacobsChronos-Bold"/>
              </a:rPr>
              <a:t>c</a:t>
            </a:r>
            <a:r>
              <a:rPr lang="en-US" sz="2800" b="1">
                <a:solidFill>
                  <a:srgbClr val="000000"/>
                </a:solidFill>
                <a:latin typeface="JacobsChronos-Bold"/>
              </a:rPr>
              <a:t>e</a:t>
            </a:r>
            <a:r>
              <a:rPr lang="en-US" sz="2800" b="1" spc="-25">
                <a:solidFill>
                  <a:srgbClr val="000000"/>
                </a:solidFill>
                <a:latin typeface="JacobsChronos-Bold"/>
              </a:rPr>
              <a:t> </a:t>
            </a:r>
            <a:r>
              <a:rPr lang="en-US" sz="2800" b="1">
                <a:solidFill>
                  <a:srgbClr val="000000"/>
                </a:solidFill>
                <a:latin typeface="JacobsChronos-Bold"/>
              </a:rPr>
              <a:t>&amp; Equality</a:t>
            </a:r>
            <a:br>
              <a:rPr lang="en-US" sz="2800" b="1">
                <a:solidFill>
                  <a:srgbClr val="000000"/>
                </a:solidFill>
                <a:latin typeface="JacobsChronos-Bold"/>
              </a:rPr>
            </a:br>
            <a:endParaRPr lang="en-US" sz="2400" b="1">
              <a:solidFill>
                <a:srgbClr val="000000"/>
              </a:solidFill>
              <a:latin typeface="JacobsChronos-Bold"/>
            </a:endParaRPr>
          </a:p>
        </p:txBody>
      </p:sp>
      <p:sp>
        <p:nvSpPr>
          <p:cNvPr id="32" name="Freeform: Shape 16">
            <a:extLst>
              <a:ext uri="{FF2B5EF4-FFF2-40B4-BE49-F238E27FC236}">
                <a16:creationId xmlns:a16="http://schemas.microsoft.com/office/drawing/2014/main" id="{59BEE695-EA54-4EE6-A8BB-615C5948F4AA}"/>
              </a:ext>
            </a:extLst>
          </p:cNvPr>
          <p:cNvSpPr/>
          <p:nvPr/>
        </p:nvSpPr>
        <p:spPr>
          <a:xfrm>
            <a:off x="1138515" y="726751"/>
            <a:ext cx="4119949" cy="1371600"/>
          </a:xfrm>
          <a:custGeom>
            <a:avLst/>
            <a:gdLst>
              <a:gd name="connsiteX0" fmla="*/ 0 w 2376542"/>
              <a:gd name="connsiteY0" fmla="*/ 0 h 723614"/>
              <a:gd name="connsiteX1" fmla="*/ 2376542 w 2376542"/>
              <a:gd name="connsiteY1" fmla="*/ 0 h 723614"/>
              <a:gd name="connsiteX2" fmla="*/ 2376542 w 2376542"/>
              <a:gd name="connsiteY2" fmla="*/ 723614 h 723614"/>
              <a:gd name="connsiteX3" fmla="*/ 0 w 2376542"/>
              <a:gd name="connsiteY3" fmla="*/ 723614 h 723614"/>
              <a:gd name="connsiteX4" fmla="*/ 0 w 2376542"/>
              <a:gd name="connsiteY4" fmla="*/ 0 h 72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542" h="723614">
                <a:moveTo>
                  <a:pt x="0" y="0"/>
                </a:moveTo>
                <a:lnTo>
                  <a:pt x="2376542" y="0"/>
                </a:lnTo>
                <a:lnTo>
                  <a:pt x="2376542" y="723614"/>
                </a:lnTo>
                <a:lnTo>
                  <a:pt x="0" y="723614"/>
                </a:lnTo>
                <a:lnTo>
                  <a:pt x="0" y="0"/>
                </a:lnTo>
                <a:close/>
              </a:path>
            </a:pathLst>
          </a:custGeom>
          <a:solidFill>
            <a:srgbClr val="001E55"/>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3792" tIns="109728" rIns="113792" bIns="65024" numCol="1" spcCol="1270" anchor="t" anchorCtr="0">
            <a:noAutofit/>
          </a:bodyPr>
          <a:lstStyle/>
          <a:p>
            <a:pPr algn="ctr" defTabSz="711182">
              <a:spcBef>
                <a:spcPts val="600"/>
              </a:spcBef>
            </a:pPr>
            <a:r>
              <a:rPr lang="en-US">
                <a:ln/>
                <a:solidFill>
                  <a:srgbClr val="FFFFFF"/>
                </a:solidFill>
                <a:latin typeface="Jacobs Chronos" panose="020B0603030503030204" pitchFamily="34" charset="0"/>
                <a:cs typeface="Jacobs Chronos" panose="020B0603030503030204" pitchFamily="34" charset="0"/>
              </a:rPr>
              <a:t>Priority 1</a:t>
            </a:r>
          </a:p>
          <a:p>
            <a:pPr algn="ctr" defTabSz="711182">
              <a:spcBef>
                <a:spcPts val="600"/>
              </a:spcBef>
              <a:spcAft>
                <a:spcPts val="600"/>
              </a:spcAft>
            </a:pPr>
            <a:r>
              <a:rPr lang="en-US" b="1">
                <a:ln/>
                <a:solidFill>
                  <a:srgbClr val="FFFFFF"/>
                </a:solidFill>
                <a:latin typeface="Jacobs Chronos" panose="020B0603030503030204" pitchFamily="34" charset="0"/>
                <a:cs typeface="Jacobs Chronos" panose="020B0603030503030204" pitchFamily="34" charset="0"/>
              </a:rPr>
              <a:t>Amplify culture </a:t>
            </a:r>
            <a:br>
              <a:rPr lang="en-US" b="1">
                <a:ln/>
                <a:solidFill>
                  <a:srgbClr val="FFFFFF"/>
                </a:solidFill>
                <a:latin typeface="Jacobs Chronos" panose="020B0603030503030204" pitchFamily="34" charset="0"/>
                <a:cs typeface="Jacobs Chronos" panose="020B0603030503030204" pitchFamily="34" charset="0"/>
              </a:rPr>
            </a:br>
            <a:r>
              <a:rPr lang="en-US" b="1">
                <a:ln/>
                <a:solidFill>
                  <a:srgbClr val="FFFFFF"/>
                </a:solidFill>
                <a:latin typeface="Jacobs Chronos" panose="020B0603030503030204" pitchFamily="34" charset="0"/>
                <a:cs typeface="Jacobs Chronos" panose="020B0603030503030204" pitchFamily="34" charset="0"/>
              </a:rPr>
              <a:t>of belonging</a:t>
            </a:r>
          </a:p>
        </p:txBody>
      </p:sp>
      <p:sp>
        <p:nvSpPr>
          <p:cNvPr id="29" name="Freeform: Shape 19">
            <a:extLst>
              <a:ext uri="{FF2B5EF4-FFF2-40B4-BE49-F238E27FC236}">
                <a16:creationId xmlns:a16="http://schemas.microsoft.com/office/drawing/2014/main" id="{B2E5E8EF-FE6C-4FCA-A5E6-E7CA60B28379}"/>
              </a:ext>
            </a:extLst>
          </p:cNvPr>
          <p:cNvSpPr/>
          <p:nvPr/>
        </p:nvSpPr>
        <p:spPr>
          <a:xfrm>
            <a:off x="1161974" y="2648864"/>
            <a:ext cx="4124608" cy="1371600"/>
          </a:xfrm>
          <a:custGeom>
            <a:avLst/>
            <a:gdLst>
              <a:gd name="connsiteX0" fmla="*/ 0 w 5422004"/>
              <a:gd name="connsiteY0" fmla="*/ 0 h 720000"/>
              <a:gd name="connsiteX1" fmla="*/ 5422004 w 5422004"/>
              <a:gd name="connsiteY1" fmla="*/ 0 h 720000"/>
              <a:gd name="connsiteX2" fmla="*/ 5422004 w 5422004"/>
              <a:gd name="connsiteY2" fmla="*/ 720000 h 720000"/>
              <a:gd name="connsiteX3" fmla="*/ 0 w 5422004"/>
              <a:gd name="connsiteY3" fmla="*/ 720000 h 720000"/>
              <a:gd name="connsiteX4" fmla="*/ 0 w 5422004"/>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004" h="720000">
                <a:moveTo>
                  <a:pt x="0" y="0"/>
                </a:moveTo>
                <a:lnTo>
                  <a:pt x="5422004" y="0"/>
                </a:lnTo>
                <a:lnTo>
                  <a:pt x="5422004" y="720000"/>
                </a:lnTo>
                <a:lnTo>
                  <a:pt x="0" y="720000"/>
                </a:lnTo>
                <a:lnTo>
                  <a:pt x="0" y="0"/>
                </a:lnTo>
                <a:close/>
              </a:path>
            </a:pathLst>
          </a:custGeom>
          <a:solidFill>
            <a:srgbClr val="001E55"/>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3792" tIns="109728" rIns="113792" bIns="65024" numCol="1" spcCol="1270" anchor="t" anchorCtr="0">
            <a:noAutofit/>
          </a:bodyPr>
          <a:lstStyle/>
          <a:p>
            <a:pPr algn="ctr" defTabSz="711182">
              <a:spcBef>
                <a:spcPts val="600"/>
              </a:spcBef>
            </a:pPr>
            <a:r>
              <a:rPr lang="en-US">
                <a:ln/>
                <a:solidFill>
                  <a:srgbClr val="FFFFFF"/>
                </a:solidFill>
                <a:latin typeface="Jacobs Chronos" panose="020B0603030503030204" pitchFamily="34" charset="0"/>
                <a:cs typeface="Jacobs Chronos" panose="020B0603030503030204" pitchFamily="34" charset="0"/>
              </a:rPr>
              <a:t>Priority 2</a:t>
            </a:r>
          </a:p>
          <a:p>
            <a:pPr algn="ctr" defTabSz="711182">
              <a:spcBef>
                <a:spcPts val="600"/>
              </a:spcBef>
              <a:spcAft>
                <a:spcPts val="600"/>
              </a:spcAft>
            </a:pPr>
            <a:r>
              <a:rPr lang="en-US" b="1">
                <a:ln/>
                <a:solidFill>
                  <a:srgbClr val="FFFFFF"/>
                </a:solidFill>
                <a:latin typeface="Jacobs Chronos Heavy" panose="020B0803030503030204" pitchFamily="34" charset="0"/>
                <a:cs typeface="Jacobs Chronos Heavy" panose="020B0803030503030204" pitchFamily="34" charset="0"/>
              </a:rPr>
              <a:t>Recruit, retain and advance Black </a:t>
            </a:r>
            <a:br>
              <a:rPr lang="en-US" b="1">
                <a:ln/>
                <a:solidFill>
                  <a:srgbClr val="FFFFFF"/>
                </a:solidFill>
                <a:latin typeface="Jacobs Chronos Heavy" panose="020B0803030503030204" pitchFamily="34" charset="0"/>
                <a:cs typeface="Jacobs Chronos Heavy" panose="020B0803030503030204" pitchFamily="34" charset="0"/>
              </a:rPr>
            </a:br>
            <a:r>
              <a:rPr lang="en-US" b="1">
                <a:ln/>
                <a:solidFill>
                  <a:srgbClr val="FFFFFF"/>
                </a:solidFill>
                <a:latin typeface="Jacobs Chronos Heavy" panose="020B0803030503030204" pitchFamily="34" charset="0"/>
                <a:cs typeface="Jacobs Chronos Heavy" panose="020B0803030503030204" pitchFamily="34" charset="0"/>
              </a:rPr>
              <a:t>employees based on merit</a:t>
            </a:r>
          </a:p>
        </p:txBody>
      </p:sp>
      <p:sp>
        <p:nvSpPr>
          <p:cNvPr id="25" name="Freeform: Shape 21">
            <a:extLst>
              <a:ext uri="{FF2B5EF4-FFF2-40B4-BE49-F238E27FC236}">
                <a16:creationId xmlns:a16="http://schemas.microsoft.com/office/drawing/2014/main" id="{E27B04FB-06A2-4379-8496-C380C89A095D}"/>
              </a:ext>
            </a:extLst>
          </p:cNvPr>
          <p:cNvSpPr/>
          <p:nvPr/>
        </p:nvSpPr>
        <p:spPr>
          <a:xfrm>
            <a:off x="1161974" y="4680032"/>
            <a:ext cx="4073032" cy="1371600"/>
          </a:xfrm>
          <a:custGeom>
            <a:avLst/>
            <a:gdLst>
              <a:gd name="connsiteX0" fmla="*/ 0 w 2377316"/>
              <a:gd name="connsiteY0" fmla="*/ 0 h 729770"/>
              <a:gd name="connsiteX1" fmla="*/ 2377316 w 2377316"/>
              <a:gd name="connsiteY1" fmla="*/ 0 h 729770"/>
              <a:gd name="connsiteX2" fmla="*/ 2377316 w 2377316"/>
              <a:gd name="connsiteY2" fmla="*/ 729770 h 729770"/>
              <a:gd name="connsiteX3" fmla="*/ 0 w 2377316"/>
              <a:gd name="connsiteY3" fmla="*/ 729770 h 729770"/>
              <a:gd name="connsiteX4" fmla="*/ 0 w 2377316"/>
              <a:gd name="connsiteY4" fmla="*/ 0 h 72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16" h="729770">
                <a:moveTo>
                  <a:pt x="0" y="0"/>
                </a:moveTo>
                <a:lnTo>
                  <a:pt x="2377316" y="0"/>
                </a:lnTo>
                <a:lnTo>
                  <a:pt x="2377316" y="729770"/>
                </a:lnTo>
                <a:lnTo>
                  <a:pt x="0" y="729770"/>
                </a:lnTo>
                <a:lnTo>
                  <a:pt x="0" y="0"/>
                </a:lnTo>
                <a:close/>
              </a:path>
            </a:pathLst>
          </a:custGeom>
          <a:solidFill>
            <a:srgbClr val="001E55"/>
          </a:solidFill>
          <a:ln>
            <a:noFill/>
          </a:ln>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3792" tIns="109728" rIns="113792" bIns="65024" numCol="1" spcCol="1270" anchor="t" anchorCtr="0">
            <a:noAutofit/>
          </a:bodyPr>
          <a:lstStyle/>
          <a:p>
            <a:pPr algn="ctr" defTabSz="711182">
              <a:spcBef>
                <a:spcPts val="600"/>
              </a:spcBef>
            </a:pPr>
            <a:r>
              <a:rPr lang="en-US">
                <a:ln/>
                <a:solidFill>
                  <a:srgbClr val="FFFFFF"/>
                </a:solidFill>
                <a:latin typeface="Jacobs Chronos" panose="020B0603030503030204" pitchFamily="34" charset="0"/>
                <a:cs typeface="Jacobs Chronos" panose="020B0603030503030204" pitchFamily="34" charset="0"/>
              </a:rPr>
              <a:t>Priority 3</a:t>
            </a:r>
          </a:p>
          <a:p>
            <a:pPr algn="ctr" defTabSz="711182">
              <a:spcBef>
                <a:spcPts val="600"/>
              </a:spcBef>
              <a:spcAft>
                <a:spcPts val="600"/>
              </a:spcAft>
            </a:pPr>
            <a:r>
              <a:rPr lang="en-US" b="1">
                <a:ln/>
                <a:solidFill>
                  <a:srgbClr val="FFFFFF"/>
                </a:solidFill>
                <a:latin typeface="Jacobs Chronos Heavy" panose="020B0803030503030204" pitchFamily="34" charset="0"/>
                <a:cs typeface="Jacobs Chronos Heavy" panose="020B0803030503030204" pitchFamily="34" charset="0"/>
              </a:rPr>
              <a:t>Contribute to structural change in the broader society</a:t>
            </a:r>
          </a:p>
        </p:txBody>
      </p:sp>
    </p:spTree>
    <p:extLst>
      <p:ext uri="{BB962C8B-B14F-4D97-AF65-F5344CB8AC3E}">
        <p14:creationId xmlns:p14="http://schemas.microsoft.com/office/powerpoint/2010/main" val="106780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7E2BB-4F77-4473-8C10-8BD3CEC37D01}"/>
              </a:ext>
            </a:extLst>
          </p:cNvPr>
          <p:cNvSpPr>
            <a:spLocks noGrp="1"/>
          </p:cNvSpPr>
          <p:nvPr>
            <p:ph type="title"/>
          </p:nvPr>
        </p:nvSpPr>
        <p:spPr>
          <a:xfrm>
            <a:off x="319723" y="217488"/>
            <a:ext cx="9127208" cy="640080"/>
          </a:xfrm>
        </p:spPr>
        <p:txBody>
          <a:bodyPr/>
          <a:lstStyle/>
          <a:p>
            <a:r>
              <a:rPr lang="en-GB" dirty="0"/>
              <a:t>Action Plan for Advancing Justice &amp; Equality - UK</a:t>
            </a:r>
          </a:p>
        </p:txBody>
      </p:sp>
      <p:sp>
        <p:nvSpPr>
          <p:cNvPr id="3" name="Slide Number Placeholder 2">
            <a:extLst>
              <a:ext uri="{FF2B5EF4-FFF2-40B4-BE49-F238E27FC236}">
                <a16:creationId xmlns:a16="http://schemas.microsoft.com/office/drawing/2014/main" id="{93CA93A8-F7A1-4A33-9BA7-AA1A15D83586}"/>
              </a:ext>
            </a:extLst>
          </p:cNvPr>
          <p:cNvSpPr>
            <a:spLocks noGrp="1"/>
          </p:cNvSpPr>
          <p:nvPr>
            <p:ph type="sldNum" sz="quarter" idx="11"/>
          </p:nvPr>
        </p:nvSpPr>
        <p:spPr/>
        <p:txBody>
          <a:bodyPr/>
          <a:lstStyle/>
          <a:p>
            <a:fld id="{9B3E39EC-4BE2-4DEA-81C0-4ABC0AAB4AC0}" type="slidenum">
              <a:rPr lang="en-AU" smtClean="0"/>
              <a:pPr/>
              <a:t>37</a:t>
            </a:fld>
            <a:endParaRPr lang="en-AU" dirty="0"/>
          </a:p>
        </p:txBody>
      </p:sp>
      <p:sp>
        <p:nvSpPr>
          <p:cNvPr id="4" name="Text Placeholder 3">
            <a:extLst>
              <a:ext uri="{FF2B5EF4-FFF2-40B4-BE49-F238E27FC236}">
                <a16:creationId xmlns:a16="http://schemas.microsoft.com/office/drawing/2014/main" id="{F339F922-5B26-4D86-BA50-88165BCFB1E5}"/>
              </a:ext>
            </a:extLst>
          </p:cNvPr>
          <p:cNvSpPr>
            <a:spLocks noGrp="1"/>
          </p:cNvSpPr>
          <p:nvPr>
            <p:ph type="body" sz="quarter" idx="12"/>
          </p:nvPr>
        </p:nvSpPr>
        <p:spPr>
          <a:xfrm>
            <a:off x="402735" y="961231"/>
            <a:ext cx="9044196" cy="5242799"/>
          </a:xfrm>
        </p:spPr>
        <p:txBody>
          <a:bodyPr/>
          <a:lstStyle/>
          <a:p>
            <a:r>
              <a:rPr lang="en-GB" sz="2200" dirty="0"/>
              <a:t>Working with communities and councils such as Liverpool City Region Combined Authority and Greater London Authority on STEAM outreach for diverse students at schools, colleges and universities in their areas</a:t>
            </a:r>
          </a:p>
          <a:p>
            <a:r>
              <a:rPr lang="en-GB" sz="2200" dirty="0"/>
              <a:t>Partnering with Cowrie Scholarship Foundation to fully sponsor Black students financially through undergraduate degrees</a:t>
            </a:r>
          </a:p>
          <a:p>
            <a:r>
              <a:rPr lang="en-GB" sz="2200" dirty="0"/>
              <a:t>Running a Mentorship Programme for all employees and a Sponsorship Programme for our Black employees</a:t>
            </a:r>
          </a:p>
          <a:p>
            <a:r>
              <a:rPr lang="en-GB" sz="2200" dirty="0"/>
              <a:t>Focus on the retention and development of our diverse staff including enrolment onto McKinsey Management Accelerator and Executive programmes</a:t>
            </a:r>
          </a:p>
          <a:p>
            <a:r>
              <a:rPr lang="en-GB" sz="2200" dirty="0"/>
              <a:t>Collaborating with Clients such as Environment Agency and Network Rail on Employee Networks and to deliver Inclusion &amp; Diversity strategy in the workplace</a:t>
            </a:r>
          </a:p>
          <a:p>
            <a:r>
              <a:rPr lang="en-GB" sz="2200" dirty="0"/>
              <a:t>Operationalising and cascading the Action Plan priorities to business leaders and operating units</a:t>
            </a:r>
          </a:p>
          <a:p>
            <a:endParaRPr lang="en-GB" dirty="0"/>
          </a:p>
          <a:p>
            <a:endParaRPr lang="en-GB" dirty="0"/>
          </a:p>
        </p:txBody>
      </p:sp>
      <p:pic>
        <p:nvPicPr>
          <p:cNvPr id="6" name="Picture 5" descr="A picture containing text&#10;&#10;Description automatically generated">
            <a:extLst>
              <a:ext uri="{FF2B5EF4-FFF2-40B4-BE49-F238E27FC236}">
                <a16:creationId xmlns:a16="http://schemas.microsoft.com/office/drawing/2014/main" id="{6448C81C-0C30-4180-A092-44FAFC554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6931" y="0"/>
            <a:ext cx="2745069" cy="6858000"/>
          </a:xfrm>
          <a:prstGeom prst="rect">
            <a:avLst/>
          </a:prstGeom>
        </p:spPr>
      </p:pic>
    </p:spTree>
    <p:extLst>
      <p:ext uri="{BB962C8B-B14F-4D97-AF65-F5344CB8AC3E}">
        <p14:creationId xmlns:p14="http://schemas.microsoft.com/office/powerpoint/2010/main" val="1994243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787798-249C-42BB-8DAB-6A8CCBE53347}"/>
              </a:ext>
            </a:extLst>
          </p:cNvPr>
          <p:cNvSpPr>
            <a:spLocks noGrp="1"/>
          </p:cNvSpPr>
          <p:nvPr>
            <p:ph type="body" sz="quarter" idx="13"/>
          </p:nvPr>
        </p:nvSpPr>
        <p:spPr/>
        <p:txBody>
          <a:bodyPr/>
          <a:lstStyle/>
          <a:p>
            <a:r>
              <a:rPr lang="en-GB" dirty="0">
                <a:latin typeface="+mj-lt"/>
              </a:rPr>
              <a:t>Apprenticeships at Jacobs</a:t>
            </a:r>
          </a:p>
        </p:txBody>
      </p:sp>
      <p:sp>
        <p:nvSpPr>
          <p:cNvPr id="5" name="Slide Number Placeholder 4">
            <a:extLst>
              <a:ext uri="{FF2B5EF4-FFF2-40B4-BE49-F238E27FC236}">
                <a16:creationId xmlns:a16="http://schemas.microsoft.com/office/drawing/2014/main" id="{75E0DD5E-1857-49DC-8954-E26ED184116E}"/>
              </a:ext>
            </a:extLst>
          </p:cNvPr>
          <p:cNvSpPr>
            <a:spLocks noGrp="1"/>
          </p:cNvSpPr>
          <p:nvPr>
            <p:ph type="sldNum" sz="quarter" idx="4"/>
          </p:nvPr>
        </p:nvSpPr>
        <p:spPr/>
        <p:txBody>
          <a:bodyPr/>
          <a:lstStyle/>
          <a:p>
            <a:fld id="{3B3120AC-0FB0-4B1F-9EA2-DF78B8AED3C7}" type="slidenum">
              <a:rPr lang="en-GB" smtClean="0"/>
              <a:pPr/>
              <a:t>38</a:t>
            </a:fld>
            <a:endParaRPr lang="en-GB" dirty="0"/>
          </a:p>
        </p:txBody>
      </p:sp>
      <p:grpSp>
        <p:nvGrpSpPr>
          <p:cNvPr id="6" name="Group 5">
            <a:extLst>
              <a:ext uri="{FF2B5EF4-FFF2-40B4-BE49-F238E27FC236}">
                <a16:creationId xmlns:a16="http://schemas.microsoft.com/office/drawing/2014/main" id="{806F365E-05C3-4184-9840-BFCF769E13F1}"/>
              </a:ext>
            </a:extLst>
          </p:cNvPr>
          <p:cNvGrpSpPr/>
          <p:nvPr/>
        </p:nvGrpSpPr>
        <p:grpSpPr>
          <a:xfrm>
            <a:off x="-91440" y="0"/>
            <a:ext cx="182880" cy="6858002"/>
            <a:chOff x="0" y="-2"/>
            <a:chExt cx="182880" cy="6858002"/>
          </a:xfrm>
        </p:grpSpPr>
        <p:sp>
          <p:nvSpPr>
            <p:cNvPr id="7" name="Rectangle 6">
              <a:extLst>
                <a:ext uri="{FF2B5EF4-FFF2-40B4-BE49-F238E27FC236}">
                  <a16:creationId xmlns:a16="http://schemas.microsoft.com/office/drawing/2014/main" id="{4D28258A-B52D-49D3-B787-A59228749822}"/>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3164AE-0594-4D48-8B40-950558E572B3}"/>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76ADA9-DB7E-493F-A883-F62E88C41F2A}"/>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513ABB5-8443-4986-A9E6-1D20D1358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8" name="Footer Placeholder 2">
            <a:extLst>
              <a:ext uri="{FF2B5EF4-FFF2-40B4-BE49-F238E27FC236}">
                <a16:creationId xmlns:a16="http://schemas.microsoft.com/office/drawing/2014/main" id="{9BC0C68F-0606-44B3-981A-BE6FBDEAFE7F}"/>
              </a:ext>
            </a:extLst>
          </p:cNvPr>
          <p:cNvSpPr txBox="1">
            <a:spLocks/>
          </p:cNvSpPr>
          <p:nvPr/>
        </p:nvSpPr>
        <p:spPr>
          <a:xfrm>
            <a:off x="9281159" y="6309360"/>
            <a:ext cx="256032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800"/>
              <a:t>©Jacobs 2021</a:t>
            </a:r>
            <a:endParaRPr lang="en-AU" sz="800" dirty="0"/>
          </a:p>
        </p:txBody>
      </p:sp>
      <p:sp>
        <p:nvSpPr>
          <p:cNvPr id="2" name="TextBox 1">
            <a:extLst>
              <a:ext uri="{FF2B5EF4-FFF2-40B4-BE49-F238E27FC236}">
                <a16:creationId xmlns:a16="http://schemas.microsoft.com/office/drawing/2014/main" id="{8C4BEC40-B4BF-42A9-A7BD-07439F031F0B}"/>
              </a:ext>
            </a:extLst>
          </p:cNvPr>
          <p:cNvSpPr txBox="1"/>
          <p:nvPr/>
        </p:nvSpPr>
        <p:spPr>
          <a:xfrm>
            <a:off x="1401580" y="2068643"/>
            <a:ext cx="8499423" cy="3724096"/>
          </a:xfrm>
          <a:prstGeom prst="rect">
            <a:avLst/>
          </a:prstGeom>
          <a:noFill/>
        </p:spPr>
        <p:txBody>
          <a:bodyPr wrap="square" rtlCol="0">
            <a:spAutoFit/>
          </a:bodyPr>
          <a:lstStyle/>
          <a:p>
            <a:r>
              <a:rPr lang="en-GB" sz="3200" b="1" dirty="0"/>
              <a:t>Meet our Apprentices:</a:t>
            </a:r>
          </a:p>
          <a:p>
            <a:endParaRPr lang="en-GB" sz="3200" b="1" dirty="0"/>
          </a:p>
          <a:p>
            <a:r>
              <a:rPr lang="en-GB" sz="3200" b="1" dirty="0"/>
              <a:t>First up!</a:t>
            </a:r>
          </a:p>
          <a:p>
            <a:endParaRPr lang="en-GB" sz="2800" b="1" dirty="0"/>
          </a:p>
          <a:p>
            <a:r>
              <a:rPr lang="en-GB" sz="2800" b="1" dirty="0">
                <a:solidFill>
                  <a:srgbClr val="0070C0"/>
                </a:solidFill>
              </a:rPr>
              <a:t>Daniel Kamere</a:t>
            </a:r>
          </a:p>
          <a:p>
            <a:r>
              <a:rPr lang="en-GB" sz="2800" b="1" dirty="0">
                <a:solidFill>
                  <a:srgbClr val="0070C0"/>
                </a:solidFill>
              </a:rPr>
              <a:t>1st year Civil Engineering Level 6 Degree Apprentice</a:t>
            </a:r>
          </a:p>
          <a:p>
            <a:endParaRPr lang="en-GB" sz="2800" b="1" dirty="0"/>
          </a:p>
        </p:txBody>
      </p:sp>
    </p:spTree>
    <p:extLst>
      <p:ext uri="{BB962C8B-B14F-4D97-AF65-F5344CB8AC3E}">
        <p14:creationId xmlns:p14="http://schemas.microsoft.com/office/powerpoint/2010/main" val="2009851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E159A2D5-8B47-4F59-9041-3121D327C67F}"/>
              </a:ext>
            </a:extLst>
          </p:cNvPr>
          <p:cNvPicPr>
            <a:picLocks noChangeAspect="1"/>
          </p:cNvPicPr>
          <p:nvPr/>
        </p:nvPicPr>
        <p:blipFill rotWithShape="1">
          <a:blip r:embed="rId2">
            <a:extLst>
              <a:ext uri="{28A0092B-C50C-407E-A947-70E740481C1C}">
                <a14:useLocalDpi xmlns:a14="http://schemas.microsoft.com/office/drawing/2010/main" val="0"/>
              </a:ext>
            </a:extLst>
          </a:blip>
          <a:srcRect r="-2" b="10008"/>
          <a:stretch/>
        </p:blipFill>
        <p:spPr>
          <a:xfrm>
            <a:off x="-1" y="10"/>
            <a:ext cx="12192000" cy="6857990"/>
          </a:xfrm>
          <a:prstGeom prst="rect">
            <a:avLst/>
          </a:prstGeom>
        </p:spPr>
      </p:pic>
      <p:sp>
        <p:nvSpPr>
          <p:cNvPr id="2" name="Title 1">
            <a:extLst>
              <a:ext uri="{FF2B5EF4-FFF2-40B4-BE49-F238E27FC236}">
                <a16:creationId xmlns:a16="http://schemas.microsoft.com/office/drawing/2014/main" id="{DB3FBB22-4C0B-4CA9-9716-8C1A53AC8BA5}"/>
              </a:ext>
            </a:extLst>
          </p:cNvPr>
          <p:cNvSpPr>
            <a:spLocks noGrp="1"/>
          </p:cNvSpPr>
          <p:nvPr>
            <p:ph type="title"/>
          </p:nvPr>
        </p:nvSpPr>
        <p:spPr>
          <a:xfrm>
            <a:off x="2287051" y="4602480"/>
            <a:ext cx="1763985" cy="411904"/>
          </a:xfrm>
        </p:spPr>
        <p:txBody>
          <a:bodyPr>
            <a:normAutofit fontScale="90000"/>
          </a:bodyPr>
          <a:lstStyle/>
          <a:p>
            <a:pPr algn="ctr"/>
            <a:endParaRPr lang="en-GB" sz="3600" dirty="0"/>
          </a:p>
        </p:txBody>
      </p:sp>
      <p:pic>
        <p:nvPicPr>
          <p:cNvPr id="7" name="Content Placeholder 6" descr="Diagram, engineering drawing&#10;&#10;Description automatically generated">
            <a:extLst>
              <a:ext uri="{FF2B5EF4-FFF2-40B4-BE49-F238E27FC236}">
                <a16:creationId xmlns:a16="http://schemas.microsoft.com/office/drawing/2014/main" id="{F8A0F3AF-5F5E-49EF-B7CD-E955612948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84869"/>
            <a:ext cx="3222471" cy="3337139"/>
          </a:xfrm>
        </p:spPr>
      </p:pic>
      <p:pic>
        <p:nvPicPr>
          <p:cNvPr id="10" name="Picture 9">
            <a:extLst>
              <a:ext uri="{FF2B5EF4-FFF2-40B4-BE49-F238E27FC236}">
                <a16:creationId xmlns:a16="http://schemas.microsoft.com/office/drawing/2014/main" id="{85DBCD7F-6ED9-466D-8B68-2841AE02E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472" y="3520861"/>
            <a:ext cx="3222472" cy="3337139"/>
          </a:xfrm>
          <a:prstGeom prst="rect">
            <a:avLst/>
          </a:prstGeom>
        </p:spPr>
      </p:pic>
      <p:pic>
        <p:nvPicPr>
          <p:cNvPr id="13" name="Picture 12" descr="A picture containing text, metalware, gear&#10;&#10;Description automatically generated">
            <a:extLst>
              <a:ext uri="{FF2B5EF4-FFF2-40B4-BE49-F238E27FC236}">
                <a16:creationId xmlns:a16="http://schemas.microsoft.com/office/drawing/2014/main" id="{B85293BD-45DA-4D70-AA07-8C87672A1F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945" y="3520852"/>
            <a:ext cx="2858543" cy="3337138"/>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D71120E5-9B89-45B1-91C2-90F0416A9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3488" y="3506035"/>
            <a:ext cx="2888512" cy="3337139"/>
          </a:xfrm>
          <a:prstGeom prst="rect">
            <a:avLst/>
          </a:prstGeom>
        </p:spPr>
      </p:pic>
    </p:spTree>
    <p:extLst>
      <p:ext uri="{BB962C8B-B14F-4D97-AF65-F5344CB8AC3E}">
        <p14:creationId xmlns:p14="http://schemas.microsoft.com/office/powerpoint/2010/main" val="4285584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83" b="7983"/>
          <a:stretch>
            <a:fillRect/>
          </a:stretch>
        </p:blipFill>
        <p:spPr>
          <a:xfrm>
            <a:off x="0" y="0"/>
            <a:ext cx="12192000" cy="6858000"/>
          </a:xfrm>
          <a:prstGeom prst="rect">
            <a:avLst/>
          </a:prstGeom>
        </p:spPr>
      </p:pic>
      <p:sp>
        <p:nvSpPr>
          <p:cNvPr id="3" name="TextBox 3"/>
          <p:cNvSpPr txBox="1"/>
          <p:nvPr/>
        </p:nvSpPr>
        <p:spPr>
          <a:xfrm>
            <a:off x="1005775" y="552994"/>
            <a:ext cx="9144001" cy="1695450"/>
          </a:xfrm>
          <a:prstGeom prst="rect">
            <a:avLst/>
          </a:prstGeom>
        </p:spPr>
        <p:txBody>
          <a:bodyPr lIns="0" tIns="0" rIns="0" bIns="0" rtlCol="0" anchor="t">
            <a:spAutoFit/>
          </a:bodyPr>
          <a:lstStyle/>
          <a:p>
            <a:pPr algn="l">
              <a:lnSpc>
                <a:spcPts val="6720"/>
              </a:lnSpc>
            </a:pPr>
            <a:r>
              <a:rPr lang="en-US" sz="5600" spc="82">
                <a:solidFill>
                  <a:srgbClr val="AA00CD"/>
                </a:solidFill>
                <a:latin typeface="Montserrat Bold"/>
              </a:rPr>
              <a:t>Apprenticeship Support </a:t>
            </a:r>
          </a:p>
          <a:p>
            <a:pPr algn="l">
              <a:lnSpc>
                <a:spcPts val="6720"/>
              </a:lnSpc>
            </a:pPr>
            <a:r>
              <a:rPr lang="en-US" sz="5600" spc="82">
                <a:solidFill>
                  <a:srgbClr val="AA00CD"/>
                </a:solidFill>
                <a:latin typeface="Montserrat"/>
              </a:rPr>
              <a:t>by </a:t>
            </a:r>
            <a:r>
              <a:rPr lang="en-US" sz="5600" spc="82">
                <a:solidFill>
                  <a:srgbClr val="AA00CD"/>
                </a:solidFill>
                <a:latin typeface="Montserrat Bold"/>
              </a:rPr>
              <a:t>Be More</a:t>
            </a:r>
          </a:p>
        </p:txBody>
      </p:sp>
      <p:pic>
        <p:nvPicPr>
          <p:cNvPr id="4" name="Picture 4"/>
          <p:cNvPicPr>
            <a:picLocks noChangeAspect="1"/>
          </p:cNvPicPr>
          <p:nvPr/>
        </p:nvPicPr>
        <p:blipFill>
          <a:blip r:embed="rId3"/>
          <a:srcRect r="402" b="217"/>
          <a:stretch>
            <a:fillRect/>
          </a:stretch>
        </p:blipFill>
        <p:spPr>
          <a:xfrm>
            <a:off x="7460588" y="1872412"/>
            <a:ext cx="3632001" cy="3143140"/>
          </a:xfrm>
          <a:prstGeom prst="rect">
            <a:avLst/>
          </a:prstGeom>
        </p:spPr>
      </p:pic>
      <p:pic>
        <p:nvPicPr>
          <p:cNvPr id="5" name="Picture 5"/>
          <p:cNvPicPr>
            <a:picLocks noChangeAspect="1"/>
          </p:cNvPicPr>
          <p:nvPr/>
        </p:nvPicPr>
        <p:blipFill>
          <a:blip r:embed="rId4"/>
          <a:srcRect/>
          <a:stretch>
            <a:fillRect/>
          </a:stretch>
        </p:blipFill>
        <p:spPr>
          <a:xfrm>
            <a:off x="1005775" y="5147582"/>
            <a:ext cx="6664857" cy="1203912"/>
          </a:xfrm>
          <a:prstGeom prst="rect">
            <a:avLst/>
          </a:prstGeom>
        </p:spPr>
      </p:pic>
      <p:pic>
        <p:nvPicPr>
          <p:cNvPr id="6" name="Picture 6"/>
          <p:cNvPicPr>
            <a:picLocks noChangeAspect="1"/>
          </p:cNvPicPr>
          <p:nvPr/>
        </p:nvPicPr>
        <p:blipFill>
          <a:blip r:embed="rId5"/>
          <a:srcRect/>
          <a:stretch>
            <a:fillRect/>
          </a:stretch>
        </p:blipFill>
        <p:spPr>
          <a:xfrm>
            <a:off x="10606368" y="175709"/>
            <a:ext cx="1231166" cy="1225010"/>
          </a:xfrm>
          <a:prstGeom prst="rect">
            <a:avLst/>
          </a:prstGeom>
        </p:spPr>
      </p:pic>
      <p:sp>
        <p:nvSpPr>
          <p:cNvPr id="7" name="TextBox 7"/>
          <p:cNvSpPr txBox="1"/>
          <p:nvPr/>
        </p:nvSpPr>
        <p:spPr>
          <a:xfrm>
            <a:off x="1023236" y="2925431"/>
            <a:ext cx="4420368" cy="714375"/>
          </a:xfrm>
          <a:prstGeom prst="rect">
            <a:avLst/>
          </a:prstGeom>
        </p:spPr>
        <p:txBody>
          <a:bodyPr lIns="0" tIns="0" rIns="0" bIns="0" rtlCol="0" anchor="t">
            <a:spAutoFit/>
          </a:bodyPr>
          <a:lstStyle/>
          <a:p>
            <a:pPr algn="l">
              <a:lnSpc>
                <a:spcPts val="2879"/>
              </a:lnSpc>
            </a:pPr>
            <a:r>
              <a:rPr lang="en-US" sz="2400" spc="-95" dirty="0">
                <a:solidFill>
                  <a:srgbClr val="000000"/>
                </a:solidFill>
                <a:latin typeface="Open Sans Bold"/>
              </a:rPr>
              <a:t>Apprenticeship Skills Broker – </a:t>
            </a:r>
            <a:r>
              <a:rPr lang="en-US" sz="2400" spc="-95" dirty="0">
                <a:solidFill>
                  <a:srgbClr val="AA00CD"/>
                </a:solidFill>
                <a:latin typeface="Open Sans Bold"/>
              </a:rPr>
              <a:t>Jake Croxton</a:t>
            </a:r>
          </a:p>
        </p:txBody>
      </p:sp>
      <p:sp>
        <p:nvSpPr>
          <p:cNvPr id="8" name="TextBox 8"/>
          <p:cNvSpPr txBox="1"/>
          <p:nvPr/>
        </p:nvSpPr>
        <p:spPr>
          <a:xfrm>
            <a:off x="1005775" y="3639806"/>
            <a:ext cx="4437829" cy="800100"/>
          </a:xfrm>
          <a:prstGeom prst="rect">
            <a:avLst/>
          </a:prstGeom>
        </p:spPr>
        <p:txBody>
          <a:bodyPr lIns="0" tIns="0" rIns="0" bIns="0" rtlCol="0" anchor="t">
            <a:spAutoFit/>
          </a:bodyPr>
          <a:lstStyle/>
          <a:p>
            <a:pPr>
              <a:lnSpc>
                <a:spcPts val="2130"/>
              </a:lnSpc>
            </a:pPr>
            <a:r>
              <a:rPr lang="en-US" sz="1775" spc="-70">
                <a:solidFill>
                  <a:srgbClr val="000000"/>
                </a:solidFill>
                <a:latin typeface="Open Sans Bold"/>
              </a:rPr>
              <a:t>Funded by the European Social Fund (ESF) and the Liverpool City Region Strategic Investment Fund (SIF)</a:t>
            </a:r>
          </a:p>
        </p:txBody>
      </p:sp>
    </p:spTree>
    <p:extLst>
      <p:ext uri="{BB962C8B-B14F-4D97-AF65-F5344CB8AC3E}">
        <p14:creationId xmlns:p14="http://schemas.microsoft.com/office/powerpoint/2010/main" val="13328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DB04B4F7-349C-4D94-BC67-7801A63E4D82}"/>
              </a:ext>
            </a:extLst>
          </p:cNvPr>
          <p:cNvPicPr>
            <a:picLocks noChangeAspect="1"/>
          </p:cNvPicPr>
          <p:nvPr/>
        </p:nvPicPr>
        <p:blipFill rotWithShape="1">
          <a:blip r:embed="rId2">
            <a:extLst>
              <a:ext uri="{28A0092B-C50C-407E-A947-70E740481C1C}">
                <a14:useLocalDpi xmlns:a14="http://schemas.microsoft.com/office/drawing/2010/main" val="0"/>
              </a:ext>
            </a:extLst>
          </a:blip>
          <a:srcRect t="2597"/>
          <a:stretch/>
        </p:blipFill>
        <p:spPr>
          <a:xfrm>
            <a:off x="20" y="10"/>
            <a:ext cx="12191980" cy="6857990"/>
          </a:xfrm>
          <a:prstGeom prst="rect">
            <a:avLst/>
          </a:prstGeom>
        </p:spPr>
      </p:pic>
      <p:sp>
        <p:nvSpPr>
          <p:cNvPr id="2" name="Title 1">
            <a:extLst>
              <a:ext uri="{FF2B5EF4-FFF2-40B4-BE49-F238E27FC236}">
                <a16:creationId xmlns:a16="http://schemas.microsoft.com/office/drawing/2014/main" id="{7F2DD7BD-8432-41DB-ADC7-49D8622EF918}"/>
              </a:ext>
            </a:extLst>
          </p:cNvPr>
          <p:cNvSpPr>
            <a:spLocks noGrp="1"/>
          </p:cNvSpPr>
          <p:nvPr>
            <p:ph type="ctrTitle"/>
          </p:nvPr>
        </p:nvSpPr>
        <p:spPr>
          <a:xfrm>
            <a:off x="8022021" y="3231931"/>
            <a:ext cx="3852041" cy="1834056"/>
          </a:xfrm>
        </p:spPr>
        <p:txBody>
          <a:bodyPr>
            <a:normAutofit/>
          </a:bodyPr>
          <a:lstStyle/>
          <a:p>
            <a:r>
              <a:rPr lang="en-GB" sz="4000" dirty="0"/>
              <a:t>University Vs Apprenticeship</a:t>
            </a:r>
          </a:p>
        </p:txBody>
      </p:sp>
      <p:sp>
        <p:nvSpPr>
          <p:cNvPr id="3" name="Subtitle 2">
            <a:extLst>
              <a:ext uri="{FF2B5EF4-FFF2-40B4-BE49-F238E27FC236}">
                <a16:creationId xmlns:a16="http://schemas.microsoft.com/office/drawing/2014/main" id="{CE67A1D0-2D06-4925-ABCE-57973F53AA5F}"/>
              </a:ext>
            </a:extLst>
          </p:cNvPr>
          <p:cNvSpPr>
            <a:spLocks noGrp="1"/>
          </p:cNvSpPr>
          <p:nvPr>
            <p:ph type="subTitle" idx="1"/>
          </p:nvPr>
        </p:nvSpPr>
        <p:spPr>
          <a:xfrm>
            <a:off x="7782910" y="5242675"/>
            <a:ext cx="4330262" cy="683284"/>
          </a:xfrm>
        </p:spPr>
        <p:txBody>
          <a:bodyPr>
            <a:normAutofit/>
          </a:bodyPr>
          <a:lstStyle/>
          <a:p>
            <a:r>
              <a:rPr lang="en-GB" sz="2000" dirty="0"/>
              <a:t>Which way?</a:t>
            </a:r>
          </a:p>
        </p:txBody>
      </p:sp>
    </p:spTree>
    <p:extLst>
      <p:ext uri="{BB962C8B-B14F-4D97-AF65-F5344CB8AC3E}">
        <p14:creationId xmlns:p14="http://schemas.microsoft.com/office/powerpoint/2010/main" val="312190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t of experience and skills is gained in all round training. Growth in all areas.&#10;">
            <a:extLst>
              <a:ext uri="{FF2B5EF4-FFF2-40B4-BE49-F238E27FC236}">
                <a16:creationId xmlns:a16="http://schemas.microsoft.com/office/drawing/2014/main" id="{71BB8850-7972-4C1E-9FB0-9B2CB47472CB}"/>
              </a:ext>
            </a:extLst>
          </p:cNvPr>
          <p:cNvPicPr>
            <a:picLocks noChangeAspect="1"/>
          </p:cNvPicPr>
          <p:nvPr/>
        </p:nvPicPr>
        <p:blipFill rotWithShape="1">
          <a:blip r:embed="rId2">
            <a:extLst>
              <a:ext uri="{28A0092B-C50C-407E-A947-70E740481C1C}">
                <a14:useLocalDpi xmlns:a14="http://schemas.microsoft.com/office/drawing/2010/main" val="0"/>
              </a:ext>
            </a:extLst>
          </a:blip>
          <a:srcRect t="2097" r="-2" b="9653"/>
          <a:stretch/>
        </p:blipFill>
        <p:spPr>
          <a:xfrm>
            <a:off x="5162052" y="3272588"/>
            <a:ext cx="6105382" cy="3585411"/>
          </a:xfrm>
          <a:prstGeom prst="rect">
            <a:avLst/>
          </a:prstGeom>
        </p:spPr>
      </p:pic>
      <p:pic>
        <p:nvPicPr>
          <p:cNvPr id="5" name="Content Placeholder 4" descr="See what you design = Job satisfaction&#10;">
            <a:extLst>
              <a:ext uri="{FF2B5EF4-FFF2-40B4-BE49-F238E27FC236}">
                <a16:creationId xmlns:a16="http://schemas.microsoft.com/office/drawing/2014/main" id="{BB87A0E6-1365-4493-A863-3311110D4B9C}"/>
              </a:ext>
            </a:extLst>
          </p:cNvPr>
          <p:cNvPicPr>
            <a:picLocks noChangeAspect="1"/>
          </p:cNvPicPr>
          <p:nvPr/>
        </p:nvPicPr>
        <p:blipFill rotWithShape="1">
          <a:blip r:embed="rId3">
            <a:extLst>
              <a:ext uri="{28A0092B-C50C-407E-A947-70E740481C1C}">
                <a14:useLocalDpi xmlns:a14="http://schemas.microsoft.com/office/drawing/2010/main" val="0"/>
              </a:ext>
            </a:extLst>
          </a:blip>
          <a:srcRect t="4874" r="1" b="1"/>
          <a:stretch/>
        </p:blipFill>
        <p:spPr>
          <a:xfrm>
            <a:off x="-76180" y="0"/>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Picture 8" descr="Career growth. No better way to become who you want to be than to be around people who are already where you want to be.">
            <a:extLst>
              <a:ext uri="{FF2B5EF4-FFF2-40B4-BE49-F238E27FC236}">
                <a16:creationId xmlns:a16="http://schemas.microsoft.com/office/drawing/2014/main" id="{C4880463-6DBC-4F7C-BDD4-583D276C0CC9}"/>
              </a:ext>
            </a:extLst>
          </p:cNvPr>
          <p:cNvPicPr>
            <a:picLocks noChangeAspect="1"/>
          </p:cNvPicPr>
          <p:nvPr/>
        </p:nvPicPr>
        <p:blipFill rotWithShape="1">
          <a:blip r:embed="rId4">
            <a:extLst>
              <a:ext uri="{28A0092B-C50C-407E-A947-70E740481C1C}">
                <a14:useLocalDpi xmlns:a14="http://schemas.microsoft.com/office/drawing/2010/main" val="0"/>
              </a:ext>
            </a:extLst>
          </a:blip>
          <a:srcRect t="14167" r="-3" b="3409"/>
          <a:stretch/>
        </p:blipFill>
        <p:spPr>
          <a:xfrm>
            <a:off x="7458302" y="-22547"/>
            <a:ext cx="3809132" cy="3139531"/>
          </a:xfrm>
          <a:prstGeom prst="rect">
            <a:avLst/>
          </a:prstGeom>
        </p:spPr>
      </p:pic>
      <p:pic>
        <p:nvPicPr>
          <p:cNvPr id="7" name="Picture 6" descr="Earn while you learn - More rewards than just grades… and the money, you can enjoy it.&#10;">
            <a:extLst>
              <a:ext uri="{FF2B5EF4-FFF2-40B4-BE49-F238E27FC236}">
                <a16:creationId xmlns:a16="http://schemas.microsoft.com/office/drawing/2014/main" id="{6F03110D-3F5B-4262-85EC-E73B2F510F95}"/>
              </a:ext>
            </a:extLst>
          </p:cNvPr>
          <p:cNvPicPr>
            <a:picLocks noChangeAspect="1"/>
          </p:cNvPicPr>
          <p:nvPr/>
        </p:nvPicPr>
        <p:blipFill rotWithShape="1">
          <a:blip r:embed="rId5">
            <a:extLst>
              <a:ext uri="{28A0092B-C50C-407E-A947-70E740481C1C}">
                <a14:useLocalDpi xmlns:a14="http://schemas.microsoft.com/office/drawing/2010/main" val="0"/>
              </a:ext>
            </a:extLst>
          </a:blip>
          <a:srcRect t="10102"/>
          <a:stretch/>
        </p:blipFill>
        <p:spPr>
          <a:xfrm>
            <a:off x="42343" y="4065776"/>
            <a:ext cx="5001186" cy="2792224"/>
          </a:xfrm>
          <a:prstGeom prst="rect">
            <a:avLst/>
          </a:prstGeom>
        </p:spPr>
      </p:pic>
    </p:spTree>
    <p:extLst>
      <p:ext uri="{BB962C8B-B14F-4D97-AF65-F5344CB8AC3E}">
        <p14:creationId xmlns:p14="http://schemas.microsoft.com/office/powerpoint/2010/main" val="2576794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0B92-77BB-4337-99BD-239B1B78CAF0}"/>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endParaRPr lang="en-US" sz="4800">
              <a:solidFill>
                <a:srgbClr val="FFFFFF"/>
              </a:solidFill>
            </a:endParaRPr>
          </a:p>
        </p:txBody>
      </p:sp>
      <p:pic>
        <p:nvPicPr>
          <p:cNvPr id="9" name="Picture 8" descr="Able to envision your future self in different roles as you gain experience and skills in the sector. E.g: Civil Engineering: -Project management in Civil engineering.">
            <a:extLst>
              <a:ext uri="{FF2B5EF4-FFF2-40B4-BE49-F238E27FC236}">
                <a16:creationId xmlns:a16="http://schemas.microsoft.com/office/drawing/2014/main" id="{CB3D8A2A-BDAB-464D-9593-FAA531D7F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735" y="-4500"/>
            <a:ext cx="5383533" cy="6858000"/>
          </a:xfrm>
          <a:prstGeom prst="rect">
            <a:avLst/>
          </a:prstGeom>
        </p:spPr>
      </p:pic>
      <p:pic>
        <p:nvPicPr>
          <p:cNvPr id="5" name="Content Placeholder 4" descr="Ladder to your success. This is another step on the ladder.&#10;">
            <a:extLst>
              <a:ext uri="{FF2B5EF4-FFF2-40B4-BE49-F238E27FC236}">
                <a16:creationId xmlns:a16="http://schemas.microsoft.com/office/drawing/2014/main" id="{A19CACE7-8B7F-427D-8F64-0AD3E888FB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3" y="0"/>
            <a:ext cx="6853188" cy="6858000"/>
          </a:xfrm>
          <a:prstGeom prst="rect">
            <a:avLst/>
          </a:prstGeom>
        </p:spPr>
      </p:pic>
    </p:spTree>
    <p:extLst>
      <p:ext uri="{BB962C8B-B14F-4D97-AF65-F5344CB8AC3E}">
        <p14:creationId xmlns:p14="http://schemas.microsoft.com/office/powerpoint/2010/main" val="2569159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787798-249C-42BB-8DAB-6A8CCBE53347}"/>
              </a:ext>
            </a:extLst>
          </p:cNvPr>
          <p:cNvSpPr>
            <a:spLocks noGrp="1"/>
          </p:cNvSpPr>
          <p:nvPr>
            <p:ph type="body" sz="quarter" idx="13"/>
          </p:nvPr>
        </p:nvSpPr>
        <p:spPr/>
        <p:txBody>
          <a:bodyPr/>
          <a:lstStyle/>
          <a:p>
            <a:r>
              <a:rPr lang="en-GB" dirty="0">
                <a:latin typeface="+mj-lt"/>
              </a:rPr>
              <a:t>Apprenticeships at Jacobs</a:t>
            </a:r>
          </a:p>
        </p:txBody>
      </p:sp>
      <p:sp>
        <p:nvSpPr>
          <p:cNvPr id="5" name="Slide Number Placeholder 4">
            <a:extLst>
              <a:ext uri="{FF2B5EF4-FFF2-40B4-BE49-F238E27FC236}">
                <a16:creationId xmlns:a16="http://schemas.microsoft.com/office/drawing/2014/main" id="{75E0DD5E-1857-49DC-8954-E26ED184116E}"/>
              </a:ext>
            </a:extLst>
          </p:cNvPr>
          <p:cNvSpPr>
            <a:spLocks noGrp="1"/>
          </p:cNvSpPr>
          <p:nvPr>
            <p:ph type="sldNum" sz="quarter" idx="4"/>
          </p:nvPr>
        </p:nvSpPr>
        <p:spPr/>
        <p:txBody>
          <a:bodyPr/>
          <a:lstStyle/>
          <a:p>
            <a:fld id="{3B3120AC-0FB0-4B1F-9EA2-DF78B8AED3C7}" type="slidenum">
              <a:rPr lang="en-GB" smtClean="0"/>
              <a:pPr/>
              <a:t>43</a:t>
            </a:fld>
            <a:endParaRPr lang="en-GB" dirty="0"/>
          </a:p>
        </p:txBody>
      </p:sp>
      <p:grpSp>
        <p:nvGrpSpPr>
          <p:cNvPr id="6" name="Group 5">
            <a:extLst>
              <a:ext uri="{FF2B5EF4-FFF2-40B4-BE49-F238E27FC236}">
                <a16:creationId xmlns:a16="http://schemas.microsoft.com/office/drawing/2014/main" id="{806F365E-05C3-4184-9840-BFCF769E13F1}"/>
              </a:ext>
            </a:extLst>
          </p:cNvPr>
          <p:cNvGrpSpPr/>
          <p:nvPr/>
        </p:nvGrpSpPr>
        <p:grpSpPr>
          <a:xfrm>
            <a:off x="-91440" y="0"/>
            <a:ext cx="182880" cy="6858002"/>
            <a:chOff x="0" y="-2"/>
            <a:chExt cx="182880" cy="6858002"/>
          </a:xfrm>
        </p:grpSpPr>
        <p:sp>
          <p:nvSpPr>
            <p:cNvPr id="7" name="Rectangle 6">
              <a:extLst>
                <a:ext uri="{FF2B5EF4-FFF2-40B4-BE49-F238E27FC236}">
                  <a16:creationId xmlns:a16="http://schemas.microsoft.com/office/drawing/2014/main" id="{4D28258A-B52D-49D3-B787-A59228749822}"/>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3164AE-0594-4D48-8B40-950558E572B3}"/>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76ADA9-DB7E-493F-A883-F62E88C41F2A}"/>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513ABB5-8443-4986-A9E6-1D20D1358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8" name="Footer Placeholder 2">
            <a:extLst>
              <a:ext uri="{FF2B5EF4-FFF2-40B4-BE49-F238E27FC236}">
                <a16:creationId xmlns:a16="http://schemas.microsoft.com/office/drawing/2014/main" id="{9BC0C68F-0606-44B3-981A-BE6FBDEAFE7F}"/>
              </a:ext>
            </a:extLst>
          </p:cNvPr>
          <p:cNvSpPr txBox="1">
            <a:spLocks/>
          </p:cNvSpPr>
          <p:nvPr/>
        </p:nvSpPr>
        <p:spPr>
          <a:xfrm>
            <a:off x="9281159" y="6309360"/>
            <a:ext cx="256032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800"/>
              <a:t>©Jacobs 2021</a:t>
            </a:r>
            <a:endParaRPr lang="en-AU" sz="800" dirty="0"/>
          </a:p>
        </p:txBody>
      </p:sp>
      <p:sp>
        <p:nvSpPr>
          <p:cNvPr id="2" name="TextBox 1">
            <a:extLst>
              <a:ext uri="{FF2B5EF4-FFF2-40B4-BE49-F238E27FC236}">
                <a16:creationId xmlns:a16="http://schemas.microsoft.com/office/drawing/2014/main" id="{8C4BEC40-B4BF-42A9-A7BD-07439F031F0B}"/>
              </a:ext>
            </a:extLst>
          </p:cNvPr>
          <p:cNvSpPr txBox="1"/>
          <p:nvPr/>
        </p:nvSpPr>
        <p:spPr>
          <a:xfrm>
            <a:off x="1401580" y="2068643"/>
            <a:ext cx="8499423" cy="2862322"/>
          </a:xfrm>
          <a:prstGeom prst="rect">
            <a:avLst/>
          </a:prstGeom>
          <a:noFill/>
        </p:spPr>
        <p:txBody>
          <a:bodyPr wrap="square" rtlCol="0">
            <a:spAutoFit/>
          </a:bodyPr>
          <a:lstStyle/>
          <a:p>
            <a:r>
              <a:rPr lang="en-GB" sz="3200" b="1" dirty="0"/>
              <a:t>Meet our Apprentices:</a:t>
            </a:r>
          </a:p>
          <a:p>
            <a:endParaRPr lang="en-GB" sz="2800" b="1" dirty="0"/>
          </a:p>
          <a:p>
            <a:r>
              <a:rPr lang="en-GB" sz="2800" b="1" dirty="0"/>
              <a:t>Next:</a:t>
            </a:r>
          </a:p>
          <a:p>
            <a:endParaRPr lang="en-GB" sz="2800" b="1" dirty="0"/>
          </a:p>
          <a:p>
            <a:r>
              <a:rPr lang="en-GB" sz="3200" b="1" dirty="0">
                <a:solidFill>
                  <a:srgbClr val="0070C0"/>
                </a:solidFill>
              </a:rPr>
              <a:t>Mia Goodenough</a:t>
            </a:r>
          </a:p>
          <a:p>
            <a:r>
              <a:rPr lang="en-GB" sz="3200" b="1" dirty="0">
                <a:solidFill>
                  <a:srgbClr val="0070C0"/>
                </a:solidFill>
              </a:rPr>
              <a:t>3</a:t>
            </a:r>
            <a:r>
              <a:rPr lang="en-GB" sz="3200" b="1" baseline="30000" dirty="0">
                <a:solidFill>
                  <a:srgbClr val="0070C0"/>
                </a:solidFill>
              </a:rPr>
              <a:t>rd</a:t>
            </a:r>
            <a:r>
              <a:rPr lang="en-GB" sz="3200" b="1" dirty="0">
                <a:solidFill>
                  <a:srgbClr val="0070C0"/>
                </a:solidFill>
              </a:rPr>
              <a:t> Year Business Administration Apprentice</a:t>
            </a:r>
          </a:p>
        </p:txBody>
      </p:sp>
    </p:spTree>
    <p:extLst>
      <p:ext uri="{BB962C8B-B14F-4D97-AF65-F5344CB8AC3E}">
        <p14:creationId xmlns:p14="http://schemas.microsoft.com/office/powerpoint/2010/main" val="1046520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9235-2E70-40E6-B9A9-7599530A1E3F}"/>
              </a:ext>
            </a:extLst>
          </p:cNvPr>
          <p:cNvSpPr>
            <a:spLocks noGrp="1"/>
          </p:cNvSpPr>
          <p:nvPr>
            <p:ph type="title"/>
          </p:nvPr>
        </p:nvSpPr>
        <p:spPr/>
        <p:txBody>
          <a:bodyPr>
            <a:normAutofit fontScale="90000"/>
          </a:bodyPr>
          <a:lstStyle/>
          <a:p>
            <a:r>
              <a:rPr lang="en-GB" sz="4800" b="0" dirty="0"/>
              <a:t>Jacobs Recruitment Timeline </a:t>
            </a:r>
          </a:p>
        </p:txBody>
      </p:sp>
      <p:sp>
        <p:nvSpPr>
          <p:cNvPr id="3" name="Footer Placeholder 2">
            <a:extLst>
              <a:ext uri="{FF2B5EF4-FFF2-40B4-BE49-F238E27FC236}">
                <a16:creationId xmlns:a16="http://schemas.microsoft.com/office/drawing/2014/main" id="{BA7BE725-3A0F-4725-9F0F-7D9D0B5F1E7A}"/>
              </a:ext>
            </a:extLst>
          </p:cNvPr>
          <p:cNvSpPr>
            <a:spLocks noGrp="1"/>
          </p:cNvSpPr>
          <p:nvPr>
            <p:ph type="ftr" sz="quarter" idx="10"/>
          </p:nvPr>
        </p:nvSpPr>
        <p:spPr/>
        <p:txBody>
          <a:bodyPr/>
          <a:lstStyle/>
          <a:p>
            <a:r>
              <a:rPr lang="en-AU" dirty="0"/>
              <a:t>©Jacobs 2021</a:t>
            </a:r>
          </a:p>
        </p:txBody>
      </p:sp>
      <p:sp>
        <p:nvSpPr>
          <p:cNvPr id="4" name="Slide Number Placeholder 3">
            <a:extLst>
              <a:ext uri="{FF2B5EF4-FFF2-40B4-BE49-F238E27FC236}">
                <a16:creationId xmlns:a16="http://schemas.microsoft.com/office/drawing/2014/main" id="{A0DE24AC-E65C-4880-A5A1-8F0E0B1A7801}"/>
              </a:ext>
            </a:extLst>
          </p:cNvPr>
          <p:cNvSpPr>
            <a:spLocks noGrp="1"/>
          </p:cNvSpPr>
          <p:nvPr>
            <p:ph type="sldNum" sz="quarter" idx="11"/>
          </p:nvPr>
        </p:nvSpPr>
        <p:spPr/>
        <p:txBody>
          <a:bodyPr/>
          <a:lstStyle/>
          <a:p>
            <a:fld id="{9B3E39EC-4BE2-4DEA-81C0-4ABC0AAB4AC0}" type="slidenum">
              <a:rPr lang="en-AU" smtClean="0"/>
              <a:pPr/>
              <a:t>44</a:t>
            </a:fld>
            <a:endParaRPr lang="en-AU"/>
          </a:p>
        </p:txBody>
      </p:sp>
      <p:sp>
        <p:nvSpPr>
          <p:cNvPr id="7" name="Rectangle: Rounded Corners 6">
            <a:extLst>
              <a:ext uri="{FF2B5EF4-FFF2-40B4-BE49-F238E27FC236}">
                <a16:creationId xmlns:a16="http://schemas.microsoft.com/office/drawing/2014/main" id="{93E3F354-A9A3-4AC5-8752-1945D3E5EDDB}"/>
              </a:ext>
            </a:extLst>
          </p:cNvPr>
          <p:cNvSpPr/>
          <p:nvPr/>
        </p:nvSpPr>
        <p:spPr>
          <a:xfrm>
            <a:off x="572617" y="1775539"/>
            <a:ext cx="2081793" cy="286748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accent1"/>
                </a:solidFill>
              </a:rPr>
              <a:t>March</a:t>
            </a:r>
          </a:p>
          <a:p>
            <a:pPr algn="ctr"/>
            <a:r>
              <a:rPr lang="en-GB" sz="1400" dirty="0">
                <a:solidFill>
                  <a:schemeClr val="accent1"/>
                </a:solidFill>
              </a:rPr>
              <a:t>Apprentice roles posted on Jacobs website </a:t>
            </a:r>
            <a:r>
              <a:rPr lang="en-GB" sz="1400" dirty="0">
                <a:solidFill>
                  <a:schemeClr val="accent1"/>
                </a:solidFill>
                <a:hlinkClick r:id="rId2"/>
              </a:rPr>
              <a:t>www.Jacobs.com/careers</a:t>
            </a:r>
            <a:r>
              <a:rPr lang="en-GB" sz="1400" dirty="0">
                <a:solidFill>
                  <a:schemeClr val="accent1"/>
                </a:solidFill>
              </a:rPr>
              <a:t> and the government apprenticeship service website </a:t>
            </a:r>
            <a:r>
              <a:rPr lang="en-GB" sz="1400" dirty="0">
                <a:solidFill>
                  <a:schemeClr val="accent1"/>
                </a:solidFill>
                <a:hlinkClick r:id="rId3"/>
              </a:rPr>
              <a:t>www.gov.uk/apply-apprenticeship</a:t>
            </a:r>
            <a:r>
              <a:rPr lang="en-GB" sz="1400" dirty="0">
                <a:solidFill>
                  <a:schemeClr val="accent1"/>
                </a:solidFill>
              </a:rPr>
              <a:t> </a:t>
            </a:r>
          </a:p>
          <a:p>
            <a:pPr algn="ctr"/>
            <a:endParaRPr lang="en-GB" dirty="0">
              <a:solidFill>
                <a:schemeClr val="accent1"/>
              </a:solidFill>
            </a:endParaRPr>
          </a:p>
        </p:txBody>
      </p:sp>
      <p:sp>
        <p:nvSpPr>
          <p:cNvPr id="8" name="Arrow: Right 7">
            <a:extLst>
              <a:ext uri="{FF2B5EF4-FFF2-40B4-BE49-F238E27FC236}">
                <a16:creationId xmlns:a16="http://schemas.microsoft.com/office/drawing/2014/main" id="{8123FF3D-0412-4B5F-9D33-83DDC1C75CF1}"/>
              </a:ext>
            </a:extLst>
          </p:cNvPr>
          <p:cNvSpPr/>
          <p:nvPr/>
        </p:nvSpPr>
        <p:spPr>
          <a:xfrm>
            <a:off x="2672169" y="3027291"/>
            <a:ext cx="301840" cy="310718"/>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4CDFCC99-0FAC-4DD3-8416-4EE7C0E6970A}"/>
              </a:ext>
            </a:extLst>
          </p:cNvPr>
          <p:cNvSpPr/>
          <p:nvPr/>
        </p:nvSpPr>
        <p:spPr>
          <a:xfrm>
            <a:off x="2965111" y="2127681"/>
            <a:ext cx="1976800" cy="210696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dirty="0">
                <a:solidFill>
                  <a:schemeClr val="accent1"/>
                </a:solidFill>
              </a:rPr>
              <a:t>April</a:t>
            </a:r>
          </a:p>
          <a:p>
            <a:pPr algn="ctr"/>
            <a:r>
              <a:rPr lang="en-GB" dirty="0">
                <a:solidFill>
                  <a:schemeClr val="accent1"/>
                </a:solidFill>
              </a:rPr>
              <a:t>Applications shortlisted for video interview and aptitude tests (video games)</a:t>
            </a:r>
            <a:endParaRPr lang="en-GB" dirty="0"/>
          </a:p>
        </p:txBody>
      </p:sp>
      <p:sp>
        <p:nvSpPr>
          <p:cNvPr id="12" name="Arrow: Right 11">
            <a:extLst>
              <a:ext uri="{FF2B5EF4-FFF2-40B4-BE49-F238E27FC236}">
                <a16:creationId xmlns:a16="http://schemas.microsoft.com/office/drawing/2014/main" id="{83A76AB2-AC56-46CD-AF88-B742E190CA90}"/>
              </a:ext>
            </a:extLst>
          </p:cNvPr>
          <p:cNvSpPr/>
          <p:nvPr/>
        </p:nvSpPr>
        <p:spPr>
          <a:xfrm>
            <a:off x="4944850" y="2962187"/>
            <a:ext cx="301840" cy="310718"/>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E183E372-E7D3-4ED9-BA53-25245C548E50}"/>
              </a:ext>
            </a:extLst>
          </p:cNvPr>
          <p:cNvSpPr/>
          <p:nvPr/>
        </p:nvSpPr>
        <p:spPr>
          <a:xfrm>
            <a:off x="5257069" y="2525701"/>
            <a:ext cx="1793290" cy="111858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dirty="0">
                <a:solidFill>
                  <a:schemeClr val="accent1"/>
                </a:solidFill>
              </a:rPr>
              <a:t>May/June</a:t>
            </a:r>
          </a:p>
          <a:p>
            <a:pPr algn="ctr"/>
            <a:r>
              <a:rPr lang="en-GB" sz="1800" dirty="0">
                <a:solidFill>
                  <a:schemeClr val="accent1"/>
                </a:solidFill>
              </a:rPr>
              <a:t>Invited to onsite interview</a:t>
            </a:r>
            <a:endParaRPr lang="en-GB" dirty="0"/>
          </a:p>
        </p:txBody>
      </p:sp>
      <p:sp>
        <p:nvSpPr>
          <p:cNvPr id="14" name="Arrow: Right 13">
            <a:extLst>
              <a:ext uri="{FF2B5EF4-FFF2-40B4-BE49-F238E27FC236}">
                <a16:creationId xmlns:a16="http://schemas.microsoft.com/office/drawing/2014/main" id="{09EE63E2-7343-44C3-A697-A4BA6BCDD39B}"/>
              </a:ext>
            </a:extLst>
          </p:cNvPr>
          <p:cNvSpPr/>
          <p:nvPr/>
        </p:nvSpPr>
        <p:spPr>
          <a:xfrm>
            <a:off x="7068108" y="2925197"/>
            <a:ext cx="301840" cy="310718"/>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2AA757E-3F4F-4584-8266-2904053AA761}"/>
              </a:ext>
            </a:extLst>
          </p:cNvPr>
          <p:cNvSpPr/>
          <p:nvPr/>
        </p:nvSpPr>
        <p:spPr>
          <a:xfrm>
            <a:off x="7338883" y="2072929"/>
            <a:ext cx="1856910" cy="20019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dirty="0">
                <a:solidFill>
                  <a:schemeClr val="accent1"/>
                </a:solidFill>
              </a:rPr>
              <a:t>July/August</a:t>
            </a:r>
          </a:p>
          <a:p>
            <a:pPr algn="ctr"/>
            <a:r>
              <a:rPr lang="en-GB" sz="1800" dirty="0">
                <a:solidFill>
                  <a:schemeClr val="accent1"/>
                </a:solidFill>
              </a:rPr>
              <a:t>Offers made, contracts, university/college/training provider enrolment</a:t>
            </a:r>
            <a:endParaRPr lang="en-GB" dirty="0"/>
          </a:p>
        </p:txBody>
      </p:sp>
      <p:sp>
        <p:nvSpPr>
          <p:cNvPr id="16" name="Arrow: Right 15">
            <a:extLst>
              <a:ext uri="{FF2B5EF4-FFF2-40B4-BE49-F238E27FC236}">
                <a16:creationId xmlns:a16="http://schemas.microsoft.com/office/drawing/2014/main" id="{1AAED032-1770-46E3-BAFC-3C39EAB72E8A}"/>
              </a:ext>
            </a:extLst>
          </p:cNvPr>
          <p:cNvSpPr/>
          <p:nvPr/>
        </p:nvSpPr>
        <p:spPr>
          <a:xfrm>
            <a:off x="9243132" y="2879643"/>
            <a:ext cx="301840" cy="310718"/>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5FDDA44-9E8D-424D-A0B5-AE351A29EBC5}"/>
              </a:ext>
            </a:extLst>
          </p:cNvPr>
          <p:cNvSpPr/>
          <p:nvPr/>
        </p:nvSpPr>
        <p:spPr>
          <a:xfrm>
            <a:off x="9515381" y="2114683"/>
            <a:ext cx="1953088" cy="175227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00" b="1" dirty="0">
                <a:solidFill>
                  <a:schemeClr val="accent1"/>
                </a:solidFill>
              </a:rPr>
              <a:t>September</a:t>
            </a:r>
          </a:p>
          <a:p>
            <a:pPr algn="ctr"/>
            <a:r>
              <a:rPr lang="en-GB" sz="1800" dirty="0">
                <a:solidFill>
                  <a:schemeClr val="accent1"/>
                </a:solidFill>
              </a:rPr>
              <a:t>Start at Jacobs and commence Apprenticeship course</a:t>
            </a:r>
            <a:endParaRPr lang="en-GB" dirty="0"/>
          </a:p>
        </p:txBody>
      </p:sp>
      <p:sp>
        <p:nvSpPr>
          <p:cNvPr id="18" name="Arrow: Right 17">
            <a:extLst>
              <a:ext uri="{FF2B5EF4-FFF2-40B4-BE49-F238E27FC236}">
                <a16:creationId xmlns:a16="http://schemas.microsoft.com/office/drawing/2014/main" id="{6BC5DF54-ED11-4ED6-B4A8-929C5D43AA79}"/>
              </a:ext>
            </a:extLst>
          </p:cNvPr>
          <p:cNvSpPr/>
          <p:nvPr/>
        </p:nvSpPr>
        <p:spPr>
          <a:xfrm>
            <a:off x="11495103" y="2904796"/>
            <a:ext cx="301840" cy="310718"/>
          </a:xfrm>
          <a:prstGeom prs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5862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FD4A6-B15C-418A-9155-21FBD445A8A8}"/>
              </a:ext>
            </a:extLst>
          </p:cNvPr>
          <p:cNvSpPr>
            <a:spLocks noGrp="1"/>
          </p:cNvSpPr>
          <p:nvPr>
            <p:ph type="body" sz="quarter" idx="13"/>
          </p:nvPr>
        </p:nvSpPr>
        <p:spPr/>
        <p:txBody>
          <a:bodyPr/>
          <a:lstStyle/>
          <a:p>
            <a:r>
              <a:rPr lang="en-GB" dirty="0">
                <a:latin typeface="+mj-lt"/>
              </a:rPr>
              <a:t>Application Tips</a:t>
            </a:r>
          </a:p>
        </p:txBody>
      </p:sp>
      <p:sp>
        <p:nvSpPr>
          <p:cNvPr id="5" name="Slide Number Placeholder 4">
            <a:extLst>
              <a:ext uri="{FF2B5EF4-FFF2-40B4-BE49-F238E27FC236}">
                <a16:creationId xmlns:a16="http://schemas.microsoft.com/office/drawing/2014/main" id="{208964C6-B1C6-4981-AB5A-023301786DAC}"/>
              </a:ext>
            </a:extLst>
          </p:cNvPr>
          <p:cNvSpPr>
            <a:spLocks noGrp="1"/>
          </p:cNvSpPr>
          <p:nvPr>
            <p:ph type="sldNum" sz="quarter" idx="4"/>
          </p:nvPr>
        </p:nvSpPr>
        <p:spPr/>
        <p:txBody>
          <a:bodyPr/>
          <a:lstStyle/>
          <a:p>
            <a:fld id="{3B3120AC-0FB0-4B1F-9EA2-DF78B8AED3C7}" type="slidenum">
              <a:rPr lang="en-GB" smtClean="0"/>
              <a:pPr/>
              <a:t>45</a:t>
            </a:fld>
            <a:endParaRPr lang="en-GB" dirty="0"/>
          </a:p>
        </p:txBody>
      </p:sp>
      <p:sp>
        <p:nvSpPr>
          <p:cNvPr id="7" name="Content Placeholder 6">
            <a:extLst>
              <a:ext uri="{FF2B5EF4-FFF2-40B4-BE49-F238E27FC236}">
                <a16:creationId xmlns:a16="http://schemas.microsoft.com/office/drawing/2014/main" id="{767815B1-BA9F-4D52-8A8B-20014BF791FE}"/>
              </a:ext>
            </a:extLst>
          </p:cNvPr>
          <p:cNvSpPr>
            <a:spLocks noGrp="1"/>
          </p:cNvSpPr>
          <p:nvPr>
            <p:ph idx="1"/>
          </p:nvPr>
        </p:nvSpPr>
        <p:spPr/>
        <p:txBody>
          <a:bodyPr>
            <a:normAutofit/>
          </a:bodyPr>
          <a:lstStyle/>
          <a:p>
            <a:r>
              <a:rPr lang="en-GB" sz="2800" dirty="0"/>
              <a:t>Ask for help writing your CV</a:t>
            </a:r>
          </a:p>
          <a:p>
            <a:pPr lvl="1"/>
            <a:r>
              <a:rPr lang="en-GB" sz="2400" dirty="0"/>
              <a:t>It is not easy writing about yourself</a:t>
            </a:r>
          </a:p>
          <a:p>
            <a:pPr marL="270000" lvl="1" indent="0">
              <a:buNone/>
            </a:pPr>
            <a:endParaRPr lang="en-GB" sz="2800" dirty="0"/>
          </a:p>
          <a:p>
            <a:r>
              <a:rPr lang="en-GB" sz="2800" dirty="0"/>
              <a:t>Make sure someone reads it before you send it</a:t>
            </a:r>
          </a:p>
          <a:p>
            <a:pPr lvl="1"/>
            <a:r>
              <a:rPr lang="en-GB" sz="2400" dirty="0"/>
              <a:t>Not just you!</a:t>
            </a:r>
          </a:p>
          <a:p>
            <a:pPr lvl="2"/>
            <a:r>
              <a:rPr lang="en-GB" sz="2000" dirty="0"/>
              <a:t>Parents, brothers, sisters, grandparents, friends, lecturers – anyone</a:t>
            </a:r>
          </a:p>
          <a:p>
            <a:pPr marL="540000" lvl="2" indent="0">
              <a:buNone/>
            </a:pPr>
            <a:endParaRPr lang="en-GB" sz="2000" dirty="0"/>
          </a:p>
          <a:p>
            <a:r>
              <a:rPr lang="en-GB" sz="2800" dirty="0"/>
              <a:t>Write a covering letter</a:t>
            </a:r>
          </a:p>
          <a:p>
            <a:pPr lvl="1"/>
            <a:r>
              <a:rPr lang="en-GB" sz="2400" dirty="0"/>
              <a:t>Explain why you are interested in the job and the company</a:t>
            </a:r>
          </a:p>
          <a:p>
            <a:endParaRPr lang="en-GB" dirty="0"/>
          </a:p>
        </p:txBody>
      </p:sp>
      <p:grpSp>
        <p:nvGrpSpPr>
          <p:cNvPr id="6" name="Group 5">
            <a:extLst>
              <a:ext uri="{FF2B5EF4-FFF2-40B4-BE49-F238E27FC236}">
                <a16:creationId xmlns:a16="http://schemas.microsoft.com/office/drawing/2014/main" id="{0A485314-C343-41EC-A4C8-BF5AB4F3E7D5}"/>
              </a:ext>
            </a:extLst>
          </p:cNvPr>
          <p:cNvGrpSpPr/>
          <p:nvPr/>
        </p:nvGrpSpPr>
        <p:grpSpPr>
          <a:xfrm>
            <a:off x="-91440" y="0"/>
            <a:ext cx="182880" cy="6858002"/>
            <a:chOff x="0" y="-2"/>
            <a:chExt cx="182880" cy="6858002"/>
          </a:xfrm>
        </p:grpSpPr>
        <p:sp>
          <p:nvSpPr>
            <p:cNvPr id="8" name="Rectangle 7">
              <a:extLst>
                <a:ext uri="{FF2B5EF4-FFF2-40B4-BE49-F238E27FC236}">
                  <a16:creationId xmlns:a16="http://schemas.microsoft.com/office/drawing/2014/main" id="{CF1CC73A-4F15-4416-91E2-35A838B32A38}"/>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8D511B-C38C-4CFB-881A-44D7E9B017B6}"/>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60C536-70A2-439B-9F64-6B22AF418564}"/>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E634CD4-304F-412C-95A9-9BC146F1E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37" y="114773"/>
            <a:ext cx="3769325" cy="420656"/>
          </a:xfrm>
          <a:prstGeom prst="rect">
            <a:avLst/>
          </a:prstGeom>
        </p:spPr>
      </p:pic>
      <p:sp>
        <p:nvSpPr>
          <p:cNvPr id="12" name="Footer Placeholder 2">
            <a:extLst>
              <a:ext uri="{FF2B5EF4-FFF2-40B4-BE49-F238E27FC236}">
                <a16:creationId xmlns:a16="http://schemas.microsoft.com/office/drawing/2014/main" id="{5D8B3194-1E8F-46DA-9811-5A45825D6E45}"/>
              </a:ext>
            </a:extLst>
          </p:cNvPr>
          <p:cNvSpPr txBox="1">
            <a:spLocks/>
          </p:cNvSpPr>
          <p:nvPr/>
        </p:nvSpPr>
        <p:spPr>
          <a:xfrm>
            <a:off x="9281159" y="6309360"/>
            <a:ext cx="256032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800"/>
              <a:t>©Jacobs 2021</a:t>
            </a:r>
            <a:endParaRPr lang="en-AU" sz="800" dirty="0"/>
          </a:p>
        </p:txBody>
      </p:sp>
    </p:spTree>
    <p:extLst>
      <p:ext uri="{BB962C8B-B14F-4D97-AF65-F5344CB8AC3E}">
        <p14:creationId xmlns:p14="http://schemas.microsoft.com/office/powerpoint/2010/main" val="322604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FD4A6-B15C-418A-9155-21FBD445A8A8}"/>
              </a:ext>
            </a:extLst>
          </p:cNvPr>
          <p:cNvSpPr>
            <a:spLocks noGrp="1"/>
          </p:cNvSpPr>
          <p:nvPr>
            <p:ph type="body" sz="quarter" idx="13"/>
          </p:nvPr>
        </p:nvSpPr>
        <p:spPr/>
        <p:txBody>
          <a:bodyPr/>
          <a:lstStyle/>
          <a:p>
            <a:r>
              <a:rPr lang="en-GB" dirty="0">
                <a:latin typeface="+mj-lt"/>
              </a:rPr>
              <a:t>CV Writing</a:t>
            </a:r>
          </a:p>
        </p:txBody>
      </p:sp>
      <p:sp>
        <p:nvSpPr>
          <p:cNvPr id="5" name="Slide Number Placeholder 4">
            <a:extLst>
              <a:ext uri="{FF2B5EF4-FFF2-40B4-BE49-F238E27FC236}">
                <a16:creationId xmlns:a16="http://schemas.microsoft.com/office/drawing/2014/main" id="{208964C6-B1C6-4981-AB5A-023301786DAC}"/>
              </a:ext>
            </a:extLst>
          </p:cNvPr>
          <p:cNvSpPr>
            <a:spLocks noGrp="1"/>
          </p:cNvSpPr>
          <p:nvPr>
            <p:ph type="sldNum" sz="quarter" idx="4"/>
          </p:nvPr>
        </p:nvSpPr>
        <p:spPr/>
        <p:txBody>
          <a:bodyPr/>
          <a:lstStyle/>
          <a:p>
            <a:fld id="{3B3120AC-0FB0-4B1F-9EA2-DF78B8AED3C7}" type="slidenum">
              <a:rPr lang="en-GB" smtClean="0"/>
              <a:pPr/>
              <a:t>46</a:t>
            </a:fld>
            <a:endParaRPr lang="en-GB" dirty="0"/>
          </a:p>
        </p:txBody>
      </p:sp>
      <p:sp>
        <p:nvSpPr>
          <p:cNvPr id="7" name="Content Placeholder 6">
            <a:extLst>
              <a:ext uri="{FF2B5EF4-FFF2-40B4-BE49-F238E27FC236}">
                <a16:creationId xmlns:a16="http://schemas.microsoft.com/office/drawing/2014/main" id="{767815B1-BA9F-4D52-8A8B-20014BF791FE}"/>
              </a:ext>
            </a:extLst>
          </p:cNvPr>
          <p:cNvSpPr>
            <a:spLocks noGrp="1"/>
          </p:cNvSpPr>
          <p:nvPr>
            <p:ph idx="1"/>
          </p:nvPr>
        </p:nvSpPr>
        <p:spPr>
          <a:xfrm>
            <a:off x="609600" y="1341057"/>
            <a:ext cx="10972800" cy="4713387"/>
          </a:xfrm>
        </p:spPr>
        <p:txBody>
          <a:bodyPr>
            <a:normAutofit fontScale="92500" lnSpcReduction="20000"/>
          </a:bodyPr>
          <a:lstStyle/>
          <a:p>
            <a:pPr lvl="1"/>
            <a:r>
              <a:rPr lang="en-GB" sz="2600" dirty="0"/>
              <a:t>List your achievements and what you are interested in</a:t>
            </a:r>
          </a:p>
          <a:p>
            <a:pPr lvl="2"/>
            <a:r>
              <a:rPr lang="en-US" sz="2200" dirty="0"/>
              <a:t>Your CV should sell your achievements as an individual.</a:t>
            </a:r>
          </a:p>
          <a:p>
            <a:pPr lvl="2"/>
            <a:r>
              <a:rPr lang="en-US" sz="2200" dirty="0"/>
              <a:t>Include hobbies and interests</a:t>
            </a:r>
          </a:p>
          <a:p>
            <a:pPr marL="540000" lvl="2" indent="0">
              <a:buNone/>
            </a:pPr>
            <a:endParaRPr lang="en-GB" sz="2200" dirty="0"/>
          </a:p>
          <a:p>
            <a:pPr lvl="1"/>
            <a:r>
              <a:rPr lang="en-GB" sz="2600" dirty="0"/>
              <a:t>The right length</a:t>
            </a:r>
          </a:p>
          <a:p>
            <a:pPr lvl="2"/>
            <a:r>
              <a:rPr lang="en-US" sz="2200" dirty="0"/>
              <a:t>As you are just starting out in your career 2 pages is fine.</a:t>
            </a:r>
          </a:p>
          <a:p>
            <a:pPr lvl="2"/>
            <a:endParaRPr lang="en-US" sz="2200" dirty="0"/>
          </a:p>
          <a:p>
            <a:pPr lvl="1"/>
            <a:r>
              <a:rPr lang="en-US" sz="2600" dirty="0"/>
              <a:t>Make it easy to read and look good</a:t>
            </a:r>
          </a:p>
          <a:p>
            <a:pPr lvl="2"/>
            <a:r>
              <a:rPr lang="en-US" sz="2200" dirty="0"/>
              <a:t>Don’t include so much information that it makes your CV look cluttered. </a:t>
            </a:r>
          </a:p>
          <a:p>
            <a:pPr lvl="2"/>
            <a:r>
              <a:rPr lang="en-US" sz="2200" dirty="0"/>
              <a:t>Avoid long paragraphs with very little white space.</a:t>
            </a:r>
          </a:p>
          <a:p>
            <a:pPr marL="540000" lvl="2" indent="0">
              <a:buNone/>
            </a:pPr>
            <a:endParaRPr lang="en-US" sz="2200" dirty="0"/>
          </a:p>
          <a:p>
            <a:pPr lvl="1"/>
            <a:r>
              <a:rPr lang="en-US" sz="2600" dirty="0"/>
              <a:t>Avoid typing errors, poor spelling and grammar mistakes</a:t>
            </a:r>
          </a:p>
          <a:p>
            <a:pPr lvl="2"/>
            <a:r>
              <a:rPr lang="en-US" sz="2200" dirty="0"/>
              <a:t>Candidates get filtered out due to silly spelling errors!</a:t>
            </a:r>
          </a:p>
          <a:p>
            <a:pPr lvl="2"/>
            <a:endParaRPr lang="en-US" dirty="0"/>
          </a:p>
          <a:p>
            <a:pPr marL="0" indent="0">
              <a:buNone/>
            </a:pPr>
            <a:r>
              <a:rPr lang="en-GB" sz="2800" dirty="0">
                <a:hlinkClick r:id="rId2"/>
              </a:rPr>
              <a:t>https://nationalcareersservice.direct.gov.uk/get-a-job/cv-tips</a:t>
            </a:r>
            <a:endParaRPr lang="en-GB" sz="2800" dirty="0"/>
          </a:p>
          <a:p>
            <a:endParaRPr lang="en-GB" dirty="0"/>
          </a:p>
          <a:p>
            <a:endParaRPr lang="en-GB" dirty="0"/>
          </a:p>
        </p:txBody>
      </p:sp>
      <p:grpSp>
        <p:nvGrpSpPr>
          <p:cNvPr id="6" name="Group 5">
            <a:extLst>
              <a:ext uri="{FF2B5EF4-FFF2-40B4-BE49-F238E27FC236}">
                <a16:creationId xmlns:a16="http://schemas.microsoft.com/office/drawing/2014/main" id="{60E9FA47-83FD-4D80-811D-4AAEB0C890B1}"/>
              </a:ext>
            </a:extLst>
          </p:cNvPr>
          <p:cNvGrpSpPr/>
          <p:nvPr/>
        </p:nvGrpSpPr>
        <p:grpSpPr>
          <a:xfrm>
            <a:off x="-91440" y="0"/>
            <a:ext cx="182880" cy="6858002"/>
            <a:chOff x="0" y="-2"/>
            <a:chExt cx="182880" cy="6858002"/>
          </a:xfrm>
        </p:grpSpPr>
        <p:sp>
          <p:nvSpPr>
            <p:cNvPr id="8" name="Rectangle 7">
              <a:extLst>
                <a:ext uri="{FF2B5EF4-FFF2-40B4-BE49-F238E27FC236}">
                  <a16:creationId xmlns:a16="http://schemas.microsoft.com/office/drawing/2014/main" id="{8ECCE87A-F3AA-4B05-BCE6-3EDD8C757820}"/>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8D3F8C-7341-4A65-984C-96503D2FE37C}"/>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523720-E59C-41D5-AC9E-EF26A3680394}"/>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90F570F-9679-4CCE-B597-5293A2D13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237" y="114773"/>
            <a:ext cx="3769325" cy="420656"/>
          </a:xfrm>
          <a:prstGeom prst="rect">
            <a:avLst/>
          </a:prstGeom>
        </p:spPr>
      </p:pic>
      <p:sp>
        <p:nvSpPr>
          <p:cNvPr id="12" name="Footer Placeholder 2">
            <a:extLst>
              <a:ext uri="{FF2B5EF4-FFF2-40B4-BE49-F238E27FC236}">
                <a16:creationId xmlns:a16="http://schemas.microsoft.com/office/drawing/2014/main" id="{A024B440-5272-4F8C-B72F-CAF368E64F54}"/>
              </a:ext>
            </a:extLst>
          </p:cNvPr>
          <p:cNvSpPr txBox="1">
            <a:spLocks/>
          </p:cNvSpPr>
          <p:nvPr/>
        </p:nvSpPr>
        <p:spPr>
          <a:xfrm>
            <a:off x="9281159" y="6309360"/>
            <a:ext cx="256032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800"/>
              <a:t>©Jacobs 2021</a:t>
            </a:r>
            <a:endParaRPr lang="en-AU" sz="800" dirty="0"/>
          </a:p>
        </p:txBody>
      </p:sp>
    </p:spTree>
    <p:extLst>
      <p:ext uri="{BB962C8B-B14F-4D97-AF65-F5344CB8AC3E}">
        <p14:creationId xmlns:p14="http://schemas.microsoft.com/office/powerpoint/2010/main" val="3316559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2929931" y="1782350"/>
            <a:ext cx="6941197" cy="3723422"/>
          </a:xfrm>
        </p:spPr>
        <p:txBody>
          <a:bodyPr>
            <a:normAutofit/>
          </a:bodyPr>
          <a:lstStyle/>
          <a:p>
            <a:br>
              <a:rPr lang="en-US" sz="3200" b="1" i="1" dirty="0">
                <a:solidFill>
                  <a:srgbClr val="33CCCC"/>
                </a:solidFill>
                <a:latin typeface="Comic Sans MS" panose="030F0702030302020204" pitchFamily="66" charset="0"/>
              </a:rPr>
            </a:br>
            <a:br>
              <a:rPr lang="en-US" sz="3200" b="1" i="1" dirty="0">
                <a:solidFill>
                  <a:srgbClr val="33CCCC"/>
                </a:solidFill>
                <a:latin typeface="Comic Sans MS" panose="030F0702030302020204" pitchFamily="66" charset="0"/>
              </a:rPr>
            </a:br>
            <a:r>
              <a:rPr lang="en-US" sz="4400" b="1" i="1" dirty="0">
                <a:solidFill>
                  <a:srgbClr val="33CCCC"/>
                </a:solidFill>
                <a:latin typeface="Comic Sans MS" panose="030F0702030302020204" pitchFamily="66" charset="0"/>
              </a:rPr>
              <a:t>Any Questions?  </a:t>
            </a:r>
            <a:br>
              <a:rPr lang="en-US" sz="4400" b="1" i="1" dirty="0">
                <a:solidFill>
                  <a:srgbClr val="33CCCC"/>
                </a:solidFill>
                <a:latin typeface="Comic Sans MS" panose="030F0702030302020204" pitchFamily="66" charset="0"/>
              </a:rPr>
            </a:br>
            <a:br>
              <a:rPr lang="en-US" sz="4400" b="1" i="1" dirty="0">
                <a:solidFill>
                  <a:srgbClr val="33CCCC"/>
                </a:solidFill>
                <a:latin typeface="Comic Sans MS" panose="030F0702030302020204" pitchFamily="66" charset="0"/>
              </a:rPr>
            </a:br>
            <a:br>
              <a:rPr lang="en-US" sz="3200" b="1" i="1" dirty="0">
                <a:solidFill>
                  <a:srgbClr val="33CCCC"/>
                </a:solidFill>
                <a:latin typeface="Comic Sans MS" panose="030F0702030302020204" pitchFamily="66" charset="0"/>
              </a:rPr>
            </a:br>
            <a:br>
              <a:rPr lang="en-US" sz="3200" b="1" i="1" dirty="0">
                <a:solidFill>
                  <a:srgbClr val="33CCCC"/>
                </a:solidFill>
                <a:latin typeface="Comic Sans MS" panose="030F0702030302020204" pitchFamily="66" charset="0"/>
              </a:rPr>
            </a:br>
            <a:endParaRPr lang="en-GB" sz="32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pic>
        <p:nvPicPr>
          <p:cNvPr id="7" name="Picture 6">
            <a:extLst>
              <a:ext uri="{FF2B5EF4-FFF2-40B4-BE49-F238E27FC236}">
                <a16:creationId xmlns:a16="http://schemas.microsoft.com/office/drawing/2014/main" id="{10DF1CC6-313A-46A9-85BD-7473AE07CAAF}"/>
              </a:ext>
            </a:extLst>
          </p:cNvPr>
          <p:cNvPicPr>
            <a:picLocks noChangeAspect="1"/>
          </p:cNvPicPr>
          <p:nvPr/>
        </p:nvPicPr>
        <p:blipFill>
          <a:blip r:embed="rId6"/>
          <a:stretch>
            <a:fillRect/>
          </a:stretch>
        </p:blipFill>
        <p:spPr>
          <a:xfrm>
            <a:off x="3404824" y="300443"/>
            <a:ext cx="3352800" cy="751647"/>
          </a:xfrm>
          <a:prstGeom prst="rect">
            <a:avLst/>
          </a:prstGeom>
        </p:spPr>
      </p:pic>
      <p:pic>
        <p:nvPicPr>
          <p:cNvPr id="9" name="Picture 8">
            <a:extLst>
              <a:ext uri="{FF2B5EF4-FFF2-40B4-BE49-F238E27FC236}">
                <a16:creationId xmlns:a16="http://schemas.microsoft.com/office/drawing/2014/main" id="{0422F075-5193-4CDD-81B4-ACC95503AA4F}"/>
              </a:ext>
            </a:extLst>
          </p:cNvPr>
          <p:cNvPicPr>
            <a:picLocks noChangeAspect="1"/>
          </p:cNvPicPr>
          <p:nvPr/>
        </p:nvPicPr>
        <p:blipFill>
          <a:blip r:embed="rId7"/>
          <a:stretch>
            <a:fillRect/>
          </a:stretch>
        </p:blipFill>
        <p:spPr>
          <a:xfrm>
            <a:off x="7310310" y="417183"/>
            <a:ext cx="3087640" cy="505698"/>
          </a:xfrm>
          <a:prstGeom prst="rect">
            <a:avLst/>
          </a:prstGeom>
        </p:spPr>
      </p:pic>
    </p:spTree>
    <p:extLst>
      <p:ext uri="{BB962C8B-B14F-4D97-AF65-F5344CB8AC3E}">
        <p14:creationId xmlns:p14="http://schemas.microsoft.com/office/powerpoint/2010/main" val="350599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srcRect r="421" b="4859"/>
          <a:stretch>
            <a:fillRect/>
          </a:stretch>
        </p:blipFill>
        <p:spPr>
          <a:xfrm>
            <a:off x="7682452" y="1414058"/>
            <a:ext cx="3426672" cy="3034321"/>
          </a:xfrm>
          <a:prstGeom prst="rect">
            <a:avLst/>
          </a:prstGeom>
        </p:spPr>
      </p:pic>
      <p:pic>
        <p:nvPicPr>
          <p:cNvPr id="4" name="Picture 4"/>
          <p:cNvPicPr>
            <a:picLocks noChangeAspect="1"/>
          </p:cNvPicPr>
          <p:nvPr/>
        </p:nvPicPr>
        <p:blipFill>
          <a:blip r:embed="rId5"/>
          <a:srcRect/>
          <a:stretch>
            <a:fillRect/>
          </a:stretch>
        </p:blipFill>
        <p:spPr>
          <a:xfrm>
            <a:off x="685800" y="5498939"/>
            <a:ext cx="6519503" cy="1177656"/>
          </a:xfrm>
          <a:prstGeom prst="rect">
            <a:avLst/>
          </a:prstGeom>
        </p:spPr>
      </p:pic>
      <p:sp>
        <p:nvSpPr>
          <p:cNvPr id="5" name="TextBox 5"/>
          <p:cNvSpPr txBox="1"/>
          <p:nvPr/>
        </p:nvSpPr>
        <p:spPr>
          <a:xfrm>
            <a:off x="637053" y="1414058"/>
            <a:ext cx="6568250" cy="2987066"/>
          </a:xfrm>
          <a:prstGeom prst="rect">
            <a:avLst/>
          </a:prstGeom>
        </p:spPr>
        <p:txBody>
          <a:bodyPr lIns="0" tIns="0" rIns="0" bIns="0" rtlCol="0" anchor="t">
            <a:spAutoFit/>
          </a:bodyPr>
          <a:lstStyle/>
          <a:p>
            <a:pPr algn="l">
              <a:lnSpc>
                <a:spcPts val="2671"/>
              </a:lnSpc>
            </a:pPr>
            <a:r>
              <a:rPr lang="en-US" sz="2226" spc="-88">
                <a:solidFill>
                  <a:srgbClr val="000000"/>
                </a:solidFill>
                <a:latin typeface="Open Sans"/>
              </a:rPr>
              <a:t>“Be More Be An Apprentice” has joined forces with the Liverpool City Region (LCR) Apprenticeship Hub. We can;</a:t>
            </a:r>
          </a:p>
          <a:p>
            <a:pPr algn="l">
              <a:lnSpc>
                <a:spcPts val="2671"/>
              </a:lnSpc>
            </a:pPr>
            <a:r>
              <a:rPr lang="en-US" sz="2226" spc="-88">
                <a:solidFill>
                  <a:srgbClr val="7030A0"/>
                </a:solidFill>
                <a:latin typeface="Open Sans Bold"/>
              </a:rPr>
              <a:t>		</a:t>
            </a:r>
          </a:p>
          <a:p>
            <a:pPr marL="268590" lvl="1" indent="-134295" algn="l">
              <a:lnSpc>
                <a:spcPts val="2671"/>
              </a:lnSpc>
              <a:buFont typeface="Arial"/>
              <a:buChar char="•"/>
            </a:pPr>
            <a:r>
              <a:rPr lang="en-US" sz="2226" spc="-88">
                <a:solidFill>
                  <a:srgbClr val="000000"/>
                </a:solidFill>
                <a:latin typeface="Open Sans Bold"/>
              </a:rPr>
              <a:t>Provide advice and guidance about Apprenticeships to schools, young people, parents and residents.</a:t>
            </a:r>
          </a:p>
          <a:p>
            <a:pPr marL="268590" lvl="1" indent="-134295" algn="l">
              <a:lnSpc>
                <a:spcPts val="2671"/>
              </a:lnSpc>
              <a:buFont typeface="Arial"/>
              <a:buChar char="•"/>
            </a:pPr>
            <a:r>
              <a:rPr lang="en-US" sz="2226" spc="-88">
                <a:solidFill>
                  <a:srgbClr val="000000"/>
                </a:solidFill>
                <a:latin typeface="Open Sans Bold"/>
              </a:rPr>
              <a:t>Provide 1-1 support for all residents.</a:t>
            </a:r>
          </a:p>
          <a:p>
            <a:pPr marL="268590" lvl="1" indent="-134295" algn="l">
              <a:lnSpc>
                <a:spcPts val="2671"/>
              </a:lnSpc>
              <a:buFont typeface="Arial"/>
              <a:buChar char="•"/>
            </a:pPr>
            <a:r>
              <a:rPr lang="en-US" sz="2226" spc="-88">
                <a:solidFill>
                  <a:srgbClr val="000000"/>
                </a:solidFill>
                <a:latin typeface="Open Sans Bold"/>
              </a:rPr>
              <a:t>Provide a platform for Apprenticeship Vacancies</a:t>
            </a:r>
          </a:p>
        </p:txBody>
      </p:sp>
      <p:sp>
        <p:nvSpPr>
          <p:cNvPr id="6" name="TextBox 6"/>
          <p:cNvSpPr txBox="1"/>
          <p:nvPr/>
        </p:nvSpPr>
        <p:spPr>
          <a:xfrm>
            <a:off x="637053" y="517956"/>
            <a:ext cx="7903756" cy="542925"/>
          </a:xfrm>
          <a:prstGeom prst="rect">
            <a:avLst/>
          </a:prstGeom>
        </p:spPr>
        <p:txBody>
          <a:bodyPr lIns="0" tIns="0" rIns="0" bIns="0" rtlCol="0" anchor="t">
            <a:spAutoFit/>
          </a:bodyPr>
          <a:lstStyle/>
          <a:p>
            <a:pPr algn="l">
              <a:lnSpc>
                <a:spcPts val="4320"/>
              </a:lnSpc>
            </a:pPr>
            <a:r>
              <a:rPr lang="en-US" sz="3600" spc="-143">
                <a:solidFill>
                  <a:srgbClr val="AA00CD"/>
                </a:solidFill>
                <a:latin typeface="Open Sans Bold"/>
              </a:rPr>
              <a:t>WHAT WE DO</a:t>
            </a:r>
          </a:p>
        </p:txBody>
      </p:sp>
      <p:pic>
        <p:nvPicPr>
          <p:cNvPr id="7" name="Picture 7"/>
          <p:cNvPicPr>
            <a:picLocks noChangeAspect="1"/>
          </p:cNvPicPr>
          <p:nvPr/>
        </p:nvPicPr>
        <p:blipFill>
          <a:blip r:embed="rId6"/>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94516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5888" y="2687133"/>
            <a:ext cx="636578" cy="6365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5540" y="1345743"/>
            <a:ext cx="597274" cy="597274"/>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5888" y="4063790"/>
            <a:ext cx="682033" cy="655604"/>
          </a:xfrm>
          <a:prstGeom prst="rect">
            <a:avLst/>
          </a:prstGeom>
        </p:spPr>
      </p:pic>
      <p:sp>
        <p:nvSpPr>
          <p:cNvPr id="6" name="TextBox 6"/>
          <p:cNvSpPr txBox="1"/>
          <p:nvPr/>
        </p:nvSpPr>
        <p:spPr>
          <a:xfrm>
            <a:off x="589717" y="204508"/>
            <a:ext cx="9459690" cy="542925"/>
          </a:xfrm>
          <a:prstGeom prst="rect">
            <a:avLst/>
          </a:prstGeom>
        </p:spPr>
        <p:txBody>
          <a:bodyPr lIns="0" tIns="0" rIns="0" bIns="0" rtlCol="0" anchor="t">
            <a:spAutoFit/>
          </a:bodyPr>
          <a:lstStyle/>
          <a:p>
            <a:pPr algn="l">
              <a:lnSpc>
                <a:spcPts val="4320"/>
              </a:lnSpc>
            </a:pPr>
            <a:r>
              <a:rPr lang="en-US" sz="3600" spc="-143">
                <a:solidFill>
                  <a:srgbClr val="AA00CD"/>
                </a:solidFill>
                <a:latin typeface="Open Sans Bold"/>
              </a:rPr>
              <a:t>WHAT IS AN APPRENTICESHIP?</a:t>
            </a:r>
          </a:p>
        </p:txBody>
      </p:sp>
      <p:sp>
        <p:nvSpPr>
          <p:cNvPr id="7" name="TextBox 7"/>
          <p:cNvSpPr txBox="1"/>
          <p:nvPr/>
        </p:nvSpPr>
        <p:spPr>
          <a:xfrm>
            <a:off x="1461086" y="1228641"/>
            <a:ext cx="4953000" cy="714375"/>
          </a:xfrm>
          <a:prstGeom prst="rect">
            <a:avLst/>
          </a:prstGeom>
        </p:spPr>
        <p:txBody>
          <a:bodyPr lIns="0" tIns="0" rIns="0" bIns="0" rtlCol="0" anchor="t">
            <a:spAutoFit/>
          </a:bodyPr>
          <a:lstStyle/>
          <a:p>
            <a:pPr algn="l">
              <a:lnSpc>
                <a:spcPts val="2879"/>
              </a:lnSpc>
            </a:pPr>
            <a:r>
              <a:rPr lang="en-US" sz="2400" spc="-95">
                <a:solidFill>
                  <a:srgbClr val="000000"/>
                </a:solidFill>
                <a:latin typeface="Open Sans Bold"/>
              </a:rPr>
              <a:t>JOB</a:t>
            </a:r>
            <a:r>
              <a:rPr lang="en-US" sz="2400" spc="-95">
                <a:solidFill>
                  <a:srgbClr val="000000"/>
                </a:solidFill>
                <a:latin typeface="Open Sans"/>
              </a:rPr>
              <a:t> – You will be employed throughout the apprenticeship</a:t>
            </a:r>
          </a:p>
        </p:txBody>
      </p:sp>
      <p:sp>
        <p:nvSpPr>
          <p:cNvPr id="8" name="TextBox 8"/>
          <p:cNvSpPr txBox="1"/>
          <p:nvPr/>
        </p:nvSpPr>
        <p:spPr>
          <a:xfrm>
            <a:off x="1461086" y="2678687"/>
            <a:ext cx="5227320" cy="714375"/>
          </a:xfrm>
          <a:prstGeom prst="rect">
            <a:avLst/>
          </a:prstGeom>
        </p:spPr>
        <p:txBody>
          <a:bodyPr lIns="0" tIns="0" rIns="0" bIns="0" rtlCol="0" anchor="t">
            <a:spAutoFit/>
          </a:bodyPr>
          <a:lstStyle/>
          <a:p>
            <a:pPr algn="l">
              <a:lnSpc>
                <a:spcPts val="2879"/>
              </a:lnSpc>
            </a:pPr>
            <a:r>
              <a:rPr lang="en-US" sz="2400" spc="-95">
                <a:solidFill>
                  <a:srgbClr val="000000"/>
                </a:solidFill>
                <a:latin typeface="Open Sans Bold"/>
              </a:rPr>
              <a:t>LEARNING</a:t>
            </a:r>
            <a:r>
              <a:rPr lang="en-US" sz="2400" spc="-95">
                <a:solidFill>
                  <a:srgbClr val="000000"/>
                </a:solidFill>
                <a:latin typeface="Open Sans"/>
              </a:rPr>
              <a:t> – Both on the job and 20% off the job </a:t>
            </a:r>
          </a:p>
        </p:txBody>
      </p:sp>
      <p:sp>
        <p:nvSpPr>
          <p:cNvPr id="9" name="TextBox 9"/>
          <p:cNvSpPr txBox="1"/>
          <p:nvPr/>
        </p:nvSpPr>
        <p:spPr>
          <a:xfrm>
            <a:off x="1461086" y="3989362"/>
            <a:ext cx="5090160" cy="730032"/>
          </a:xfrm>
          <a:prstGeom prst="rect">
            <a:avLst/>
          </a:prstGeom>
        </p:spPr>
        <p:txBody>
          <a:bodyPr lIns="0" tIns="0" rIns="0" bIns="0" rtlCol="0" anchor="t">
            <a:spAutoFit/>
          </a:bodyPr>
          <a:lstStyle/>
          <a:p>
            <a:pPr algn="l">
              <a:lnSpc>
                <a:spcPts val="2879"/>
              </a:lnSpc>
            </a:pPr>
            <a:r>
              <a:rPr lang="en-US" sz="2400" spc="-95">
                <a:solidFill>
                  <a:srgbClr val="000000"/>
                </a:solidFill>
                <a:latin typeface="Open Sans Bold"/>
              </a:rPr>
              <a:t>WAGE</a:t>
            </a:r>
            <a:r>
              <a:rPr lang="en-US" sz="2400" spc="-95">
                <a:solidFill>
                  <a:srgbClr val="000000"/>
                </a:solidFill>
                <a:latin typeface="Open Sans"/>
              </a:rPr>
              <a:t> – paid while you are working and while you are learning</a:t>
            </a:r>
          </a:p>
        </p:txBody>
      </p:sp>
      <p:pic>
        <p:nvPicPr>
          <p:cNvPr id="10" name="Picture 10"/>
          <p:cNvPicPr>
            <a:picLocks noChangeAspect="1"/>
          </p:cNvPicPr>
          <p:nvPr/>
        </p:nvPicPr>
        <p:blipFill>
          <a:blip r:embed="rId10"/>
          <a:srcRect/>
          <a:stretch>
            <a:fillRect/>
          </a:stretch>
        </p:blipFill>
        <p:spPr>
          <a:xfrm>
            <a:off x="685800" y="5498939"/>
            <a:ext cx="6519503" cy="1177656"/>
          </a:xfrm>
          <a:prstGeom prst="rect">
            <a:avLst/>
          </a:prstGeom>
        </p:spPr>
      </p:pic>
      <p:pic>
        <p:nvPicPr>
          <p:cNvPr id="11" name="Picture 11"/>
          <p:cNvPicPr>
            <a:picLocks noChangeAspect="1"/>
          </p:cNvPicPr>
          <p:nvPr/>
        </p:nvPicPr>
        <p:blipFill>
          <a:blip r:embed="rId11"/>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105512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966"/>
          <a:stretch>
            <a:fillRect/>
          </a:stretch>
        </p:blipFill>
        <p:spPr>
          <a:xfrm>
            <a:off x="0" y="0"/>
            <a:ext cx="12192000" cy="6858000"/>
          </a:xfrm>
          <a:prstGeom prst="rect">
            <a:avLst/>
          </a:prstGeom>
        </p:spPr>
      </p:pic>
      <p:sp>
        <p:nvSpPr>
          <p:cNvPr id="3" name="TextBox 3"/>
          <p:cNvSpPr txBox="1"/>
          <p:nvPr/>
        </p:nvSpPr>
        <p:spPr>
          <a:xfrm>
            <a:off x="4035218" y="695325"/>
            <a:ext cx="3820746" cy="549584"/>
          </a:xfrm>
          <a:prstGeom prst="rect">
            <a:avLst/>
          </a:prstGeom>
        </p:spPr>
        <p:txBody>
          <a:bodyPr lIns="0" tIns="0" rIns="0" bIns="0" rtlCol="0" anchor="t">
            <a:spAutoFit/>
          </a:bodyPr>
          <a:lstStyle/>
          <a:p>
            <a:pPr algn="ctr">
              <a:lnSpc>
                <a:spcPts val="2177"/>
              </a:lnSpc>
            </a:pPr>
            <a:r>
              <a:rPr lang="en-US" sz="1814" spc="-72">
                <a:solidFill>
                  <a:srgbClr val="000000"/>
                </a:solidFill>
                <a:latin typeface="Open Sans Bold"/>
              </a:rPr>
              <a:t>Full-time job</a:t>
            </a:r>
            <a:r>
              <a:rPr lang="en-US" sz="1814" spc="-72">
                <a:solidFill>
                  <a:srgbClr val="000000"/>
                </a:solidFill>
                <a:latin typeface="Open Sans"/>
              </a:rPr>
              <a:t> (some part time available) and minimum pay £4.15 per hour</a:t>
            </a:r>
          </a:p>
        </p:txBody>
      </p:sp>
      <p:sp>
        <p:nvSpPr>
          <p:cNvPr id="4" name="TextBox 4"/>
          <p:cNvSpPr txBox="1"/>
          <p:nvPr/>
        </p:nvSpPr>
        <p:spPr>
          <a:xfrm>
            <a:off x="7778322" y="2509008"/>
            <a:ext cx="2585195" cy="828801"/>
          </a:xfrm>
          <a:prstGeom prst="rect">
            <a:avLst/>
          </a:prstGeom>
        </p:spPr>
        <p:txBody>
          <a:bodyPr lIns="0" tIns="0" rIns="0" bIns="0" rtlCol="0" anchor="t">
            <a:spAutoFit/>
          </a:bodyPr>
          <a:lstStyle/>
          <a:p>
            <a:pPr algn="ctr">
              <a:lnSpc>
                <a:spcPts val="2177"/>
              </a:lnSpc>
            </a:pPr>
            <a:r>
              <a:rPr lang="en-US" sz="1814" spc="-72">
                <a:solidFill>
                  <a:srgbClr val="000000"/>
                </a:solidFill>
                <a:latin typeface="Open Sans Bold"/>
              </a:rPr>
              <a:t>Minimum</a:t>
            </a:r>
            <a:r>
              <a:rPr lang="en-US" sz="1814" spc="-72">
                <a:solidFill>
                  <a:srgbClr val="000000"/>
                </a:solidFill>
                <a:latin typeface="Open Sans"/>
              </a:rPr>
              <a:t> </a:t>
            </a:r>
            <a:r>
              <a:rPr lang="en-US" sz="1814" spc="-72">
                <a:solidFill>
                  <a:srgbClr val="000000"/>
                </a:solidFill>
                <a:latin typeface="Open Sans Bold"/>
              </a:rPr>
              <a:t>of 13 months </a:t>
            </a:r>
            <a:r>
              <a:rPr lang="en-US" sz="1814" spc="-72">
                <a:solidFill>
                  <a:srgbClr val="000000"/>
                </a:solidFill>
                <a:latin typeface="Open Sans"/>
              </a:rPr>
              <a:t>with progression routes available up to degree level</a:t>
            </a:r>
          </a:p>
        </p:txBody>
      </p:sp>
      <p:sp>
        <p:nvSpPr>
          <p:cNvPr id="5" name="TextBox 5"/>
          <p:cNvSpPr txBox="1"/>
          <p:nvPr/>
        </p:nvSpPr>
        <p:spPr>
          <a:xfrm>
            <a:off x="4817075" y="4456092"/>
            <a:ext cx="2474786" cy="549584"/>
          </a:xfrm>
          <a:prstGeom prst="rect">
            <a:avLst/>
          </a:prstGeom>
        </p:spPr>
        <p:txBody>
          <a:bodyPr lIns="0" tIns="0" rIns="0" bIns="0" rtlCol="0" anchor="t">
            <a:spAutoFit/>
          </a:bodyPr>
          <a:lstStyle/>
          <a:p>
            <a:pPr algn="ctr">
              <a:lnSpc>
                <a:spcPts val="2177"/>
              </a:lnSpc>
            </a:pPr>
            <a:r>
              <a:rPr lang="en-US" sz="1814" spc="-72">
                <a:solidFill>
                  <a:srgbClr val="000000"/>
                </a:solidFill>
                <a:latin typeface="Open Sans Bold"/>
              </a:rPr>
              <a:t>Fully funded</a:t>
            </a:r>
            <a:r>
              <a:rPr lang="en-US" sz="1814" spc="-72">
                <a:solidFill>
                  <a:srgbClr val="000000"/>
                </a:solidFill>
                <a:latin typeface="Open Sans"/>
              </a:rPr>
              <a:t> – there is NO cost to the Apprentice.</a:t>
            </a:r>
          </a:p>
        </p:txBody>
      </p:sp>
      <p:sp>
        <p:nvSpPr>
          <p:cNvPr id="6" name="TextBox 6"/>
          <p:cNvSpPr txBox="1"/>
          <p:nvPr/>
        </p:nvSpPr>
        <p:spPr>
          <a:xfrm>
            <a:off x="1828483" y="2541714"/>
            <a:ext cx="2365909" cy="828801"/>
          </a:xfrm>
          <a:prstGeom prst="rect">
            <a:avLst/>
          </a:prstGeom>
        </p:spPr>
        <p:txBody>
          <a:bodyPr lIns="0" tIns="0" rIns="0" bIns="0" rtlCol="0" anchor="t">
            <a:spAutoFit/>
          </a:bodyPr>
          <a:lstStyle/>
          <a:p>
            <a:pPr algn="ctr">
              <a:lnSpc>
                <a:spcPts val="2177"/>
              </a:lnSpc>
            </a:pPr>
            <a:r>
              <a:rPr lang="en-US" sz="1814" spc="-72">
                <a:solidFill>
                  <a:srgbClr val="000000"/>
                </a:solidFill>
                <a:latin typeface="Open Sans Bold"/>
              </a:rPr>
              <a:t>Approved training organisations </a:t>
            </a:r>
            <a:r>
              <a:rPr lang="en-US" sz="1814" spc="-72">
                <a:solidFill>
                  <a:srgbClr val="000000"/>
                </a:solidFill>
                <a:latin typeface="Open Sans"/>
              </a:rPr>
              <a:t>working alongside employers.</a:t>
            </a:r>
          </a:p>
        </p:txBody>
      </p:sp>
      <p:grpSp>
        <p:nvGrpSpPr>
          <p:cNvPr id="7" name="Group 7"/>
          <p:cNvGrpSpPr>
            <a:grpSpLocks noChangeAspect="1"/>
          </p:cNvGrpSpPr>
          <p:nvPr/>
        </p:nvGrpSpPr>
        <p:grpSpPr>
          <a:xfrm>
            <a:off x="4354515" y="1602148"/>
            <a:ext cx="3182155" cy="2778323"/>
            <a:chOff x="0" y="0"/>
            <a:chExt cx="5612228" cy="4900007"/>
          </a:xfrm>
        </p:grpSpPr>
        <p:sp>
          <p:nvSpPr>
            <p:cNvPr id="8" name="Freeform 8"/>
            <p:cNvSpPr/>
            <p:nvPr/>
          </p:nvSpPr>
          <p:spPr>
            <a:xfrm>
              <a:off x="0" y="0"/>
              <a:ext cx="5612257" cy="4900041"/>
            </a:xfrm>
            <a:custGeom>
              <a:avLst/>
              <a:gdLst/>
              <a:ahLst/>
              <a:cxnLst/>
              <a:rect l="l" t="t" r="r" b="b"/>
              <a:pathLst>
                <a:path w="5612257" h="4900041">
                  <a:moveTo>
                    <a:pt x="5612257" y="2449957"/>
                  </a:moveTo>
                  <a:lnTo>
                    <a:pt x="4509770" y="1347470"/>
                  </a:lnTo>
                  <a:lnTo>
                    <a:pt x="4509770" y="1898777"/>
                  </a:lnTo>
                  <a:lnTo>
                    <a:pt x="3357372" y="1898777"/>
                  </a:lnTo>
                  <a:lnTo>
                    <a:pt x="3357372" y="1102487"/>
                  </a:lnTo>
                  <a:lnTo>
                    <a:pt x="3908679" y="1102487"/>
                  </a:lnTo>
                  <a:lnTo>
                    <a:pt x="2806065" y="0"/>
                  </a:lnTo>
                  <a:lnTo>
                    <a:pt x="1703578" y="1102487"/>
                  </a:lnTo>
                  <a:lnTo>
                    <a:pt x="2254885" y="1102487"/>
                  </a:lnTo>
                  <a:lnTo>
                    <a:pt x="2254885" y="1898777"/>
                  </a:lnTo>
                  <a:lnTo>
                    <a:pt x="1102487" y="1898777"/>
                  </a:lnTo>
                  <a:lnTo>
                    <a:pt x="1102487" y="1347470"/>
                  </a:lnTo>
                  <a:lnTo>
                    <a:pt x="0" y="2449957"/>
                  </a:lnTo>
                  <a:lnTo>
                    <a:pt x="1102487" y="3552444"/>
                  </a:lnTo>
                  <a:lnTo>
                    <a:pt x="1102487" y="3001264"/>
                  </a:lnTo>
                  <a:lnTo>
                    <a:pt x="2254885" y="3001264"/>
                  </a:lnTo>
                  <a:lnTo>
                    <a:pt x="2254885" y="3797554"/>
                  </a:lnTo>
                  <a:lnTo>
                    <a:pt x="1703578" y="3797554"/>
                  </a:lnTo>
                  <a:lnTo>
                    <a:pt x="2806065" y="4900041"/>
                  </a:lnTo>
                  <a:lnTo>
                    <a:pt x="3908552" y="3797554"/>
                  </a:lnTo>
                  <a:lnTo>
                    <a:pt x="3357372" y="3797554"/>
                  </a:lnTo>
                  <a:lnTo>
                    <a:pt x="3357372" y="3001264"/>
                  </a:lnTo>
                  <a:lnTo>
                    <a:pt x="4509770" y="3001264"/>
                  </a:lnTo>
                  <a:lnTo>
                    <a:pt x="4509770" y="3552571"/>
                  </a:lnTo>
                  <a:close/>
                </a:path>
              </a:pathLst>
            </a:custGeom>
            <a:solidFill>
              <a:srgbClr val="CC0066"/>
            </a:solidFill>
          </p:spPr>
        </p:sp>
        <p:sp>
          <p:nvSpPr>
            <p:cNvPr id="9" name="Freeform 9"/>
            <p:cNvSpPr/>
            <p:nvPr/>
          </p:nvSpPr>
          <p:spPr>
            <a:xfrm>
              <a:off x="-5334" y="-5334"/>
              <a:ext cx="5622798" cy="4910582"/>
            </a:xfrm>
            <a:custGeom>
              <a:avLst/>
              <a:gdLst/>
              <a:ahLst/>
              <a:cxnLst/>
              <a:rect l="l" t="t" r="r" b="b"/>
              <a:pathLst>
                <a:path w="5622798" h="4910582">
                  <a:moveTo>
                    <a:pt x="5614162" y="2458720"/>
                  </a:moveTo>
                  <a:lnTo>
                    <a:pt x="4511675" y="1356233"/>
                  </a:lnTo>
                  <a:lnTo>
                    <a:pt x="4515104" y="1352804"/>
                  </a:lnTo>
                  <a:lnTo>
                    <a:pt x="4519930" y="1352804"/>
                  </a:lnTo>
                  <a:lnTo>
                    <a:pt x="4519930" y="1904111"/>
                  </a:lnTo>
                  <a:cubicBezTo>
                    <a:pt x="4519930" y="1906778"/>
                    <a:pt x="4517771" y="1908937"/>
                    <a:pt x="4515104" y="1908937"/>
                  </a:cubicBezTo>
                  <a:lnTo>
                    <a:pt x="3362706" y="1908937"/>
                  </a:lnTo>
                  <a:cubicBezTo>
                    <a:pt x="3360039" y="1908937"/>
                    <a:pt x="3357880" y="1906778"/>
                    <a:pt x="3357880" y="1904111"/>
                  </a:cubicBezTo>
                  <a:lnTo>
                    <a:pt x="3357880" y="1107821"/>
                  </a:lnTo>
                  <a:cubicBezTo>
                    <a:pt x="3357880" y="1105154"/>
                    <a:pt x="3360039" y="1102995"/>
                    <a:pt x="3362706" y="1102995"/>
                  </a:cubicBezTo>
                  <a:lnTo>
                    <a:pt x="3914013" y="1102995"/>
                  </a:lnTo>
                  <a:lnTo>
                    <a:pt x="3914013" y="1107821"/>
                  </a:lnTo>
                  <a:lnTo>
                    <a:pt x="3910584" y="1111250"/>
                  </a:lnTo>
                  <a:lnTo>
                    <a:pt x="2808097" y="8763"/>
                  </a:lnTo>
                  <a:lnTo>
                    <a:pt x="2811526" y="5334"/>
                  </a:lnTo>
                  <a:lnTo>
                    <a:pt x="2814955" y="8763"/>
                  </a:lnTo>
                  <a:lnTo>
                    <a:pt x="1712468" y="1111250"/>
                  </a:lnTo>
                  <a:lnTo>
                    <a:pt x="1709039" y="1107821"/>
                  </a:lnTo>
                  <a:lnTo>
                    <a:pt x="1709039" y="1102995"/>
                  </a:lnTo>
                  <a:lnTo>
                    <a:pt x="2260346" y="1102995"/>
                  </a:lnTo>
                  <a:cubicBezTo>
                    <a:pt x="2263013" y="1102995"/>
                    <a:pt x="2265172" y="1105154"/>
                    <a:pt x="2265172" y="1107821"/>
                  </a:cubicBezTo>
                  <a:lnTo>
                    <a:pt x="2265172" y="1904111"/>
                  </a:lnTo>
                  <a:cubicBezTo>
                    <a:pt x="2265172" y="1906778"/>
                    <a:pt x="2263013" y="1908937"/>
                    <a:pt x="2260346" y="1908937"/>
                  </a:cubicBezTo>
                  <a:lnTo>
                    <a:pt x="1107821" y="1908937"/>
                  </a:lnTo>
                  <a:cubicBezTo>
                    <a:pt x="1105154" y="1908937"/>
                    <a:pt x="1102995" y="1906778"/>
                    <a:pt x="1102995" y="1904111"/>
                  </a:cubicBezTo>
                  <a:lnTo>
                    <a:pt x="1102995" y="1352804"/>
                  </a:lnTo>
                  <a:lnTo>
                    <a:pt x="1107821" y="1352804"/>
                  </a:lnTo>
                  <a:lnTo>
                    <a:pt x="1111250" y="1356233"/>
                  </a:lnTo>
                  <a:lnTo>
                    <a:pt x="8763" y="2458720"/>
                  </a:lnTo>
                  <a:lnTo>
                    <a:pt x="5334" y="2455291"/>
                  </a:lnTo>
                  <a:lnTo>
                    <a:pt x="8763" y="2451862"/>
                  </a:lnTo>
                  <a:lnTo>
                    <a:pt x="1111250" y="3554349"/>
                  </a:lnTo>
                  <a:lnTo>
                    <a:pt x="1107821" y="3557778"/>
                  </a:lnTo>
                  <a:lnTo>
                    <a:pt x="1102995" y="3557778"/>
                  </a:lnTo>
                  <a:lnTo>
                    <a:pt x="1102995" y="3006598"/>
                  </a:lnTo>
                  <a:cubicBezTo>
                    <a:pt x="1102995" y="3003931"/>
                    <a:pt x="1105154" y="3001772"/>
                    <a:pt x="1107821" y="3001772"/>
                  </a:cubicBezTo>
                  <a:lnTo>
                    <a:pt x="2260219" y="3001772"/>
                  </a:lnTo>
                  <a:cubicBezTo>
                    <a:pt x="2262886" y="3001772"/>
                    <a:pt x="2265045" y="3003931"/>
                    <a:pt x="2265045" y="3006598"/>
                  </a:cubicBezTo>
                  <a:lnTo>
                    <a:pt x="2265045" y="3802888"/>
                  </a:lnTo>
                  <a:cubicBezTo>
                    <a:pt x="2265045" y="3805555"/>
                    <a:pt x="2262886" y="3807714"/>
                    <a:pt x="2260219" y="3807714"/>
                  </a:cubicBezTo>
                  <a:lnTo>
                    <a:pt x="1708912" y="3807714"/>
                  </a:lnTo>
                  <a:lnTo>
                    <a:pt x="1708912" y="3802888"/>
                  </a:lnTo>
                  <a:lnTo>
                    <a:pt x="1712341" y="3799459"/>
                  </a:lnTo>
                  <a:lnTo>
                    <a:pt x="2814828" y="4901946"/>
                  </a:lnTo>
                  <a:lnTo>
                    <a:pt x="2811399" y="4905375"/>
                  </a:lnTo>
                  <a:lnTo>
                    <a:pt x="2807970" y="4901946"/>
                  </a:lnTo>
                  <a:lnTo>
                    <a:pt x="3910457" y="3799459"/>
                  </a:lnTo>
                  <a:lnTo>
                    <a:pt x="3913886" y="3802888"/>
                  </a:lnTo>
                  <a:lnTo>
                    <a:pt x="3913886" y="3807714"/>
                  </a:lnTo>
                  <a:lnTo>
                    <a:pt x="3362706" y="3807714"/>
                  </a:lnTo>
                  <a:cubicBezTo>
                    <a:pt x="3360039" y="3807714"/>
                    <a:pt x="3357880" y="3805555"/>
                    <a:pt x="3357880" y="3802888"/>
                  </a:cubicBezTo>
                  <a:lnTo>
                    <a:pt x="3357880" y="3006598"/>
                  </a:lnTo>
                  <a:cubicBezTo>
                    <a:pt x="3357880" y="3003931"/>
                    <a:pt x="3360039" y="3001772"/>
                    <a:pt x="3362706" y="3001772"/>
                  </a:cubicBezTo>
                  <a:lnTo>
                    <a:pt x="4515104" y="3001772"/>
                  </a:lnTo>
                  <a:cubicBezTo>
                    <a:pt x="4517771" y="3001772"/>
                    <a:pt x="4519930" y="3003931"/>
                    <a:pt x="4519930" y="3006598"/>
                  </a:cubicBezTo>
                  <a:lnTo>
                    <a:pt x="4519930" y="3557905"/>
                  </a:lnTo>
                  <a:lnTo>
                    <a:pt x="4515104" y="3557905"/>
                  </a:lnTo>
                  <a:lnTo>
                    <a:pt x="4511675" y="3554476"/>
                  </a:lnTo>
                  <a:lnTo>
                    <a:pt x="5614162" y="2451989"/>
                  </a:lnTo>
                  <a:lnTo>
                    <a:pt x="5617591" y="2455418"/>
                  </a:lnTo>
                  <a:lnTo>
                    <a:pt x="5614162" y="2458847"/>
                  </a:lnTo>
                  <a:moveTo>
                    <a:pt x="5620893" y="2452116"/>
                  </a:moveTo>
                  <a:cubicBezTo>
                    <a:pt x="5622798" y="2454021"/>
                    <a:pt x="5622798" y="2456942"/>
                    <a:pt x="5620893" y="2458847"/>
                  </a:cubicBezTo>
                  <a:lnTo>
                    <a:pt x="4518406" y="3561334"/>
                  </a:lnTo>
                  <a:cubicBezTo>
                    <a:pt x="4517009" y="3562731"/>
                    <a:pt x="4514977" y="3563113"/>
                    <a:pt x="4513199" y="3562350"/>
                  </a:cubicBezTo>
                  <a:cubicBezTo>
                    <a:pt x="4511421" y="3561588"/>
                    <a:pt x="4510278" y="3559937"/>
                    <a:pt x="4510278" y="3557905"/>
                  </a:cubicBezTo>
                  <a:lnTo>
                    <a:pt x="4510278" y="3006598"/>
                  </a:lnTo>
                  <a:lnTo>
                    <a:pt x="4515104" y="3006598"/>
                  </a:lnTo>
                  <a:lnTo>
                    <a:pt x="4515104" y="3011424"/>
                  </a:lnTo>
                  <a:lnTo>
                    <a:pt x="3362706" y="3011424"/>
                  </a:lnTo>
                  <a:lnTo>
                    <a:pt x="3362706" y="3006598"/>
                  </a:lnTo>
                  <a:lnTo>
                    <a:pt x="3367532" y="3006598"/>
                  </a:lnTo>
                  <a:lnTo>
                    <a:pt x="3367532" y="3802888"/>
                  </a:lnTo>
                  <a:lnTo>
                    <a:pt x="3362706" y="3802888"/>
                  </a:lnTo>
                  <a:lnTo>
                    <a:pt x="3362706" y="3798062"/>
                  </a:lnTo>
                  <a:lnTo>
                    <a:pt x="3914013" y="3798062"/>
                  </a:lnTo>
                  <a:cubicBezTo>
                    <a:pt x="3915918" y="3798062"/>
                    <a:pt x="3917696" y="3799205"/>
                    <a:pt x="3918458" y="3800983"/>
                  </a:cubicBezTo>
                  <a:cubicBezTo>
                    <a:pt x="3919220" y="3802762"/>
                    <a:pt x="3918839" y="3804793"/>
                    <a:pt x="3917442" y="3806190"/>
                  </a:cubicBezTo>
                  <a:lnTo>
                    <a:pt x="2814955" y="4908677"/>
                  </a:lnTo>
                  <a:cubicBezTo>
                    <a:pt x="2813050" y="4910582"/>
                    <a:pt x="2810129" y="4910582"/>
                    <a:pt x="2808224" y="4908677"/>
                  </a:cubicBezTo>
                  <a:lnTo>
                    <a:pt x="1705737" y="3806190"/>
                  </a:lnTo>
                  <a:cubicBezTo>
                    <a:pt x="1704340" y="3804794"/>
                    <a:pt x="1703959" y="3802762"/>
                    <a:pt x="1704721" y="3800983"/>
                  </a:cubicBezTo>
                  <a:cubicBezTo>
                    <a:pt x="1705483" y="3799205"/>
                    <a:pt x="1707134" y="3798062"/>
                    <a:pt x="1709166" y="3798062"/>
                  </a:cubicBezTo>
                  <a:lnTo>
                    <a:pt x="2260473" y="3798062"/>
                  </a:lnTo>
                  <a:lnTo>
                    <a:pt x="2260473" y="3802888"/>
                  </a:lnTo>
                  <a:lnTo>
                    <a:pt x="2255647" y="3802888"/>
                  </a:lnTo>
                  <a:lnTo>
                    <a:pt x="2255647" y="3006598"/>
                  </a:lnTo>
                  <a:lnTo>
                    <a:pt x="2260473" y="3006598"/>
                  </a:lnTo>
                  <a:lnTo>
                    <a:pt x="2260473" y="3011424"/>
                  </a:lnTo>
                  <a:lnTo>
                    <a:pt x="1107821" y="3011424"/>
                  </a:lnTo>
                  <a:lnTo>
                    <a:pt x="1107821" y="3006598"/>
                  </a:lnTo>
                  <a:lnTo>
                    <a:pt x="1112647" y="3006598"/>
                  </a:lnTo>
                  <a:lnTo>
                    <a:pt x="1112647" y="3557905"/>
                  </a:lnTo>
                  <a:cubicBezTo>
                    <a:pt x="1112647" y="3559810"/>
                    <a:pt x="1111504" y="3561588"/>
                    <a:pt x="1109726" y="3562350"/>
                  </a:cubicBezTo>
                  <a:cubicBezTo>
                    <a:pt x="1107948" y="3563112"/>
                    <a:pt x="1105916" y="3562731"/>
                    <a:pt x="1104519" y="3561334"/>
                  </a:cubicBezTo>
                  <a:lnTo>
                    <a:pt x="1905" y="2458720"/>
                  </a:lnTo>
                  <a:cubicBezTo>
                    <a:pt x="0" y="2456815"/>
                    <a:pt x="0" y="2453894"/>
                    <a:pt x="1905" y="2451989"/>
                  </a:cubicBezTo>
                  <a:lnTo>
                    <a:pt x="1104392" y="1349502"/>
                  </a:lnTo>
                  <a:cubicBezTo>
                    <a:pt x="1105789" y="1348105"/>
                    <a:pt x="1107821" y="1347724"/>
                    <a:pt x="1109599" y="1348486"/>
                  </a:cubicBezTo>
                  <a:cubicBezTo>
                    <a:pt x="1111377" y="1349248"/>
                    <a:pt x="1112520" y="1350899"/>
                    <a:pt x="1112520" y="1352931"/>
                  </a:cubicBezTo>
                  <a:lnTo>
                    <a:pt x="1112520" y="1904238"/>
                  </a:lnTo>
                  <a:lnTo>
                    <a:pt x="1107694" y="1904238"/>
                  </a:lnTo>
                  <a:lnTo>
                    <a:pt x="1107694" y="1899412"/>
                  </a:lnTo>
                  <a:lnTo>
                    <a:pt x="2260092" y="1899412"/>
                  </a:lnTo>
                  <a:lnTo>
                    <a:pt x="2260092" y="1904238"/>
                  </a:lnTo>
                  <a:lnTo>
                    <a:pt x="2255266" y="1904238"/>
                  </a:lnTo>
                  <a:lnTo>
                    <a:pt x="2255266" y="1107821"/>
                  </a:lnTo>
                  <a:lnTo>
                    <a:pt x="2260092" y="1107821"/>
                  </a:lnTo>
                  <a:lnTo>
                    <a:pt x="2260092" y="1112647"/>
                  </a:lnTo>
                  <a:lnTo>
                    <a:pt x="1708912" y="1112647"/>
                  </a:lnTo>
                  <a:cubicBezTo>
                    <a:pt x="1707007" y="1112647"/>
                    <a:pt x="1705229" y="1111504"/>
                    <a:pt x="1704467" y="1109726"/>
                  </a:cubicBezTo>
                  <a:cubicBezTo>
                    <a:pt x="1703705" y="1107948"/>
                    <a:pt x="1704086" y="1105916"/>
                    <a:pt x="1705483" y="1104519"/>
                  </a:cubicBezTo>
                  <a:lnTo>
                    <a:pt x="2808097" y="1905"/>
                  </a:lnTo>
                  <a:cubicBezTo>
                    <a:pt x="2810002" y="0"/>
                    <a:pt x="2812923" y="0"/>
                    <a:pt x="2814828" y="1905"/>
                  </a:cubicBezTo>
                  <a:lnTo>
                    <a:pt x="3917315" y="1104392"/>
                  </a:lnTo>
                  <a:cubicBezTo>
                    <a:pt x="3918712" y="1105789"/>
                    <a:pt x="3919093" y="1107821"/>
                    <a:pt x="3918331" y="1109599"/>
                  </a:cubicBezTo>
                  <a:cubicBezTo>
                    <a:pt x="3917568" y="1111377"/>
                    <a:pt x="3915918" y="1112520"/>
                    <a:pt x="3913886" y="1112520"/>
                  </a:cubicBezTo>
                  <a:lnTo>
                    <a:pt x="3362706" y="1112520"/>
                  </a:lnTo>
                  <a:lnTo>
                    <a:pt x="3362706" y="1107694"/>
                  </a:lnTo>
                  <a:lnTo>
                    <a:pt x="3367532" y="1107694"/>
                  </a:lnTo>
                  <a:lnTo>
                    <a:pt x="3367532" y="1903984"/>
                  </a:lnTo>
                  <a:lnTo>
                    <a:pt x="3362706" y="1903984"/>
                  </a:lnTo>
                  <a:lnTo>
                    <a:pt x="3362706" y="1899158"/>
                  </a:lnTo>
                  <a:lnTo>
                    <a:pt x="4515104" y="1899158"/>
                  </a:lnTo>
                  <a:lnTo>
                    <a:pt x="4515104" y="1903984"/>
                  </a:lnTo>
                  <a:lnTo>
                    <a:pt x="4510278" y="1903984"/>
                  </a:lnTo>
                  <a:lnTo>
                    <a:pt x="4510278" y="1352804"/>
                  </a:lnTo>
                  <a:cubicBezTo>
                    <a:pt x="4510278" y="1350899"/>
                    <a:pt x="4511421" y="1349121"/>
                    <a:pt x="4513199" y="1348359"/>
                  </a:cubicBezTo>
                  <a:cubicBezTo>
                    <a:pt x="4514977" y="1347597"/>
                    <a:pt x="4517009" y="1347978"/>
                    <a:pt x="4518406" y="1349375"/>
                  </a:cubicBezTo>
                  <a:lnTo>
                    <a:pt x="5620893" y="2451862"/>
                  </a:lnTo>
                  <a:close/>
                </a:path>
              </a:pathLst>
            </a:custGeom>
            <a:solidFill>
              <a:srgbClr val="000000"/>
            </a:solidFill>
          </p:spPr>
        </p:sp>
      </p:grpSp>
      <p:sp>
        <p:nvSpPr>
          <p:cNvPr id="10" name="TextBox 10"/>
          <p:cNvSpPr txBox="1"/>
          <p:nvPr/>
        </p:nvSpPr>
        <p:spPr>
          <a:xfrm>
            <a:off x="4599321" y="2689397"/>
            <a:ext cx="2692540" cy="458497"/>
          </a:xfrm>
          <a:prstGeom prst="rect">
            <a:avLst/>
          </a:prstGeom>
        </p:spPr>
        <p:txBody>
          <a:bodyPr lIns="0" tIns="0" rIns="0" bIns="0" rtlCol="0" anchor="t">
            <a:spAutoFit/>
          </a:bodyPr>
          <a:lstStyle/>
          <a:p>
            <a:pPr algn="ctr">
              <a:lnSpc>
                <a:spcPts val="1856"/>
              </a:lnSpc>
            </a:pPr>
            <a:r>
              <a:rPr lang="en-US" sz="1546" spc="-61">
                <a:solidFill>
                  <a:srgbClr val="FFFFFF"/>
                </a:solidFill>
                <a:latin typeface="Open Sans Bold"/>
              </a:rPr>
              <a:t>Over 500 </a:t>
            </a:r>
            <a:r>
              <a:rPr lang="en-US" sz="1546" spc="-61">
                <a:solidFill>
                  <a:srgbClr val="FFFFFF"/>
                </a:solidFill>
                <a:latin typeface="Open Sans"/>
              </a:rPr>
              <a:t>different types of Apprenticeships for ages 16 up  </a:t>
            </a:r>
          </a:p>
        </p:txBody>
      </p:sp>
      <p:pic>
        <p:nvPicPr>
          <p:cNvPr id="11" name="Picture 11"/>
          <p:cNvPicPr>
            <a:picLocks noChangeAspect="1"/>
          </p:cNvPicPr>
          <p:nvPr/>
        </p:nvPicPr>
        <p:blipFill>
          <a:blip r:embed="rId4"/>
          <a:srcRect/>
          <a:stretch>
            <a:fillRect/>
          </a:stretch>
        </p:blipFill>
        <p:spPr>
          <a:xfrm>
            <a:off x="685800" y="5498939"/>
            <a:ext cx="6519503" cy="1177656"/>
          </a:xfrm>
          <a:prstGeom prst="rect">
            <a:avLst/>
          </a:prstGeom>
        </p:spPr>
      </p:pic>
      <p:pic>
        <p:nvPicPr>
          <p:cNvPr id="12" name="Picture 12"/>
          <p:cNvPicPr>
            <a:picLocks noChangeAspect="1"/>
          </p:cNvPicPr>
          <p:nvPr/>
        </p:nvPicPr>
        <p:blipFill>
          <a:blip r:embed="rId5"/>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408091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a:srcRect l="359" t="21399" r="1707" b="9181"/>
          <a:stretch>
            <a:fillRect/>
          </a:stretch>
        </p:blipFill>
        <p:spPr>
          <a:xfrm>
            <a:off x="594738" y="1333500"/>
            <a:ext cx="9991569" cy="3983879"/>
          </a:xfrm>
          <a:prstGeom prst="rect">
            <a:avLst/>
          </a:prstGeom>
        </p:spPr>
      </p:pic>
      <p:sp>
        <p:nvSpPr>
          <p:cNvPr id="4" name="TextBox 4"/>
          <p:cNvSpPr txBox="1"/>
          <p:nvPr/>
        </p:nvSpPr>
        <p:spPr>
          <a:xfrm>
            <a:off x="594738" y="303482"/>
            <a:ext cx="9459690" cy="457200"/>
          </a:xfrm>
          <a:prstGeom prst="rect">
            <a:avLst/>
          </a:prstGeom>
        </p:spPr>
        <p:txBody>
          <a:bodyPr lIns="0" tIns="0" rIns="0" bIns="0" rtlCol="0" anchor="t">
            <a:spAutoFit/>
          </a:bodyPr>
          <a:lstStyle/>
          <a:p>
            <a:pPr algn="l">
              <a:lnSpc>
                <a:spcPts val="3600"/>
              </a:lnSpc>
            </a:pPr>
            <a:r>
              <a:rPr lang="en-US" sz="3000" spc="-119">
                <a:solidFill>
                  <a:srgbClr val="AA00CD"/>
                </a:solidFill>
                <a:latin typeface="Open Sans Bold"/>
              </a:rPr>
              <a:t>WHAT COMPANIES OFFER APPRENTICESHIPS?</a:t>
            </a:r>
          </a:p>
        </p:txBody>
      </p:sp>
      <p:pic>
        <p:nvPicPr>
          <p:cNvPr id="5" name="Picture 5"/>
          <p:cNvPicPr>
            <a:picLocks noChangeAspect="1"/>
          </p:cNvPicPr>
          <p:nvPr/>
        </p:nvPicPr>
        <p:blipFill>
          <a:blip r:embed="rId5"/>
          <a:srcRect/>
          <a:stretch>
            <a:fillRect/>
          </a:stretch>
        </p:blipFill>
        <p:spPr>
          <a:xfrm>
            <a:off x="685800" y="5498939"/>
            <a:ext cx="6519503" cy="1177656"/>
          </a:xfrm>
          <a:prstGeom prst="rect">
            <a:avLst/>
          </a:prstGeom>
        </p:spPr>
      </p:pic>
      <p:pic>
        <p:nvPicPr>
          <p:cNvPr id="6" name="Picture 6"/>
          <p:cNvPicPr>
            <a:picLocks noChangeAspect="1"/>
          </p:cNvPicPr>
          <p:nvPr/>
        </p:nvPicPr>
        <p:blipFill>
          <a:blip r:embed="rId6"/>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93995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83" b="7983"/>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738" y="4612885"/>
            <a:ext cx="932468" cy="100807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4738" y="2977404"/>
            <a:ext cx="1000766" cy="90319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4738" y="1579342"/>
            <a:ext cx="899597" cy="82599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75420" y="3352240"/>
            <a:ext cx="439271" cy="21963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65040" y="3341410"/>
            <a:ext cx="407508" cy="20375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89103" y="3360180"/>
            <a:ext cx="407508" cy="20375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006103" y="2882184"/>
            <a:ext cx="1729062" cy="1093631"/>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40338" y="2863927"/>
            <a:ext cx="1831971" cy="1158722"/>
          </a:xfrm>
          <a:prstGeom prst="rect">
            <a:avLst/>
          </a:prstGeom>
        </p:spPr>
      </p:pic>
      <p:sp>
        <p:nvSpPr>
          <p:cNvPr id="11" name="TextBox 11"/>
          <p:cNvSpPr txBox="1"/>
          <p:nvPr/>
        </p:nvSpPr>
        <p:spPr>
          <a:xfrm>
            <a:off x="594738" y="303482"/>
            <a:ext cx="9459690" cy="485775"/>
          </a:xfrm>
          <a:prstGeom prst="rect">
            <a:avLst/>
          </a:prstGeom>
        </p:spPr>
        <p:txBody>
          <a:bodyPr lIns="0" tIns="0" rIns="0" bIns="0" rtlCol="0" anchor="t">
            <a:spAutoFit/>
          </a:bodyPr>
          <a:lstStyle/>
          <a:p>
            <a:pPr algn="l">
              <a:lnSpc>
                <a:spcPts val="3840"/>
              </a:lnSpc>
            </a:pPr>
            <a:r>
              <a:rPr lang="en-US" sz="3200" spc="-127">
                <a:solidFill>
                  <a:srgbClr val="AA00CD"/>
                </a:solidFill>
                <a:latin typeface="Open Sans Bold"/>
              </a:rPr>
              <a:t>WHO IS INVOLVED, AND WHAT WILL I GAIN?</a:t>
            </a:r>
          </a:p>
        </p:txBody>
      </p:sp>
      <p:sp>
        <p:nvSpPr>
          <p:cNvPr id="12" name="TextBox 12"/>
          <p:cNvSpPr txBox="1"/>
          <p:nvPr/>
        </p:nvSpPr>
        <p:spPr>
          <a:xfrm>
            <a:off x="1832901" y="1878039"/>
            <a:ext cx="1018026" cy="257175"/>
          </a:xfrm>
          <a:prstGeom prst="rect">
            <a:avLst/>
          </a:prstGeom>
        </p:spPr>
        <p:txBody>
          <a:bodyPr lIns="0" tIns="0" rIns="0" bIns="0" rtlCol="0" anchor="t">
            <a:spAutoFit/>
          </a:bodyPr>
          <a:lstStyle/>
          <a:p>
            <a:pPr algn="l">
              <a:lnSpc>
                <a:spcPts val="2040"/>
              </a:lnSpc>
            </a:pPr>
            <a:r>
              <a:rPr lang="en-US" sz="1700" spc="-67">
                <a:solidFill>
                  <a:srgbClr val="000000"/>
                </a:solidFill>
                <a:latin typeface="Open Sans Bold"/>
              </a:rPr>
              <a:t>Employer</a:t>
            </a:r>
          </a:p>
        </p:txBody>
      </p:sp>
      <p:sp>
        <p:nvSpPr>
          <p:cNvPr id="13" name="TextBox 13"/>
          <p:cNvSpPr txBox="1"/>
          <p:nvPr/>
        </p:nvSpPr>
        <p:spPr>
          <a:xfrm>
            <a:off x="1832901" y="3314700"/>
            <a:ext cx="1163964" cy="257175"/>
          </a:xfrm>
          <a:prstGeom prst="rect">
            <a:avLst/>
          </a:prstGeom>
        </p:spPr>
        <p:txBody>
          <a:bodyPr lIns="0" tIns="0" rIns="0" bIns="0" rtlCol="0" anchor="t">
            <a:spAutoFit/>
          </a:bodyPr>
          <a:lstStyle/>
          <a:p>
            <a:pPr algn="l">
              <a:lnSpc>
                <a:spcPts val="2040"/>
              </a:lnSpc>
            </a:pPr>
            <a:r>
              <a:rPr lang="en-US" sz="1700" spc="-67">
                <a:solidFill>
                  <a:srgbClr val="000000"/>
                </a:solidFill>
                <a:latin typeface="Open Sans Bold"/>
              </a:rPr>
              <a:t>Apprentice</a:t>
            </a:r>
          </a:p>
        </p:txBody>
      </p:sp>
      <p:sp>
        <p:nvSpPr>
          <p:cNvPr id="14" name="TextBox 14"/>
          <p:cNvSpPr txBox="1"/>
          <p:nvPr/>
        </p:nvSpPr>
        <p:spPr>
          <a:xfrm>
            <a:off x="1832901" y="5002621"/>
            <a:ext cx="1950027" cy="257175"/>
          </a:xfrm>
          <a:prstGeom prst="rect">
            <a:avLst/>
          </a:prstGeom>
        </p:spPr>
        <p:txBody>
          <a:bodyPr lIns="0" tIns="0" rIns="0" bIns="0" rtlCol="0" anchor="t">
            <a:spAutoFit/>
          </a:bodyPr>
          <a:lstStyle/>
          <a:p>
            <a:pPr algn="l">
              <a:lnSpc>
                <a:spcPts val="2040"/>
              </a:lnSpc>
            </a:pPr>
            <a:r>
              <a:rPr lang="en-US" sz="1700" spc="-67">
                <a:solidFill>
                  <a:srgbClr val="000000"/>
                </a:solidFill>
                <a:latin typeface="Open Sans Bold"/>
              </a:rPr>
              <a:t>Training Provider</a:t>
            </a:r>
          </a:p>
        </p:txBody>
      </p:sp>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64221" y="2882696"/>
            <a:ext cx="1831971" cy="1158722"/>
          </a:xfrm>
          <a:prstGeom prst="rect">
            <a:avLst/>
          </a:prstGeom>
        </p:spPr>
      </p:pic>
      <p:sp>
        <p:nvSpPr>
          <p:cNvPr id="16" name="TextBox 16"/>
          <p:cNvSpPr txBox="1"/>
          <p:nvPr/>
        </p:nvSpPr>
        <p:spPr>
          <a:xfrm>
            <a:off x="4006103" y="3020695"/>
            <a:ext cx="1729062" cy="816610"/>
          </a:xfrm>
          <a:prstGeom prst="rect">
            <a:avLst/>
          </a:prstGeom>
        </p:spPr>
        <p:txBody>
          <a:bodyPr lIns="0" tIns="0" rIns="0" bIns="0" rtlCol="0" anchor="t">
            <a:spAutoFit/>
          </a:bodyPr>
          <a:lstStyle/>
          <a:p>
            <a:pPr algn="ctr">
              <a:lnSpc>
                <a:spcPts val="2240"/>
              </a:lnSpc>
            </a:pPr>
            <a:r>
              <a:rPr lang="en-US" sz="1600">
                <a:solidFill>
                  <a:srgbClr val="000000"/>
                </a:solidFill>
                <a:latin typeface="Open Sans Light Bold"/>
              </a:rPr>
              <a:t>Maths and English if required</a:t>
            </a:r>
          </a:p>
        </p:txBody>
      </p:sp>
      <p:sp>
        <p:nvSpPr>
          <p:cNvPr id="17" name="TextBox 17"/>
          <p:cNvSpPr txBox="1"/>
          <p:nvPr/>
        </p:nvSpPr>
        <p:spPr>
          <a:xfrm>
            <a:off x="6896504" y="3038548"/>
            <a:ext cx="1524195" cy="761854"/>
          </a:xfrm>
          <a:prstGeom prst="rect">
            <a:avLst/>
          </a:prstGeom>
        </p:spPr>
        <p:txBody>
          <a:bodyPr lIns="0" tIns="0" rIns="0" bIns="0" rtlCol="0" anchor="t">
            <a:spAutoFit/>
          </a:bodyPr>
          <a:lstStyle/>
          <a:p>
            <a:pPr algn="ctr">
              <a:lnSpc>
                <a:spcPts val="2098"/>
              </a:lnSpc>
            </a:pPr>
            <a:r>
              <a:rPr lang="en-US" sz="1498">
                <a:solidFill>
                  <a:srgbClr val="000000"/>
                </a:solidFill>
                <a:latin typeface="Open Sans Light Bold"/>
              </a:rPr>
              <a:t>Work alongside industry experts</a:t>
            </a:r>
          </a:p>
        </p:txBody>
      </p:sp>
      <p:sp>
        <p:nvSpPr>
          <p:cNvPr id="18" name="TextBox 18"/>
          <p:cNvSpPr txBox="1"/>
          <p:nvPr/>
        </p:nvSpPr>
        <p:spPr>
          <a:xfrm>
            <a:off x="9654297" y="3007043"/>
            <a:ext cx="1511935" cy="830897"/>
          </a:xfrm>
          <a:prstGeom prst="rect">
            <a:avLst/>
          </a:prstGeom>
        </p:spPr>
        <p:txBody>
          <a:bodyPr lIns="0" tIns="0" rIns="0" bIns="0" rtlCol="0" anchor="t">
            <a:spAutoFit/>
          </a:bodyPr>
          <a:lstStyle/>
          <a:p>
            <a:pPr marL="345443" lvl="1" indent="-172721" algn="ctr">
              <a:lnSpc>
                <a:spcPts val="2240"/>
              </a:lnSpc>
              <a:buFont typeface="Arial"/>
              <a:buChar char="•"/>
            </a:pPr>
            <a:r>
              <a:rPr lang="en-US" sz="1600">
                <a:solidFill>
                  <a:srgbClr val="000000"/>
                </a:solidFill>
                <a:latin typeface="Open Sans Light Bold"/>
              </a:rPr>
              <a:t>Knowledge </a:t>
            </a:r>
          </a:p>
          <a:p>
            <a:pPr marL="345443" lvl="1" indent="-172721">
              <a:lnSpc>
                <a:spcPts val="2240"/>
              </a:lnSpc>
              <a:buFont typeface="Arial"/>
              <a:buChar char="•"/>
            </a:pPr>
            <a:r>
              <a:rPr lang="en-US" sz="1600">
                <a:solidFill>
                  <a:srgbClr val="000000"/>
                </a:solidFill>
                <a:latin typeface="Open Sans Light Bold"/>
              </a:rPr>
              <a:t>Skills</a:t>
            </a:r>
          </a:p>
          <a:p>
            <a:pPr marL="345443" lvl="1" indent="-172721">
              <a:lnSpc>
                <a:spcPts val="2240"/>
              </a:lnSpc>
              <a:buFont typeface="Arial"/>
              <a:buChar char="•"/>
            </a:pPr>
            <a:r>
              <a:rPr lang="en-US" sz="1600">
                <a:solidFill>
                  <a:srgbClr val="000000"/>
                </a:solidFill>
                <a:latin typeface="Open Sans Light Bold"/>
              </a:rPr>
              <a:t>Behaviour</a:t>
            </a:r>
          </a:p>
        </p:txBody>
      </p:sp>
      <p:pic>
        <p:nvPicPr>
          <p:cNvPr id="19" name="Picture 19"/>
          <p:cNvPicPr>
            <a:picLocks noChangeAspect="1"/>
          </p:cNvPicPr>
          <p:nvPr/>
        </p:nvPicPr>
        <p:blipFill>
          <a:blip r:embed="rId15"/>
          <a:srcRect/>
          <a:stretch>
            <a:fillRect/>
          </a:stretch>
        </p:blipFill>
        <p:spPr>
          <a:xfrm>
            <a:off x="685800" y="5768959"/>
            <a:ext cx="5582994" cy="1008489"/>
          </a:xfrm>
          <a:prstGeom prst="rect">
            <a:avLst/>
          </a:prstGeom>
        </p:spPr>
      </p:pic>
      <p:pic>
        <p:nvPicPr>
          <p:cNvPr id="20" name="Picture 20"/>
          <p:cNvPicPr>
            <a:picLocks noChangeAspect="1"/>
          </p:cNvPicPr>
          <p:nvPr/>
        </p:nvPicPr>
        <p:blipFill>
          <a:blip r:embed="rId16"/>
          <a:srcRect/>
          <a:stretch>
            <a:fillRect/>
          </a:stretch>
        </p:blipFill>
        <p:spPr>
          <a:xfrm>
            <a:off x="10920132" y="175709"/>
            <a:ext cx="889620" cy="885172"/>
          </a:xfrm>
          <a:prstGeom prst="rect">
            <a:avLst/>
          </a:prstGeom>
        </p:spPr>
      </p:pic>
    </p:spTree>
    <p:extLst>
      <p:ext uri="{BB962C8B-B14F-4D97-AF65-F5344CB8AC3E}">
        <p14:creationId xmlns:p14="http://schemas.microsoft.com/office/powerpoint/2010/main" val="238181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1984</Words>
  <Application>Microsoft Office PowerPoint</Application>
  <PresentationFormat>Widescreen</PresentationFormat>
  <Paragraphs>361</Paragraphs>
  <Slides>47</Slides>
  <Notes>15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47</vt:i4>
      </vt:variant>
    </vt:vector>
  </HeadingPairs>
  <TitlesOfParts>
    <vt:vector size="65" baseType="lpstr">
      <vt:lpstr>Arial</vt:lpstr>
      <vt:lpstr>Calibri</vt:lpstr>
      <vt:lpstr>Calibri Light</vt:lpstr>
      <vt:lpstr>Comic Sans MS</vt:lpstr>
      <vt:lpstr>Helvetica LT Pro Light</vt:lpstr>
      <vt:lpstr>Helvetica Neue LT Std 45 Light</vt:lpstr>
      <vt:lpstr>Jacobs Chronos</vt:lpstr>
      <vt:lpstr>Jacobs Chronos Heavy</vt:lpstr>
      <vt:lpstr>JacobsChronos-Bold</vt:lpstr>
      <vt:lpstr>Montserrat</vt:lpstr>
      <vt:lpstr>Montserrat Bold</vt:lpstr>
      <vt:lpstr>Open Sans</vt:lpstr>
      <vt:lpstr>Open Sans Bold</vt:lpstr>
      <vt:lpstr>Open Sans Light Bold</vt:lpstr>
      <vt:lpstr>Wingdings</vt:lpstr>
      <vt:lpstr>Office Theme</vt:lpstr>
      <vt:lpstr>Custom Design</vt:lpstr>
      <vt:lpstr>Office Theme</vt:lpstr>
      <vt:lpstr> Jacobs Engineering Apprenticeship Opportunities     </vt:lpstr>
      <vt:lpstr>Jacobs Engineering Early Careers   National Careers Week Wednesday 9 March 2022   </vt:lpstr>
      <vt:lpstr>Introduction to Engineering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Apprentice Careers At Jacobs March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apprenticeship?</vt:lpstr>
      <vt:lpstr>Duration and Levels</vt:lpstr>
      <vt:lpstr>Our Apprentices</vt:lpstr>
      <vt:lpstr>PowerPoint Presentation</vt:lpstr>
      <vt:lpstr>Action Plan for Advancing Justice &amp; Equality - UK</vt:lpstr>
      <vt:lpstr>PowerPoint Presentation</vt:lpstr>
      <vt:lpstr>PowerPoint Presentation</vt:lpstr>
      <vt:lpstr>University Vs Apprenticeship</vt:lpstr>
      <vt:lpstr>PowerPoint Presentation</vt:lpstr>
      <vt:lpstr>PowerPoint Presentation</vt:lpstr>
      <vt:lpstr>PowerPoint Presentation</vt:lpstr>
      <vt:lpstr>Jacobs Recruitment Timeline </vt:lpstr>
      <vt:lpstr>PowerPoint Presentation</vt:lpstr>
      <vt:lpstr>PowerPoint Presentation</vt:lpstr>
      <vt:lpstr>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Apprenticeship Week 2022  Cornerstone Employers   Introduction to …….</dc:title>
  <dc:creator>Gill Walsh</dc:creator>
  <cp:lastModifiedBy>Lesleyann Craig</cp:lastModifiedBy>
  <cp:revision>15</cp:revision>
  <dcterms:created xsi:type="dcterms:W3CDTF">2022-02-04T10:25:33Z</dcterms:created>
  <dcterms:modified xsi:type="dcterms:W3CDTF">2022-03-09T13:31:34Z</dcterms:modified>
</cp:coreProperties>
</file>