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610" autoAdjust="0"/>
  </p:normalViewPr>
  <p:slideViewPr>
    <p:cSldViewPr snapToGrid="0">
      <p:cViewPr varScale="1">
        <p:scale>
          <a:sx n="64" d="100"/>
          <a:sy n="64" d="100"/>
        </p:scale>
        <p:origin x="11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3DA8F-9BBC-4CD2-95EE-ED4759981F0C}" type="datetimeFigureOut">
              <a:rPr lang="en-GB" smtClean="0"/>
              <a:t>05/05/2021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D9417-C0DE-4E6D-8FED-DD6FBAE90B98}" type="slidenum">
              <a:rPr lang="en-GB" smtClean="0"/>
              <a:t>‹#›</a:t>
            </a:fld>
            <a:endParaRPr lang="en-GB"/>
          </a:p>
        </p:txBody>
      </p:sp>
    </p:spTree>
    <p:extLst>
      <p:ext uri="{BB962C8B-B14F-4D97-AF65-F5344CB8AC3E}">
        <p14:creationId xmlns:p14="http://schemas.microsoft.com/office/powerpoint/2010/main" val="276469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Full list of school leaver courses at Myerscough can be found here: https://www.myerscough.ac.uk/courses/further-education/ </a:t>
            </a:r>
          </a:p>
          <a:p>
            <a:r>
              <a:rPr lang="en-US" dirty="0"/>
              <a:t>The Creating Careers roadmap will give students the chance to assess their interest in the careers/skills/college routes that are featured in each episode. Students will be able to consider whether their interest in this topic has changed since watching the video. This will also bring the series together as a whole as the same roadmap is used to evaluate each episode. </a:t>
            </a:r>
          </a:p>
          <a:p>
            <a:r>
              <a:rPr lang="en-US" dirty="0"/>
              <a:t>You can find the roadmap here: https://growthplatform.org/enhancing-skills/careers-hub/creating-careers-2/ </a:t>
            </a:r>
            <a:endParaRPr lang="en-GB" dirty="0"/>
          </a:p>
        </p:txBody>
      </p:sp>
      <p:sp>
        <p:nvSpPr>
          <p:cNvPr id="4" name="Slide Number Placeholder 3"/>
          <p:cNvSpPr>
            <a:spLocks noGrp="1"/>
          </p:cNvSpPr>
          <p:nvPr>
            <p:ph type="sldNum" sz="quarter" idx="5"/>
          </p:nvPr>
        </p:nvSpPr>
        <p:spPr/>
        <p:txBody>
          <a:bodyPr/>
          <a:lstStyle/>
          <a:p>
            <a:fld id="{30CD9417-C0DE-4E6D-8FED-DD6FBAE90B98}" type="slidenum">
              <a:rPr lang="en-GB" smtClean="0"/>
              <a:t>1</a:t>
            </a:fld>
            <a:endParaRPr lang="en-GB"/>
          </a:p>
        </p:txBody>
      </p:sp>
    </p:spTree>
    <p:extLst>
      <p:ext uri="{BB962C8B-B14F-4D97-AF65-F5344CB8AC3E}">
        <p14:creationId xmlns:p14="http://schemas.microsoft.com/office/powerpoint/2010/main" val="183329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F647-C18C-465F-9B33-BCB3C6765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D2E128-EEA1-409F-B98F-6235D9DA2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DE27EA-2436-4045-871E-518F71B3FC0F}"/>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5" name="Footer Placeholder 4">
            <a:extLst>
              <a:ext uri="{FF2B5EF4-FFF2-40B4-BE49-F238E27FC236}">
                <a16:creationId xmlns:a16="http://schemas.microsoft.com/office/drawing/2014/main" id="{B6618ABC-513C-4B70-95B0-BC91F6E1C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8FE99-FE71-4BCB-92EB-A8A11C1275ED}"/>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05217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FBE1-0FE5-41FB-BF9B-CFF43C708E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D060-5066-4AAF-B26E-AFC953B4B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4C079-FCAC-4253-87CB-DABD9EAE534E}"/>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5" name="Footer Placeholder 4">
            <a:extLst>
              <a:ext uri="{FF2B5EF4-FFF2-40B4-BE49-F238E27FC236}">
                <a16:creationId xmlns:a16="http://schemas.microsoft.com/office/drawing/2014/main" id="{232D1D3B-6218-4025-AD04-863072E9B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47C2B-6F68-49D0-9D1E-6185A6E4058A}"/>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248027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E3597-F9B9-4C73-B3D8-C929DF7819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CA623F-54D8-4CFB-AE71-BE3DAF40D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D39586-3A1F-48F1-83C7-9AAD8FD7FC65}"/>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5" name="Footer Placeholder 4">
            <a:extLst>
              <a:ext uri="{FF2B5EF4-FFF2-40B4-BE49-F238E27FC236}">
                <a16:creationId xmlns:a16="http://schemas.microsoft.com/office/drawing/2014/main" id="{BEA6C911-2422-4751-BCFD-EB5958457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0193B-C732-4D4F-B306-519DD474080B}"/>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119923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AE94-EB95-4D25-930B-4A501B465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5CD904-5A9E-498A-A8CE-092F71963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2E7E8-EDA7-4DE4-837B-F1F067A27E70}"/>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5" name="Footer Placeholder 4">
            <a:extLst>
              <a:ext uri="{FF2B5EF4-FFF2-40B4-BE49-F238E27FC236}">
                <a16:creationId xmlns:a16="http://schemas.microsoft.com/office/drawing/2014/main" id="{CF91F313-9F62-4798-BCB8-95C63E9EEC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9390AF-0F87-47E3-A904-81EBEB804581}"/>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166380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A411-7B23-4A8C-BE30-F03D8489A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3F5DBF-3257-4307-8DFF-3822AF6F5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28B049-F381-4CBF-94E8-CFC467756826}"/>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5" name="Footer Placeholder 4">
            <a:extLst>
              <a:ext uri="{FF2B5EF4-FFF2-40B4-BE49-F238E27FC236}">
                <a16:creationId xmlns:a16="http://schemas.microsoft.com/office/drawing/2014/main" id="{B2D8D1C2-BF70-4447-8659-999A205E4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6B44A-810B-4EB0-A9DE-91A98FB6CD3C}"/>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127069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0635-6FF9-49F1-A8A7-B88E37FBB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B58927-676C-4415-AE03-21EDA096AB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60E1B0-7F7B-47F9-BA9B-6A40B7EA3E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16F72D-7BCA-4F61-AA11-18247F4F38EE}"/>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6" name="Footer Placeholder 5">
            <a:extLst>
              <a:ext uri="{FF2B5EF4-FFF2-40B4-BE49-F238E27FC236}">
                <a16:creationId xmlns:a16="http://schemas.microsoft.com/office/drawing/2014/main" id="{E409FF27-7699-405A-92AC-F82918A72A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528D1B-2D7A-49BA-A54D-367F6BE9F55F}"/>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25327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065D-F289-4804-BC55-6C69777910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C5EF37-DF4C-42A1-B39F-D93B7CC22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8A7342-1938-458A-ACA1-25D34075C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74DAF6-7167-49DC-B3F7-BE842835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06D87F-F0C4-4002-976E-4C1572DA95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9F6690-4D04-478D-AD6B-7C1D5EC105F5}"/>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8" name="Footer Placeholder 7">
            <a:extLst>
              <a:ext uri="{FF2B5EF4-FFF2-40B4-BE49-F238E27FC236}">
                <a16:creationId xmlns:a16="http://schemas.microsoft.com/office/drawing/2014/main" id="{505E5083-5DBE-44F2-ADD7-E25B319EF2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C6E6D9-9A4B-4860-999F-AEB430991830}"/>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7315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F075-FD36-4658-9BEA-8042FD8E03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F86EA0-0999-480C-94DF-C31414949B3B}"/>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4" name="Footer Placeholder 3">
            <a:extLst>
              <a:ext uri="{FF2B5EF4-FFF2-40B4-BE49-F238E27FC236}">
                <a16:creationId xmlns:a16="http://schemas.microsoft.com/office/drawing/2014/main" id="{393E094A-D71D-4C2F-99B9-17A7ABB337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D063B-FD07-4A7F-BC1E-859ECFE059BF}"/>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76908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F69CB-CB79-40D7-8402-7FBA62886E27}"/>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3" name="Footer Placeholder 2">
            <a:extLst>
              <a:ext uri="{FF2B5EF4-FFF2-40B4-BE49-F238E27FC236}">
                <a16:creationId xmlns:a16="http://schemas.microsoft.com/office/drawing/2014/main" id="{2FF06EB9-136F-4123-9634-4B8D5942C2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755B97-4E27-48B9-B955-F856A52A5A5F}"/>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275849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F596-B973-474A-9A65-20E16EC24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F4558F-D603-43C5-A680-BF62E4881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2D93A5-3F3F-4DE5-8709-E1B795D43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397DC-DE08-4AEA-A3B1-59088FDA3362}"/>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6" name="Footer Placeholder 5">
            <a:extLst>
              <a:ext uri="{FF2B5EF4-FFF2-40B4-BE49-F238E27FC236}">
                <a16:creationId xmlns:a16="http://schemas.microsoft.com/office/drawing/2014/main" id="{B3088A5C-D99A-4586-9E96-42494E8F0E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320C67-E72D-4890-A145-D6046D2A1F98}"/>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300935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1C03-1DB3-4A43-B0A8-14DB5EC2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C7F88-4DE5-4121-BAA9-312C2C1A1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354294-709A-4BE7-BA10-1A031048B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8DCD2-3553-4232-B72B-3DE50E67E3E0}"/>
              </a:ext>
            </a:extLst>
          </p:cNvPr>
          <p:cNvSpPr>
            <a:spLocks noGrp="1"/>
          </p:cNvSpPr>
          <p:nvPr>
            <p:ph type="dt" sz="half" idx="10"/>
          </p:nvPr>
        </p:nvSpPr>
        <p:spPr/>
        <p:txBody>
          <a:bodyPr/>
          <a:lstStyle/>
          <a:p>
            <a:fld id="{175287E0-D6DD-4E6A-B98B-8601C4671D97}" type="datetimeFigureOut">
              <a:rPr lang="en-GB" smtClean="0"/>
              <a:t>05/05/2021</a:t>
            </a:fld>
            <a:endParaRPr lang="en-GB"/>
          </a:p>
        </p:txBody>
      </p:sp>
      <p:sp>
        <p:nvSpPr>
          <p:cNvPr id="6" name="Footer Placeholder 5">
            <a:extLst>
              <a:ext uri="{FF2B5EF4-FFF2-40B4-BE49-F238E27FC236}">
                <a16:creationId xmlns:a16="http://schemas.microsoft.com/office/drawing/2014/main" id="{FCB7E64A-EFAF-432B-AE74-D8BF6973A9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4965F-FA8D-4BE8-B392-81AEEF13F6C3}"/>
              </a:ext>
            </a:extLst>
          </p:cNvPr>
          <p:cNvSpPr>
            <a:spLocks noGrp="1"/>
          </p:cNvSpPr>
          <p:nvPr>
            <p:ph type="sldNum" sz="quarter" idx="12"/>
          </p:nvPr>
        </p:nvSpPr>
        <p:spPr/>
        <p:txBody>
          <a:bodyPr/>
          <a:lstStyle/>
          <a:p>
            <a:fld id="{B7F3E0EE-53D7-40FF-BD0C-B461133AFCAE}" type="slidenum">
              <a:rPr lang="en-GB" smtClean="0"/>
              <a:t>‹#›</a:t>
            </a:fld>
            <a:endParaRPr lang="en-GB"/>
          </a:p>
        </p:txBody>
      </p:sp>
    </p:spTree>
    <p:extLst>
      <p:ext uri="{BB962C8B-B14F-4D97-AF65-F5344CB8AC3E}">
        <p14:creationId xmlns:p14="http://schemas.microsoft.com/office/powerpoint/2010/main" val="244642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52149-3EBE-4D92-B1CB-AB1B51F31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0D54B6-5960-46F0-B77F-2BB913854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73963-2F8D-4E9E-ACDD-793450633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287E0-D6DD-4E6A-B98B-8601C4671D97}" type="datetimeFigureOut">
              <a:rPr lang="en-GB" smtClean="0"/>
              <a:t>05/05/2021</a:t>
            </a:fld>
            <a:endParaRPr lang="en-GB"/>
          </a:p>
        </p:txBody>
      </p:sp>
      <p:sp>
        <p:nvSpPr>
          <p:cNvPr id="5" name="Footer Placeholder 4">
            <a:extLst>
              <a:ext uri="{FF2B5EF4-FFF2-40B4-BE49-F238E27FC236}">
                <a16:creationId xmlns:a16="http://schemas.microsoft.com/office/drawing/2014/main" id="{FCB576B2-D0D4-43B7-B9E0-E812B03E0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778DD6-847A-4823-96D5-E4A034D8B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3E0EE-53D7-40FF-BD0C-B461133AFCAE}" type="slidenum">
              <a:rPr lang="en-GB" smtClean="0"/>
              <a:t>‹#›</a:t>
            </a:fld>
            <a:endParaRPr lang="en-GB"/>
          </a:p>
        </p:txBody>
      </p:sp>
    </p:spTree>
    <p:extLst>
      <p:ext uri="{BB962C8B-B14F-4D97-AF65-F5344CB8AC3E}">
        <p14:creationId xmlns:p14="http://schemas.microsoft.com/office/powerpoint/2010/main" val="165629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ISZCIrQa5o"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myerscough.ac.uk/courses/animal-studies/city-and-guilds-nptc-level-1-diploma-land-based-studies-animal-care/" TargetMode="External"/><Relationship Id="rId4" Type="http://schemas.openxmlformats.org/officeDocument/2006/relationships/hyperlink" Target="https://www.youtube.com/watch?v=V4v3dUlb5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48C91A-840F-456D-AF95-2D3D3BE68504}"/>
              </a:ext>
            </a:extLst>
          </p:cNvPr>
          <p:cNvSpPr txBox="1"/>
          <p:nvPr/>
        </p:nvSpPr>
        <p:spPr>
          <a:xfrm>
            <a:off x="888735" y="37995"/>
            <a:ext cx="947409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Liverpool City Region, Creating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1" dirty="0">
                <a:solidFill>
                  <a:prstClr val="black"/>
                </a:solidFill>
                <a:latin typeface="Calibri" panose="020F0502020204030204" pitchFamily="34" charset="0"/>
                <a:cs typeface="Calibri" panose="020F0502020204030204" pitchFamily="34" charset="0"/>
              </a:rPr>
              <a:t>Jackie Hough, Pet Behaviour Counsellor</a:t>
            </a:r>
            <a:endParaRPr kumimoji="0" lang="en-GB" sz="20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CB6E27B-0DEF-4B18-8401-98653F0B6B35}"/>
              </a:ext>
            </a:extLst>
          </p:cNvPr>
          <p:cNvSpPr txBox="1"/>
          <p:nvPr/>
        </p:nvSpPr>
        <p:spPr>
          <a:xfrm>
            <a:off x="183260" y="793975"/>
            <a:ext cx="6031980" cy="5970865"/>
          </a:xfrm>
          <a:prstGeom prst="rect">
            <a:avLst/>
          </a:prstGeom>
          <a:noFill/>
          <a:ln>
            <a:solidFill>
              <a:schemeClr val="tx1"/>
            </a:solidFill>
          </a:ln>
        </p:spPr>
        <p:txBody>
          <a:bodyPr wrap="square" rtlCol="0">
            <a:spAutoFit/>
          </a:bodyPr>
          <a:lstStyle/>
          <a:p>
            <a:r>
              <a:rPr lang="en-US" sz="1400" dirty="0"/>
              <a:t>Jackie turned her passion for animals into her career and became a </a:t>
            </a:r>
            <a:r>
              <a:rPr lang="en-US" sz="1400" b="1" i="1" dirty="0"/>
              <a:t>Pet </a:t>
            </a:r>
            <a:r>
              <a:rPr lang="en-US" sz="1400" b="1" i="1" dirty="0" err="1"/>
              <a:t>Behaviour</a:t>
            </a:r>
            <a:r>
              <a:rPr lang="en-US" sz="1400" b="1" i="1" dirty="0"/>
              <a:t> Counsellor </a:t>
            </a:r>
            <a:r>
              <a:rPr lang="en-US" sz="1400" i="1" dirty="0"/>
              <a:t>(also known as an Animal </a:t>
            </a:r>
            <a:r>
              <a:rPr lang="en-US" sz="1400" i="1" dirty="0" err="1"/>
              <a:t>Behaviourist</a:t>
            </a:r>
            <a:r>
              <a:rPr lang="en-US" sz="1400" i="1" dirty="0"/>
              <a:t>). </a:t>
            </a:r>
          </a:p>
          <a:p>
            <a:endParaRPr lang="en-US" sz="1400" b="1" i="1" dirty="0"/>
          </a:p>
          <a:p>
            <a:r>
              <a:rPr lang="en-US" sz="1400" b="1" dirty="0"/>
              <a:t>1. What do you think a </a:t>
            </a:r>
            <a:r>
              <a:rPr lang="en-US" sz="1400" b="1" i="1" dirty="0"/>
              <a:t>Pet </a:t>
            </a:r>
            <a:r>
              <a:rPr lang="en-US" sz="1400" b="1" i="1" dirty="0" err="1"/>
              <a:t>Behaviour</a:t>
            </a:r>
            <a:r>
              <a:rPr lang="en-US" sz="1400" b="1" i="1" dirty="0"/>
              <a:t> Counsellor (Animal </a:t>
            </a:r>
            <a:r>
              <a:rPr lang="en-US" sz="1400" b="1" i="1" dirty="0" err="1"/>
              <a:t>Behavourist</a:t>
            </a:r>
            <a:r>
              <a:rPr lang="en-US" sz="1400" b="1" i="1" dirty="0"/>
              <a:t>) </a:t>
            </a:r>
            <a:r>
              <a:rPr lang="en-US" sz="1400" b="1" dirty="0"/>
              <a:t>is? </a:t>
            </a:r>
          </a:p>
          <a:p>
            <a:r>
              <a:rPr lang="en-US" sz="1400" dirty="0"/>
              <a:t>Watch </a:t>
            </a:r>
            <a:r>
              <a:rPr lang="en-US" sz="1400" b="1" dirty="0">
                <a:hlinkClick r:id="rId3"/>
              </a:rPr>
              <a:t>this clip </a:t>
            </a:r>
            <a:r>
              <a:rPr lang="en-US" sz="1400" dirty="0"/>
              <a:t>to help you with your answer. </a:t>
            </a:r>
          </a:p>
          <a:p>
            <a:endParaRPr lang="en-US" sz="1400" b="1" dirty="0"/>
          </a:p>
          <a:p>
            <a:r>
              <a:rPr lang="en-US" sz="1400" b="1" dirty="0"/>
              <a:t>2. How does having a pet benefit (improve) people’s lives?</a:t>
            </a:r>
          </a:p>
          <a:p>
            <a:r>
              <a:rPr lang="en-US" sz="1400" dirty="0"/>
              <a:t>Discuss this with your partner and </a:t>
            </a:r>
            <a:r>
              <a:rPr lang="en-US" sz="1400" b="1" u="sng" dirty="0"/>
              <a:t>write down </a:t>
            </a:r>
            <a:r>
              <a:rPr lang="en-US" sz="1400" dirty="0"/>
              <a:t>your ideas ready to feedback to the class. </a:t>
            </a:r>
          </a:p>
          <a:p>
            <a:r>
              <a:rPr lang="en-US" sz="1400" b="1" dirty="0">
                <a:solidFill>
                  <a:srgbClr val="00B050"/>
                </a:solidFill>
              </a:rPr>
              <a:t>During class feedback, add anything that you didn’t think of to your list</a:t>
            </a:r>
            <a:r>
              <a:rPr lang="en-US" sz="1400" dirty="0"/>
              <a:t>. </a:t>
            </a:r>
          </a:p>
          <a:p>
            <a:endParaRPr lang="en-US" sz="1400" dirty="0"/>
          </a:p>
          <a:p>
            <a:r>
              <a:rPr lang="en-US" sz="1400" b="1" dirty="0"/>
              <a:t>3</a:t>
            </a:r>
            <a:r>
              <a:rPr lang="en-US" sz="1400" dirty="0"/>
              <a:t>. Jackie also works at </a:t>
            </a:r>
            <a:r>
              <a:rPr lang="en-US" sz="1400" b="1" i="1" dirty="0"/>
              <a:t>Myerscough College</a:t>
            </a:r>
            <a:r>
              <a:rPr lang="en-US" sz="1400" dirty="0"/>
              <a:t>. Watch this </a:t>
            </a:r>
            <a:r>
              <a:rPr lang="en-US" sz="1600" b="1" dirty="0">
                <a:hlinkClick r:id="rId4"/>
              </a:rPr>
              <a:t>clip</a:t>
            </a:r>
            <a:r>
              <a:rPr lang="en-US" sz="1400" dirty="0"/>
              <a:t> to learn more about the college. </a:t>
            </a:r>
          </a:p>
          <a:p>
            <a:r>
              <a:rPr lang="en-US" sz="1400" b="1" dirty="0"/>
              <a:t>As you watch, write down the different courses that Myerscough College offers. </a:t>
            </a:r>
          </a:p>
          <a:p>
            <a:endParaRPr lang="en-US" sz="1400" dirty="0"/>
          </a:p>
          <a:p>
            <a:r>
              <a:rPr lang="en-US" sz="1400" b="1" dirty="0"/>
              <a:t>4</a:t>
            </a:r>
            <a:r>
              <a:rPr lang="en-US" sz="1400" dirty="0"/>
              <a:t>. Myerscough College runs entry level courses in </a:t>
            </a:r>
            <a:r>
              <a:rPr lang="en-US" sz="1400" b="1" i="1" dirty="0"/>
              <a:t>Animal Studies. </a:t>
            </a:r>
          </a:p>
          <a:p>
            <a:r>
              <a:rPr lang="en-US" sz="1400" b="1" i="1" dirty="0"/>
              <a:t>Using this</a:t>
            </a:r>
            <a:r>
              <a:rPr lang="en-US" sz="1600" dirty="0">
                <a:hlinkClick r:id="rId5"/>
              </a:rPr>
              <a:t> </a:t>
            </a:r>
            <a:r>
              <a:rPr lang="en-US" sz="1600" b="1" dirty="0">
                <a:hlinkClick r:id="rId5"/>
              </a:rPr>
              <a:t>link</a:t>
            </a:r>
            <a:r>
              <a:rPr lang="en-US" sz="1400" b="1" i="1" dirty="0"/>
              <a:t>, answer the questions below. </a:t>
            </a:r>
          </a:p>
          <a:p>
            <a:endParaRPr lang="en-GB" sz="1400" b="0" i="0" dirty="0">
              <a:solidFill>
                <a:srgbClr val="363636"/>
              </a:solidFill>
              <a:effectLst/>
              <a:latin typeface="Museo"/>
            </a:endParaRPr>
          </a:p>
          <a:p>
            <a:r>
              <a:rPr lang="en-US" sz="1400" b="1" dirty="0"/>
              <a:t>a) What is the course? </a:t>
            </a:r>
          </a:p>
          <a:p>
            <a:r>
              <a:rPr lang="en-US" sz="1400" b="1" dirty="0">
                <a:solidFill>
                  <a:srgbClr val="7030A0"/>
                </a:solidFill>
              </a:rPr>
              <a:t>Tip: Use the About the Course section and </a:t>
            </a:r>
            <a:r>
              <a:rPr lang="en-US" sz="1400" b="1" u="sng" dirty="0">
                <a:solidFill>
                  <a:srgbClr val="7030A0"/>
                </a:solidFill>
              </a:rPr>
              <a:t>explain in your OWN words.</a:t>
            </a:r>
          </a:p>
          <a:p>
            <a:r>
              <a:rPr lang="en-US" sz="1400" b="1" dirty="0"/>
              <a:t>b) What are the entry requirements for the course? </a:t>
            </a:r>
          </a:p>
          <a:p>
            <a:r>
              <a:rPr lang="en-US" sz="1400" b="1" dirty="0"/>
              <a:t>c) Progression - what can you do after the course? </a:t>
            </a:r>
          </a:p>
          <a:p>
            <a:endParaRPr lang="en-US" sz="1400" dirty="0"/>
          </a:p>
          <a:p>
            <a:r>
              <a:rPr lang="en-US" sz="1400" b="1" dirty="0"/>
              <a:t>5. Would you like to complete a course like this in the future? Explain your answer.</a:t>
            </a:r>
          </a:p>
        </p:txBody>
      </p:sp>
      <p:sp>
        <p:nvSpPr>
          <p:cNvPr id="9" name="TextBox 8">
            <a:extLst>
              <a:ext uri="{FF2B5EF4-FFF2-40B4-BE49-F238E27FC236}">
                <a16:creationId xmlns:a16="http://schemas.microsoft.com/office/drawing/2014/main" id="{B35CAA93-A7CB-4784-A409-813B23BA1852}"/>
              </a:ext>
            </a:extLst>
          </p:cNvPr>
          <p:cNvSpPr txBox="1"/>
          <p:nvPr/>
        </p:nvSpPr>
        <p:spPr>
          <a:xfrm>
            <a:off x="6283080" y="776659"/>
            <a:ext cx="5804452" cy="2831544"/>
          </a:xfrm>
          <a:prstGeom prst="rect">
            <a:avLst/>
          </a:prstGeom>
          <a:noFill/>
          <a:ln>
            <a:solidFill>
              <a:schemeClr val="tx1"/>
            </a:solidFill>
          </a:ln>
        </p:spPr>
        <p:txBody>
          <a:bodyPr wrap="square" rtlCol="0">
            <a:spAutoFit/>
          </a:bodyPr>
          <a:lstStyle/>
          <a:p>
            <a:r>
              <a:rPr lang="en-GB" b="1" dirty="0">
                <a:solidFill>
                  <a:srgbClr val="FF0000"/>
                </a:solidFill>
              </a:rPr>
              <a:t>Do you have any questions for Jackie?</a:t>
            </a:r>
          </a:p>
          <a:p>
            <a:r>
              <a:rPr lang="en-GB" sz="1400" b="1" dirty="0"/>
              <a:t>Write your questions down here. </a:t>
            </a:r>
          </a:p>
          <a:p>
            <a:r>
              <a:rPr lang="en-GB" sz="1400" dirty="0"/>
              <a:t>If Jackie answers them as you watch the video, write her answer down next to the question. </a:t>
            </a:r>
          </a:p>
          <a:p>
            <a:r>
              <a:rPr lang="en-GB" dirty="0"/>
              <a:t>1.</a:t>
            </a:r>
          </a:p>
          <a:p>
            <a:endParaRPr lang="en-GB" dirty="0"/>
          </a:p>
          <a:p>
            <a:r>
              <a:rPr lang="en-GB" dirty="0"/>
              <a:t>2.</a:t>
            </a:r>
          </a:p>
          <a:p>
            <a:endParaRPr lang="en-GB" dirty="0"/>
          </a:p>
          <a:p>
            <a:r>
              <a:rPr lang="en-GB" dirty="0"/>
              <a:t>3.</a:t>
            </a:r>
          </a:p>
          <a:p>
            <a:r>
              <a:rPr lang="en-GB" sz="1400" dirty="0"/>
              <a:t>If you still have unanswered questions, ask your teacher to send them into us and we will get them answered! </a:t>
            </a:r>
          </a:p>
        </p:txBody>
      </p:sp>
      <p:sp>
        <p:nvSpPr>
          <p:cNvPr id="10" name="TextBox 9">
            <a:extLst>
              <a:ext uri="{FF2B5EF4-FFF2-40B4-BE49-F238E27FC236}">
                <a16:creationId xmlns:a16="http://schemas.microsoft.com/office/drawing/2014/main" id="{4A367FE9-289A-4B04-977D-08E3DBFBFE71}"/>
              </a:ext>
            </a:extLst>
          </p:cNvPr>
          <p:cNvSpPr txBox="1"/>
          <p:nvPr/>
        </p:nvSpPr>
        <p:spPr>
          <a:xfrm>
            <a:off x="6283080" y="3656297"/>
            <a:ext cx="5804452" cy="3108543"/>
          </a:xfrm>
          <a:prstGeom prst="rect">
            <a:avLst/>
          </a:prstGeom>
          <a:noFill/>
          <a:ln>
            <a:solidFill>
              <a:schemeClr val="tx1"/>
            </a:solidFill>
          </a:ln>
        </p:spPr>
        <p:txBody>
          <a:bodyPr wrap="square" rtlCol="0">
            <a:spAutoFit/>
          </a:bodyPr>
          <a:lstStyle/>
          <a:p>
            <a:r>
              <a:rPr lang="en-GB" b="1" dirty="0">
                <a:solidFill>
                  <a:srgbClr val="FF0000"/>
                </a:solidFill>
              </a:rPr>
              <a:t>Now it is time to watch Jackie’s videos…</a:t>
            </a:r>
          </a:p>
          <a:p>
            <a:r>
              <a:rPr lang="en-GB" sz="1400" dirty="0"/>
              <a:t>Jackie’s recording comes in </a:t>
            </a:r>
            <a:r>
              <a:rPr lang="en-GB" sz="1400" b="1" dirty="0"/>
              <a:t>two</a:t>
            </a:r>
            <a:r>
              <a:rPr lang="en-GB" sz="1400" dirty="0"/>
              <a:t> parts. At the end of each video you will be given a quick quiz to help you remember her story. </a:t>
            </a:r>
          </a:p>
          <a:p>
            <a:r>
              <a:rPr lang="en-GB" sz="1400" b="1" dirty="0"/>
              <a:t>Make notes as you listen to Jackie talk to help you get ready for the quizzes. </a:t>
            </a:r>
          </a:p>
          <a:p>
            <a:endParaRPr lang="en-GB" b="1" dirty="0"/>
          </a:p>
          <a:p>
            <a:endParaRPr lang="en-GB" b="1" dirty="0"/>
          </a:p>
          <a:p>
            <a:endParaRPr lang="en-GB" b="1" dirty="0"/>
          </a:p>
          <a:p>
            <a:endParaRPr lang="en-GB" b="1" dirty="0"/>
          </a:p>
          <a:p>
            <a:endParaRPr lang="en-GB" b="1" dirty="0"/>
          </a:p>
          <a:p>
            <a:endParaRPr lang="en-GB" b="1" dirty="0"/>
          </a:p>
          <a:p>
            <a:r>
              <a:rPr lang="en-GB" sz="1400" b="1" dirty="0"/>
              <a:t>Once you have watched the videos, head over to your </a:t>
            </a:r>
            <a:r>
              <a:rPr lang="en-GB" sz="1400" b="1" i="1" dirty="0">
                <a:solidFill>
                  <a:srgbClr val="00B0F0"/>
                </a:solidFill>
              </a:rPr>
              <a:t>Creating Careers Roadmap </a:t>
            </a:r>
            <a:r>
              <a:rPr lang="en-GB" sz="1400" b="1" dirty="0"/>
              <a:t>to evaluate today’s session…</a:t>
            </a:r>
          </a:p>
        </p:txBody>
      </p:sp>
      <p:pic>
        <p:nvPicPr>
          <p:cNvPr id="15" name="Picture 14" descr="A screenshot of a cell phone&#10;&#10;Description automatically generated">
            <a:extLst>
              <a:ext uri="{FF2B5EF4-FFF2-40B4-BE49-F238E27FC236}">
                <a16:creationId xmlns:a16="http://schemas.microsoft.com/office/drawing/2014/main" id="{A3F1B04E-1E24-4B36-BDC5-F681F69C19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1323" y="59827"/>
            <a:ext cx="2862454" cy="658654"/>
          </a:xfrm>
          <a:prstGeom prst="rect">
            <a:avLst/>
          </a:prstGeom>
        </p:spPr>
      </p:pic>
      <p:pic>
        <p:nvPicPr>
          <p:cNvPr id="3" name="Picture 2">
            <a:extLst>
              <a:ext uri="{FF2B5EF4-FFF2-40B4-BE49-F238E27FC236}">
                <a16:creationId xmlns:a16="http://schemas.microsoft.com/office/drawing/2014/main" id="{91A65D5B-4143-4B05-AB15-BC9B7D97D6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728" y="37995"/>
            <a:ext cx="1889137" cy="703456"/>
          </a:xfrm>
          <a:prstGeom prst="rect">
            <a:avLst/>
          </a:prstGeom>
        </p:spPr>
      </p:pic>
    </p:spTree>
    <p:extLst>
      <p:ext uri="{BB962C8B-B14F-4D97-AF65-F5344CB8AC3E}">
        <p14:creationId xmlns:p14="http://schemas.microsoft.com/office/powerpoint/2010/main" val="2871662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8A439541256C4F8E92F46A39DB6F7D" ma:contentTypeVersion="12" ma:contentTypeDescription="Create a new document." ma:contentTypeScope="" ma:versionID="eaaaa4a33ea1c8127be81f7720545bd1">
  <xsd:schema xmlns:xsd="http://www.w3.org/2001/XMLSchema" xmlns:xs="http://www.w3.org/2001/XMLSchema" xmlns:p="http://schemas.microsoft.com/office/2006/metadata/properties" xmlns:ns2="add00128-2dc5-4237-9d77-beba03b62cfe" xmlns:ns3="a73578c9-301f-44ac-9ba3-99741ab2b4ad" targetNamespace="http://schemas.microsoft.com/office/2006/metadata/properties" ma:root="true" ma:fieldsID="37c5338aa52ca473c2730a220d3a9489" ns2:_="" ns3:_="">
    <xsd:import namespace="add00128-2dc5-4237-9d77-beba03b62cfe"/>
    <xsd:import namespace="a73578c9-301f-44ac-9ba3-99741ab2b4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00128-2dc5-4237-9d77-beba03b62c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3578c9-301f-44ac-9ba3-99741ab2b4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401F7-83A7-41D0-81FC-532B452CB72E}">
  <ds:schemaRefs>
    <ds:schemaRef ds:uri="http://purl.org/dc/elements/1.1/"/>
    <ds:schemaRef ds:uri="http://purl.org/dc/dcmitype/"/>
    <ds:schemaRef ds:uri="a73578c9-301f-44ac-9ba3-99741ab2b4ad"/>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add00128-2dc5-4237-9d77-beba03b62cfe"/>
    <ds:schemaRef ds:uri="http://schemas.microsoft.com/office/infopath/2007/PartnerControls"/>
  </ds:schemaRefs>
</ds:datastoreItem>
</file>

<file path=customXml/itemProps2.xml><?xml version="1.0" encoding="utf-8"?>
<ds:datastoreItem xmlns:ds="http://schemas.openxmlformats.org/officeDocument/2006/customXml" ds:itemID="{9027B9A5-D721-40E7-B28E-A6A350B22E66}">
  <ds:schemaRefs>
    <ds:schemaRef ds:uri="http://schemas.microsoft.com/sharepoint/v3/contenttype/forms"/>
  </ds:schemaRefs>
</ds:datastoreItem>
</file>

<file path=customXml/itemProps3.xml><?xml version="1.0" encoding="utf-8"?>
<ds:datastoreItem xmlns:ds="http://schemas.openxmlformats.org/officeDocument/2006/customXml" ds:itemID="{A24624DF-8FC6-414D-AFDD-16536948F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00128-2dc5-4237-9d77-beba03b62cfe"/>
    <ds:schemaRef ds:uri="a73578c9-301f-44ac-9ba3-99741ab2b4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890</TotalTime>
  <Words>473</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Museo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Lesleyann Craig</dc:creator>
  <cp:lastModifiedBy>Suzi Smith</cp:lastModifiedBy>
  <cp:revision>85</cp:revision>
  <dcterms:created xsi:type="dcterms:W3CDTF">2020-06-25T11:38:22Z</dcterms:created>
  <dcterms:modified xsi:type="dcterms:W3CDTF">2021-05-05T13:39:37Z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0x010100C28A439541256C4F8E92F46A39DB6F7D</vt:lpwstr>
  </property>
</Properties>
</file>