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3737" autoAdjust="0"/>
  </p:normalViewPr>
  <p:slideViewPr>
    <p:cSldViewPr snapToGrid="0">
      <p:cViewPr varScale="1">
        <p:scale>
          <a:sx n="84" d="100"/>
          <a:sy n="84" d="100"/>
        </p:scale>
        <p:origin x="8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3DA8F-9BBC-4CD2-95EE-ED4759981F0C}" type="datetimeFigureOut">
              <a:rPr lang="en-GB" smtClean="0"/>
              <a:t>02/10/2020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D9417-C0DE-4E6D-8FED-DD6FBAE90B98}" type="slidenum">
              <a:rPr lang="en-GB" smtClean="0"/>
              <a:t>‹#›</a:t>
            </a:fld>
            <a:endParaRPr lang="en-GB"/>
          </a:p>
        </p:txBody>
      </p:sp>
    </p:spTree>
    <p:extLst>
      <p:ext uri="{BB962C8B-B14F-4D97-AF65-F5344CB8AC3E}">
        <p14:creationId xmlns:p14="http://schemas.microsoft.com/office/powerpoint/2010/main" val="2764695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CD9417-C0DE-4E6D-8FED-DD6FBAE90B98}" type="slidenum">
              <a:rPr lang="en-GB" smtClean="0"/>
              <a:t>1</a:t>
            </a:fld>
            <a:endParaRPr lang="en-GB"/>
          </a:p>
        </p:txBody>
      </p:sp>
    </p:spTree>
    <p:extLst>
      <p:ext uri="{BB962C8B-B14F-4D97-AF65-F5344CB8AC3E}">
        <p14:creationId xmlns:p14="http://schemas.microsoft.com/office/powerpoint/2010/main" val="1833294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2F647-C18C-465F-9B33-BCB3C67650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5D2E128-EEA1-409F-B98F-6235D9DA2D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1DE27EA-2436-4045-871E-518F71B3FC0F}"/>
              </a:ext>
            </a:extLst>
          </p:cNvPr>
          <p:cNvSpPr>
            <a:spLocks noGrp="1"/>
          </p:cNvSpPr>
          <p:nvPr>
            <p:ph type="dt" sz="half" idx="10"/>
          </p:nvPr>
        </p:nvSpPr>
        <p:spPr/>
        <p:txBody>
          <a:bodyPr/>
          <a:lstStyle/>
          <a:p>
            <a:fld id="{175287E0-D6DD-4E6A-B98B-8601C4671D97}" type="datetimeFigureOut">
              <a:rPr lang="en-GB" smtClean="0"/>
              <a:t>02/10/2020</a:t>
            </a:fld>
            <a:endParaRPr lang="en-GB"/>
          </a:p>
        </p:txBody>
      </p:sp>
      <p:sp>
        <p:nvSpPr>
          <p:cNvPr id="5" name="Footer Placeholder 4">
            <a:extLst>
              <a:ext uri="{FF2B5EF4-FFF2-40B4-BE49-F238E27FC236}">
                <a16:creationId xmlns:a16="http://schemas.microsoft.com/office/drawing/2014/main" id="{B6618ABC-513C-4B70-95B0-BC91F6E1C9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08FE99-FE71-4BCB-92EB-A8A11C1275ED}"/>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05217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AFBE1-0FE5-41FB-BF9B-CFF43C708E1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B1D060-5066-4AAF-B26E-AFC953B4B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64C079-FCAC-4253-87CB-DABD9EAE534E}"/>
              </a:ext>
            </a:extLst>
          </p:cNvPr>
          <p:cNvSpPr>
            <a:spLocks noGrp="1"/>
          </p:cNvSpPr>
          <p:nvPr>
            <p:ph type="dt" sz="half" idx="10"/>
          </p:nvPr>
        </p:nvSpPr>
        <p:spPr/>
        <p:txBody>
          <a:bodyPr/>
          <a:lstStyle/>
          <a:p>
            <a:fld id="{175287E0-D6DD-4E6A-B98B-8601C4671D97}" type="datetimeFigureOut">
              <a:rPr lang="en-GB" smtClean="0"/>
              <a:t>02/10/2020</a:t>
            </a:fld>
            <a:endParaRPr lang="en-GB"/>
          </a:p>
        </p:txBody>
      </p:sp>
      <p:sp>
        <p:nvSpPr>
          <p:cNvPr id="5" name="Footer Placeholder 4">
            <a:extLst>
              <a:ext uri="{FF2B5EF4-FFF2-40B4-BE49-F238E27FC236}">
                <a16:creationId xmlns:a16="http://schemas.microsoft.com/office/drawing/2014/main" id="{232D1D3B-6218-4025-AD04-863072E9BF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247C2B-6F68-49D0-9D1E-6185A6E4058A}"/>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480278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8E3597-F9B9-4C73-B3D8-C929DF7819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CA623F-54D8-4CFB-AE71-BE3DAF40D1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D39586-3A1F-48F1-83C7-9AAD8FD7FC65}"/>
              </a:ext>
            </a:extLst>
          </p:cNvPr>
          <p:cNvSpPr>
            <a:spLocks noGrp="1"/>
          </p:cNvSpPr>
          <p:nvPr>
            <p:ph type="dt" sz="half" idx="10"/>
          </p:nvPr>
        </p:nvSpPr>
        <p:spPr/>
        <p:txBody>
          <a:bodyPr/>
          <a:lstStyle/>
          <a:p>
            <a:fld id="{175287E0-D6DD-4E6A-B98B-8601C4671D97}" type="datetimeFigureOut">
              <a:rPr lang="en-GB" smtClean="0"/>
              <a:t>02/10/2020</a:t>
            </a:fld>
            <a:endParaRPr lang="en-GB"/>
          </a:p>
        </p:txBody>
      </p:sp>
      <p:sp>
        <p:nvSpPr>
          <p:cNvPr id="5" name="Footer Placeholder 4">
            <a:extLst>
              <a:ext uri="{FF2B5EF4-FFF2-40B4-BE49-F238E27FC236}">
                <a16:creationId xmlns:a16="http://schemas.microsoft.com/office/drawing/2014/main" id="{BEA6C911-2422-4751-BCFD-EB5958457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E0193B-C732-4D4F-B306-519DD474080B}"/>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199231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AE94-EB95-4D25-930B-4A501B465C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5CD904-5A9E-498A-A8CE-092F71963D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A2E7E8-EDA7-4DE4-837B-F1F067A27E70}"/>
              </a:ext>
            </a:extLst>
          </p:cNvPr>
          <p:cNvSpPr>
            <a:spLocks noGrp="1"/>
          </p:cNvSpPr>
          <p:nvPr>
            <p:ph type="dt" sz="half" idx="10"/>
          </p:nvPr>
        </p:nvSpPr>
        <p:spPr/>
        <p:txBody>
          <a:bodyPr/>
          <a:lstStyle/>
          <a:p>
            <a:fld id="{175287E0-D6DD-4E6A-B98B-8601C4671D97}" type="datetimeFigureOut">
              <a:rPr lang="en-GB" smtClean="0"/>
              <a:t>02/10/2020</a:t>
            </a:fld>
            <a:endParaRPr lang="en-GB"/>
          </a:p>
        </p:txBody>
      </p:sp>
      <p:sp>
        <p:nvSpPr>
          <p:cNvPr id="5" name="Footer Placeholder 4">
            <a:extLst>
              <a:ext uri="{FF2B5EF4-FFF2-40B4-BE49-F238E27FC236}">
                <a16:creationId xmlns:a16="http://schemas.microsoft.com/office/drawing/2014/main" id="{CF91F313-9F62-4798-BCB8-95C63E9EEC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9390AF-0F87-47E3-A904-81EBEB804581}"/>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66380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2A411-7B23-4A8C-BE30-F03D8489A6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33F5DBF-3257-4307-8DFF-3822AF6F5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28B049-F381-4CBF-94E8-CFC467756826}"/>
              </a:ext>
            </a:extLst>
          </p:cNvPr>
          <p:cNvSpPr>
            <a:spLocks noGrp="1"/>
          </p:cNvSpPr>
          <p:nvPr>
            <p:ph type="dt" sz="half" idx="10"/>
          </p:nvPr>
        </p:nvSpPr>
        <p:spPr/>
        <p:txBody>
          <a:bodyPr/>
          <a:lstStyle/>
          <a:p>
            <a:fld id="{175287E0-D6DD-4E6A-B98B-8601C4671D97}" type="datetimeFigureOut">
              <a:rPr lang="en-GB" smtClean="0"/>
              <a:t>02/10/2020</a:t>
            </a:fld>
            <a:endParaRPr lang="en-GB"/>
          </a:p>
        </p:txBody>
      </p:sp>
      <p:sp>
        <p:nvSpPr>
          <p:cNvPr id="5" name="Footer Placeholder 4">
            <a:extLst>
              <a:ext uri="{FF2B5EF4-FFF2-40B4-BE49-F238E27FC236}">
                <a16:creationId xmlns:a16="http://schemas.microsoft.com/office/drawing/2014/main" id="{B2D8D1C2-BF70-4447-8659-999A205E45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B6B44A-810B-4EB0-A9DE-91A98FB6CD3C}"/>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270693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60635-6FF9-49F1-A8A7-B88E37FBB4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2B58927-676C-4415-AE03-21EDA096AB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760E1B0-7F7B-47F9-BA9B-6A40B7EA3E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16F72D-7BCA-4F61-AA11-18247F4F38EE}"/>
              </a:ext>
            </a:extLst>
          </p:cNvPr>
          <p:cNvSpPr>
            <a:spLocks noGrp="1"/>
          </p:cNvSpPr>
          <p:nvPr>
            <p:ph type="dt" sz="half" idx="10"/>
          </p:nvPr>
        </p:nvSpPr>
        <p:spPr/>
        <p:txBody>
          <a:bodyPr/>
          <a:lstStyle/>
          <a:p>
            <a:fld id="{175287E0-D6DD-4E6A-B98B-8601C4671D97}" type="datetimeFigureOut">
              <a:rPr lang="en-GB" smtClean="0"/>
              <a:t>02/10/2020</a:t>
            </a:fld>
            <a:endParaRPr lang="en-GB"/>
          </a:p>
        </p:txBody>
      </p:sp>
      <p:sp>
        <p:nvSpPr>
          <p:cNvPr id="6" name="Footer Placeholder 5">
            <a:extLst>
              <a:ext uri="{FF2B5EF4-FFF2-40B4-BE49-F238E27FC236}">
                <a16:creationId xmlns:a16="http://schemas.microsoft.com/office/drawing/2014/main" id="{E409FF27-7699-405A-92AC-F82918A72A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528D1B-2D7A-49BA-A54D-367F6BE9F55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25327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4065D-F289-4804-BC55-6C69777910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C5EF37-DF4C-42A1-B39F-D93B7CC22B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8A7342-1938-458A-ACA1-25D34075CF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74DAF6-7167-49DC-B3F7-BE842835B3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06D87F-F0C4-4002-976E-4C1572DA95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9F6690-4D04-478D-AD6B-7C1D5EC105F5}"/>
              </a:ext>
            </a:extLst>
          </p:cNvPr>
          <p:cNvSpPr>
            <a:spLocks noGrp="1"/>
          </p:cNvSpPr>
          <p:nvPr>
            <p:ph type="dt" sz="half" idx="10"/>
          </p:nvPr>
        </p:nvSpPr>
        <p:spPr/>
        <p:txBody>
          <a:bodyPr/>
          <a:lstStyle/>
          <a:p>
            <a:fld id="{175287E0-D6DD-4E6A-B98B-8601C4671D97}" type="datetimeFigureOut">
              <a:rPr lang="en-GB" smtClean="0"/>
              <a:t>02/10/2020</a:t>
            </a:fld>
            <a:endParaRPr lang="en-GB"/>
          </a:p>
        </p:txBody>
      </p:sp>
      <p:sp>
        <p:nvSpPr>
          <p:cNvPr id="8" name="Footer Placeholder 7">
            <a:extLst>
              <a:ext uri="{FF2B5EF4-FFF2-40B4-BE49-F238E27FC236}">
                <a16:creationId xmlns:a16="http://schemas.microsoft.com/office/drawing/2014/main" id="{505E5083-5DBE-44F2-ADD7-E25B319EF2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6C6E6D9-9A4B-4860-999F-AEB430991830}"/>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73151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8F075-FD36-4658-9BEA-8042FD8E03D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F86EA0-0999-480C-94DF-C31414949B3B}"/>
              </a:ext>
            </a:extLst>
          </p:cNvPr>
          <p:cNvSpPr>
            <a:spLocks noGrp="1"/>
          </p:cNvSpPr>
          <p:nvPr>
            <p:ph type="dt" sz="half" idx="10"/>
          </p:nvPr>
        </p:nvSpPr>
        <p:spPr/>
        <p:txBody>
          <a:bodyPr/>
          <a:lstStyle/>
          <a:p>
            <a:fld id="{175287E0-D6DD-4E6A-B98B-8601C4671D97}" type="datetimeFigureOut">
              <a:rPr lang="en-GB" smtClean="0"/>
              <a:t>02/10/2020</a:t>
            </a:fld>
            <a:endParaRPr lang="en-GB"/>
          </a:p>
        </p:txBody>
      </p:sp>
      <p:sp>
        <p:nvSpPr>
          <p:cNvPr id="4" name="Footer Placeholder 3">
            <a:extLst>
              <a:ext uri="{FF2B5EF4-FFF2-40B4-BE49-F238E27FC236}">
                <a16:creationId xmlns:a16="http://schemas.microsoft.com/office/drawing/2014/main" id="{393E094A-D71D-4C2F-99B9-17A7ABB3378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0FD063B-FD07-4A7F-BC1E-859ECFE059B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769088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F69CB-CB79-40D7-8402-7FBA62886E27}"/>
              </a:ext>
            </a:extLst>
          </p:cNvPr>
          <p:cNvSpPr>
            <a:spLocks noGrp="1"/>
          </p:cNvSpPr>
          <p:nvPr>
            <p:ph type="dt" sz="half" idx="10"/>
          </p:nvPr>
        </p:nvSpPr>
        <p:spPr/>
        <p:txBody>
          <a:bodyPr/>
          <a:lstStyle/>
          <a:p>
            <a:fld id="{175287E0-D6DD-4E6A-B98B-8601C4671D97}" type="datetimeFigureOut">
              <a:rPr lang="en-GB" smtClean="0"/>
              <a:t>02/10/2020</a:t>
            </a:fld>
            <a:endParaRPr lang="en-GB"/>
          </a:p>
        </p:txBody>
      </p:sp>
      <p:sp>
        <p:nvSpPr>
          <p:cNvPr id="3" name="Footer Placeholder 2">
            <a:extLst>
              <a:ext uri="{FF2B5EF4-FFF2-40B4-BE49-F238E27FC236}">
                <a16:creationId xmlns:a16="http://schemas.microsoft.com/office/drawing/2014/main" id="{2FF06EB9-136F-4123-9634-4B8D5942C2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755B97-4E27-48B9-B955-F856A52A5A5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758497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DF596-B973-474A-9A65-20E16EC24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5F4558F-D603-43C5-A680-BF62E4881D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2D93A5-3F3F-4DE5-8709-E1B795D43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A397DC-DE08-4AEA-A3B1-59088FDA3362}"/>
              </a:ext>
            </a:extLst>
          </p:cNvPr>
          <p:cNvSpPr>
            <a:spLocks noGrp="1"/>
          </p:cNvSpPr>
          <p:nvPr>
            <p:ph type="dt" sz="half" idx="10"/>
          </p:nvPr>
        </p:nvSpPr>
        <p:spPr/>
        <p:txBody>
          <a:bodyPr/>
          <a:lstStyle/>
          <a:p>
            <a:fld id="{175287E0-D6DD-4E6A-B98B-8601C4671D97}" type="datetimeFigureOut">
              <a:rPr lang="en-GB" smtClean="0"/>
              <a:t>02/10/2020</a:t>
            </a:fld>
            <a:endParaRPr lang="en-GB"/>
          </a:p>
        </p:txBody>
      </p:sp>
      <p:sp>
        <p:nvSpPr>
          <p:cNvPr id="6" name="Footer Placeholder 5">
            <a:extLst>
              <a:ext uri="{FF2B5EF4-FFF2-40B4-BE49-F238E27FC236}">
                <a16:creationId xmlns:a16="http://schemas.microsoft.com/office/drawing/2014/main" id="{B3088A5C-D99A-4586-9E96-42494E8F0E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320C67-E72D-4890-A145-D6046D2A1F98}"/>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009357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D1C03-1DB3-4A43-B0A8-14DB5EC211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6C7F88-4DE5-4121-BAA9-312C2C1A11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B354294-709A-4BE7-BA10-1A031048B8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8DCD2-3553-4232-B72B-3DE50E67E3E0}"/>
              </a:ext>
            </a:extLst>
          </p:cNvPr>
          <p:cNvSpPr>
            <a:spLocks noGrp="1"/>
          </p:cNvSpPr>
          <p:nvPr>
            <p:ph type="dt" sz="half" idx="10"/>
          </p:nvPr>
        </p:nvSpPr>
        <p:spPr/>
        <p:txBody>
          <a:bodyPr/>
          <a:lstStyle/>
          <a:p>
            <a:fld id="{175287E0-D6DD-4E6A-B98B-8601C4671D97}" type="datetimeFigureOut">
              <a:rPr lang="en-GB" smtClean="0"/>
              <a:t>02/10/2020</a:t>
            </a:fld>
            <a:endParaRPr lang="en-GB"/>
          </a:p>
        </p:txBody>
      </p:sp>
      <p:sp>
        <p:nvSpPr>
          <p:cNvPr id="6" name="Footer Placeholder 5">
            <a:extLst>
              <a:ext uri="{FF2B5EF4-FFF2-40B4-BE49-F238E27FC236}">
                <a16:creationId xmlns:a16="http://schemas.microsoft.com/office/drawing/2014/main" id="{FCB7E64A-EFAF-432B-AE74-D8BF6973A9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A4965F-FA8D-4BE8-B392-81AEEF13F6C3}"/>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446423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D52149-3EBE-4D92-B1CB-AB1B51F319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0D54B6-5960-46F0-B77F-2BB913854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973963-2F8D-4E9E-ACDD-7934506333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287E0-D6DD-4E6A-B98B-8601C4671D97}" type="datetimeFigureOut">
              <a:rPr lang="en-GB" smtClean="0"/>
              <a:t>02/10/2020</a:t>
            </a:fld>
            <a:endParaRPr lang="en-GB"/>
          </a:p>
        </p:txBody>
      </p:sp>
      <p:sp>
        <p:nvSpPr>
          <p:cNvPr id="5" name="Footer Placeholder 4">
            <a:extLst>
              <a:ext uri="{FF2B5EF4-FFF2-40B4-BE49-F238E27FC236}">
                <a16:creationId xmlns:a16="http://schemas.microsoft.com/office/drawing/2014/main" id="{FCB576B2-D0D4-43B7-B9E0-E812B03E02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3778DD6-847A-4823-96D5-E4A034D8BE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3E0EE-53D7-40FF-BD0C-B461133AFCAE}" type="slidenum">
              <a:rPr lang="en-GB" smtClean="0"/>
              <a:t>‹#›</a:t>
            </a:fld>
            <a:endParaRPr lang="en-GB"/>
          </a:p>
        </p:txBody>
      </p:sp>
    </p:spTree>
    <p:extLst>
      <p:ext uri="{BB962C8B-B14F-4D97-AF65-F5344CB8AC3E}">
        <p14:creationId xmlns:p14="http://schemas.microsoft.com/office/powerpoint/2010/main" val="1656299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youtube.com/watch?v=oPdVKPsR34A" TargetMode="External"/><Relationship Id="rId5" Type="http://schemas.openxmlformats.org/officeDocument/2006/relationships/hyperlink" Target="https://www.hilldickinson.com/" TargetMode="External"/><Relationship Id="rId4" Type="http://schemas.openxmlformats.org/officeDocument/2006/relationships/hyperlink" Target="https://www.hilldickinson.com/about-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848C91A-840F-456D-AF95-2D3D3BE68504}"/>
              </a:ext>
            </a:extLst>
          </p:cNvPr>
          <p:cNvSpPr txBox="1"/>
          <p:nvPr/>
        </p:nvSpPr>
        <p:spPr>
          <a:xfrm>
            <a:off x="1528549" y="163169"/>
            <a:ext cx="798136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Gilmer Bold" panose="00000800000000000000" pitchFamily="50" charset="0"/>
              </a:rPr>
              <a:t>Liverpool City Region, Creating Careers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i="1" dirty="0">
                <a:solidFill>
                  <a:prstClr val="black"/>
                </a:solidFill>
                <a:latin typeface="Gilmer Bold" panose="00000800000000000000" pitchFamily="50" charset="0"/>
              </a:rPr>
              <a:t>Maritime and Associated Industries: The Legal Sector                                        </a:t>
            </a:r>
            <a:endParaRPr kumimoji="0" lang="en-GB" sz="2000" b="0" i="1" u="none" strike="noStrike" kern="1200" cap="none" spc="0" normalizeH="0" baseline="0" noProof="0" dirty="0">
              <a:ln>
                <a:noFill/>
              </a:ln>
              <a:solidFill>
                <a:prstClr val="black"/>
              </a:solidFill>
              <a:effectLst/>
              <a:uLnTx/>
              <a:uFillTx/>
              <a:latin typeface="Gilmer Bold" panose="00000800000000000000" pitchFamily="50" charset="0"/>
            </a:endParaRPr>
          </a:p>
        </p:txBody>
      </p:sp>
      <p:sp>
        <p:nvSpPr>
          <p:cNvPr id="9" name="TextBox 8">
            <a:extLst>
              <a:ext uri="{FF2B5EF4-FFF2-40B4-BE49-F238E27FC236}">
                <a16:creationId xmlns:a16="http://schemas.microsoft.com/office/drawing/2014/main" id="{B35CAA93-A7CB-4784-A409-813B23BA1852}"/>
              </a:ext>
            </a:extLst>
          </p:cNvPr>
          <p:cNvSpPr txBox="1"/>
          <p:nvPr/>
        </p:nvSpPr>
        <p:spPr>
          <a:xfrm>
            <a:off x="6310585" y="992909"/>
            <a:ext cx="5804452" cy="2631490"/>
          </a:xfrm>
          <a:prstGeom prst="rect">
            <a:avLst/>
          </a:prstGeom>
          <a:noFill/>
          <a:ln>
            <a:solidFill>
              <a:schemeClr val="tx1"/>
            </a:solidFill>
          </a:ln>
        </p:spPr>
        <p:txBody>
          <a:bodyPr wrap="square" rtlCol="0">
            <a:spAutoFit/>
          </a:bodyPr>
          <a:lstStyle/>
          <a:p>
            <a:r>
              <a:rPr lang="en-GB" sz="1600" b="1" dirty="0">
                <a:solidFill>
                  <a:srgbClr val="FF0000"/>
                </a:solidFill>
              </a:rPr>
              <a:t>Questions to ask Hill Dickinson</a:t>
            </a:r>
          </a:p>
          <a:p>
            <a:r>
              <a:rPr lang="en-GB" sz="1100" dirty="0"/>
              <a:t>Using what you have learned from your pre-work, come up with 3 questions you would like to ask. Is there anything </a:t>
            </a:r>
            <a:r>
              <a:rPr lang="en-GB" sz="1100" b="1" dirty="0">
                <a:solidFill>
                  <a:srgbClr val="00B050"/>
                </a:solidFill>
              </a:rPr>
              <a:t>you</a:t>
            </a:r>
            <a:r>
              <a:rPr lang="en-GB" sz="1100" dirty="0"/>
              <a:t> </a:t>
            </a:r>
            <a:r>
              <a:rPr lang="en-GB" sz="1100" b="1" dirty="0">
                <a:solidFill>
                  <a:srgbClr val="00B050"/>
                </a:solidFill>
              </a:rPr>
              <a:t>don’t understand </a:t>
            </a:r>
            <a:r>
              <a:rPr lang="en-GB" sz="1100" dirty="0"/>
              <a:t>or would like </a:t>
            </a:r>
            <a:r>
              <a:rPr lang="en-GB" sz="1100" b="1" dirty="0">
                <a:solidFill>
                  <a:srgbClr val="7030A0"/>
                </a:solidFill>
              </a:rPr>
              <a:t>more information </a:t>
            </a:r>
            <a:r>
              <a:rPr lang="en-GB" sz="1100" dirty="0"/>
              <a:t>on? You may even come up with some questions as you hear them talk.</a:t>
            </a:r>
          </a:p>
          <a:p>
            <a:endParaRPr lang="en-GB" dirty="0"/>
          </a:p>
          <a:p>
            <a:r>
              <a:rPr lang="en-GB" sz="1600" dirty="0"/>
              <a:t>1. </a:t>
            </a:r>
          </a:p>
          <a:p>
            <a:endParaRPr lang="en-GB" sz="1600" dirty="0"/>
          </a:p>
          <a:p>
            <a:r>
              <a:rPr lang="en-GB" sz="1600" dirty="0"/>
              <a:t>2. </a:t>
            </a:r>
          </a:p>
          <a:p>
            <a:endParaRPr lang="en-GB" sz="1600" dirty="0"/>
          </a:p>
          <a:p>
            <a:r>
              <a:rPr lang="en-GB" sz="1600" dirty="0"/>
              <a:t>3.</a:t>
            </a:r>
          </a:p>
          <a:p>
            <a:endParaRPr lang="en-GB" dirty="0"/>
          </a:p>
        </p:txBody>
      </p:sp>
      <p:sp>
        <p:nvSpPr>
          <p:cNvPr id="10" name="TextBox 9">
            <a:extLst>
              <a:ext uri="{FF2B5EF4-FFF2-40B4-BE49-F238E27FC236}">
                <a16:creationId xmlns:a16="http://schemas.microsoft.com/office/drawing/2014/main" id="{4A367FE9-289A-4B04-977D-08E3DBFBFE71}"/>
              </a:ext>
            </a:extLst>
          </p:cNvPr>
          <p:cNvSpPr txBox="1"/>
          <p:nvPr/>
        </p:nvSpPr>
        <p:spPr>
          <a:xfrm>
            <a:off x="6310585" y="3809065"/>
            <a:ext cx="5804452" cy="2831544"/>
          </a:xfrm>
          <a:prstGeom prst="rect">
            <a:avLst/>
          </a:prstGeom>
          <a:noFill/>
          <a:ln>
            <a:solidFill>
              <a:schemeClr val="tx1"/>
            </a:solidFill>
          </a:ln>
        </p:spPr>
        <p:txBody>
          <a:bodyPr wrap="square" rtlCol="0">
            <a:spAutoFit/>
          </a:bodyPr>
          <a:lstStyle/>
          <a:p>
            <a:r>
              <a:rPr lang="en-GB" b="1" dirty="0">
                <a:solidFill>
                  <a:srgbClr val="FF0000"/>
                </a:solidFill>
              </a:rPr>
              <a:t>Useful careers tips</a:t>
            </a:r>
          </a:p>
          <a:p>
            <a:r>
              <a:rPr lang="en-GB" sz="1100" dirty="0"/>
              <a:t>Whilst listening, note down any inspirational or interesting advice that you hear which could help you on your careers journey </a:t>
            </a:r>
          </a:p>
          <a:p>
            <a:endParaRPr lang="en-GB" b="1" dirty="0"/>
          </a:p>
          <a:p>
            <a:endParaRPr lang="en-GB" b="1" dirty="0"/>
          </a:p>
          <a:p>
            <a:endParaRPr lang="en-GB" b="1" dirty="0"/>
          </a:p>
          <a:p>
            <a:endParaRPr lang="en-GB" b="1" dirty="0"/>
          </a:p>
          <a:p>
            <a:endParaRPr lang="en-GB" b="1" dirty="0"/>
          </a:p>
          <a:p>
            <a:endParaRPr lang="en-GB" b="1" dirty="0"/>
          </a:p>
          <a:p>
            <a:r>
              <a:rPr lang="en-GB" sz="1400" b="1" dirty="0"/>
              <a:t>Now head over to your </a:t>
            </a:r>
            <a:r>
              <a:rPr lang="en-GB" sz="1400" b="1" i="1" dirty="0">
                <a:solidFill>
                  <a:srgbClr val="00B0F0"/>
                </a:solidFill>
              </a:rPr>
              <a:t>Creating Careers Roadmap </a:t>
            </a:r>
            <a:r>
              <a:rPr lang="en-GB" sz="1400" b="1" dirty="0"/>
              <a:t>to evaluate today’s session…</a:t>
            </a:r>
          </a:p>
        </p:txBody>
      </p:sp>
      <p:pic>
        <p:nvPicPr>
          <p:cNvPr id="15" name="Picture 14" descr="A screenshot of a cell phone&#10;&#10;Description automatically generated">
            <a:extLst>
              <a:ext uri="{FF2B5EF4-FFF2-40B4-BE49-F238E27FC236}">
                <a16:creationId xmlns:a16="http://schemas.microsoft.com/office/drawing/2014/main" id="{A3F1B04E-1E24-4B36-BDC5-F681F69C194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943887" y="167894"/>
            <a:ext cx="3212093" cy="739106"/>
          </a:xfrm>
          <a:prstGeom prst="rect">
            <a:avLst/>
          </a:prstGeom>
        </p:spPr>
      </p:pic>
      <p:sp>
        <p:nvSpPr>
          <p:cNvPr id="5" name="TextBox 4">
            <a:extLst>
              <a:ext uri="{FF2B5EF4-FFF2-40B4-BE49-F238E27FC236}">
                <a16:creationId xmlns:a16="http://schemas.microsoft.com/office/drawing/2014/main" id="{EEE5D9FB-60D3-4F02-B0C7-4B6EF7B1CAC2}"/>
              </a:ext>
            </a:extLst>
          </p:cNvPr>
          <p:cNvSpPr txBox="1"/>
          <p:nvPr/>
        </p:nvSpPr>
        <p:spPr>
          <a:xfrm>
            <a:off x="76963" y="992909"/>
            <a:ext cx="6209731" cy="5801588"/>
          </a:xfrm>
          <a:prstGeom prst="rect">
            <a:avLst/>
          </a:prstGeom>
          <a:noFill/>
          <a:ln>
            <a:solidFill>
              <a:schemeClr val="tx1"/>
            </a:solidFill>
          </a:ln>
        </p:spPr>
        <p:txBody>
          <a:bodyPr wrap="square" rtlCol="0">
            <a:spAutoFit/>
          </a:bodyPr>
          <a:lstStyle/>
          <a:p>
            <a:pPr algn="ctr"/>
            <a:r>
              <a:rPr lang="en-US" sz="1600" b="1" dirty="0">
                <a:solidFill>
                  <a:srgbClr val="FF0000"/>
                </a:solidFill>
              </a:rPr>
              <a:t>Pre work:</a:t>
            </a:r>
          </a:p>
          <a:p>
            <a:pPr algn="ctr"/>
            <a:r>
              <a:rPr lang="en-US" sz="1600" b="1" dirty="0">
                <a:solidFill>
                  <a:srgbClr val="FF0000"/>
                </a:solidFill>
              </a:rPr>
              <a:t>Tasks to complete to prepare you for the live session with Hill Dickinson</a:t>
            </a:r>
          </a:p>
          <a:p>
            <a:pPr algn="ctr"/>
            <a:endParaRPr lang="en-US" sz="1600" b="1" dirty="0">
              <a:solidFill>
                <a:srgbClr val="FF0000"/>
              </a:solidFill>
            </a:endParaRPr>
          </a:p>
          <a:p>
            <a:r>
              <a:rPr lang="en-GB" sz="1100" b="1" dirty="0">
                <a:solidFill>
                  <a:srgbClr val="FF0000"/>
                </a:solidFill>
                <a:hlinkClick r:id="rId4"/>
              </a:rPr>
              <a:t>https://www.hilldickinson.com/about-us</a:t>
            </a:r>
            <a:endParaRPr lang="en-US" sz="1100" b="1" dirty="0">
              <a:solidFill>
                <a:srgbClr val="FF0000"/>
              </a:solidFill>
            </a:endParaRPr>
          </a:p>
          <a:p>
            <a:r>
              <a:rPr lang="en-US" sz="1100" dirty="0"/>
              <a:t>Using the above link, describe in your </a:t>
            </a:r>
            <a:r>
              <a:rPr lang="en-US" sz="1100" b="1" u="sng" dirty="0"/>
              <a:t>own words </a:t>
            </a:r>
            <a:r>
              <a:rPr lang="en-US" sz="1100" dirty="0"/>
              <a:t>what Hill Dickinson do, including the different sectors (types of businesses) that they work worth. </a:t>
            </a:r>
          </a:p>
          <a:p>
            <a:endParaRPr lang="en-US" sz="1000" dirty="0"/>
          </a:p>
          <a:p>
            <a:endParaRPr lang="en-US" sz="1000" dirty="0"/>
          </a:p>
          <a:p>
            <a:endParaRPr lang="en-US" sz="1000" dirty="0"/>
          </a:p>
          <a:p>
            <a:r>
              <a:rPr lang="en-US" sz="1100" b="1" dirty="0">
                <a:hlinkClick r:id="rId5"/>
              </a:rPr>
              <a:t>https://www.hilldickinson.com/</a:t>
            </a:r>
            <a:r>
              <a:rPr lang="en-US" sz="1100" b="1" dirty="0"/>
              <a:t> </a:t>
            </a:r>
          </a:p>
          <a:p>
            <a:r>
              <a:rPr lang="en-US" sz="1100" dirty="0"/>
              <a:t>Now you have an idea of what Hill Dickinson do, explore their website in more detail and in your own words explain </a:t>
            </a:r>
            <a:r>
              <a:rPr lang="en-US" sz="1100" b="1" u="sng" dirty="0"/>
              <a:t>why</a:t>
            </a:r>
            <a:r>
              <a:rPr lang="en-US" sz="1100" dirty="0"/>
              <a:t> you think people would want to work for a company like Hill Dickinson</a:t>
            </a:r>
          </a:p>
          <a:p>
            <a:endParaRPr lang="en-US" sz="1000" dirty="0"/>
          </a:p>
          <a:p>
            <a:endParaRPr lang="en-US" sz="1000" dirty="0"/>
          </a:p>
          <a:p>
            <a:endParaRPr lang="en-US" sz="1000" b="1" u="sng" dirty="0">
              <a:solidFill>
                <a:srgbClr val="FF0000"/>
              </a:solidFill>
            </a:endParaRPr>
          </a:p>
          <a:p>
            <a:r>
              <a:rPr lang="en-US" sz="1000" b="1" u="sng" dirty="0">
                <a:solidFill>
                  <a:srgbClr val="FF0000"/>
                </a:solidFill>
              </a:rPr>
              <a:t>Extension: </a:t>
            </a:r>
          </a:p>
          <a:p>
            <a:r>
              <a:rPr lang="en-US" sz="1100" dirty="0"/>
              <a:t>The maritime and legal sectors have had low numbers of female employees in the past. With your partner, consider why you think this is and write down your ideas. </a:t>
            </a:r>
          </a:p>
          <a:p>
            <a:endParaRPr lang="en-US" sz="1000" dirty="0"/>
          </a:p>
          <a:p>
            <a:endParaRPr lang="en-US" sz="1000" dirty="0">
              <a:hlinkClick r:id="rId6"/>
            </a:endParaRPr>
          </a:p>
          <a:p>
            <a:endParaRPr lang="en-US" sz="1000" dirty="0">
              <a:hlinkClick r:id="rId6"/>
            </a:endParaRPr>
          </a:p>
          <a:p>
            <a:r>
              <a:rPr lang="en-US" sz="1100" dirty="0">
                <a:hlinkClick r:id="rId6"/>
              </a:rPr>
              <a:t>https://www.youtube.com/watch?v=oPdVKPsR34A</a:t>
            </a:r>
            <a:endParaRPr lang="en-US" sz="1100" dirty="0"/>
          </a:p>
          <a:p>
            <a:endParaRPr lang="en-US" sz="1100" dirty="0"/>
          </a:p>
          <a:p>
            <a:r>
              <a:rPr lang="en-US" sz="1100" dirty="0"/>
              <a:t>Watch the above clip and listen to Rachel’s explanation of why, in the past, so few women have worked in the maritime and legal sectors. Note down any ideas that you and your partner did not come up with.</a:t>
            </a:r>
          </a:p>
          <a:p>
            <a:endParaRPr lang="en-US" sz="1000" dirty="0"/>
          </a:p>
          <a:p>
            <a:endParaRPr lang="en-US" sz="1000" dirty="0"/>
          </a:p>
          <a:p>
            <a:endParaRPr lang="en-US" sz="1000" dirty="0"/>
          </a:p>
          <a:p>
            <a:r>
              <a:rPr lang="en-US" sz="1100" dirty="0"/>
              <a:t>What are Maritime UK doing to try and tackle these barriers and get more women into these industries? </a:t>
            </a:r>
          </a:p>
          <a:p>
            <a:endParaRPr lang="en-US" sz="1000" dirty="0"/>
          </a:p>
          <a:p>
            <a:endParaRPr lang="en-US" sz="1000" dirty="0"/>
          </a:p>
          <a:p>
            <a:endParaRPr lang="en-US" sz="1000" dirty="0"/>
          </a:p>
          <a:p>
            <a:endParaRPr lang="en-US" sz="1000" dirty="0"/>
          </a:p>
          <a:p>
            <a:endParaRPr lang="en-US" sz="1000" dirty="0"/>
          </a:p>
        </p:txBody>
      </p:sp>
      <p:pic>
        <p:nvPicPr>
          <p:cNvPr id="8" name="Picture 7">
            <a:extLst>
              <a:ext uri="{FF2B5EF4-FFF2-40B4-BE49-F238E27FC236}">
                <a16:creationId xmlns:a16="http://schemas.microsoft.com/office/drawing/2014/main" id="{75BF3E9E-A7B1-4099-89DC-2074A6ECFA5B}"/>
              </a:ext>
            </a:extLst>
          </p:cNvPr>
          <p:cNvPicPr>
            <a:picLocks noChangeAspect="1"/>
          </p:cNvPicPr>
          <p:nvPr/>
        </p:nvPicPr>
        <p:blipFill>
          <a:blip r:embed="rId7"/>
          <a:stretch>
            <a:fillRect/>
          </a:stretch>
        </p:blipFill>
        <p:spPr>
          <a:xfrm>
            <a:off x="218901" y="63503"/>
            <a:ext cx="2284270" cy="442357"/>
          </a:xfrm>
          <a:prstGeom prst="rect">
            <a:avLst/>
          </a:prstGeom>
        </p:spPr>
      </p:pic>
    </p:spTree>
    <p:extLst>
      <p:ext uri="{BB962C8B-B14F-4D97-AF65-F5344CB8AC3E}">
        <p14:creationId xmlns:p14="http://schemas.microsoft.com/office/powerpoint/2010/main" val="2871662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1469</TotalTime>
  <Words>318</Words>
  <Application>Microsoft Office PowerPoint</Application>
  <PresentationFormat>Widescreen</PresentationFormat>
  <Paragraphs>48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Gilmer Bold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Lesleyann Craig</dc:creator>
  <cp:lastModifiedBy>Lesleyann Craig</cp:lastModifiedBy>
  <cp:revision>50</cp:revision>
  <dcterms:created xsi:type="dcterms:W3CDTF">2020-06-25T11:38:22Z</dcterms:created>
  <dcterms:modified xsi:type="dcterms:W3CDTF">2020-10-02T06:49:13Z</dcterms:modified>
</cp:coreProperties>
</file>