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2" r:id="rId2"/>
    <p:sldId id="256" r:id="rId3"/>
    <p:sldId id="275"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1111" autoAdjust="0"/>
  </p:normalViewPr>
  <p:slideViewPr>
    <p:cSldViewPr snapToGrid="0">
      <p:cViewPr varScale="1">
        <p:scale>
          <a:sx n="72" d="100"/>
          <a:sy n="72" d="100"/>
        </p:scale>
        <p:origin x="828"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DA8F-9BBC-4CD2-95EE-ED4759981F0C}" type="datetimeFigureOut">
              <a:rPr lang="en-GB" smtClean="0"/>
              <a:t>16/07/2021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D9417-C0DE-4E6D-8FED-DD6FBAE90B98}" type="slidenum">
              <a:rPr lang="en-GB" smtClean="0"/>
              <a:t>‹#›</a:t>
            </a:fld>
            <a:endParaRPr lang="en-GB"/>
          </a:p>
        </p:txBody>
      </p:sp>
    </p:spTree>
    <p:extLst>
      <p:ext uri="{BB962C8B-B14F-4D97-AF65-F5344CB8AC3E}">
        <p14:creationId xmlns:p14="http://schemas.microsoft.com/office/powerpoint/2010/main" val="276469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CD9417-C0DE-4E6D-8FED-DD6FBAE90B98}" type="slidenum">
              <a:rPr lang="en-GB" smtClean="0"/>
              <a:t>2</a:t>
            </a:fld>
            <a:endParaRPr lang="en-GB"/>
          </a:p>
        </p:txBody>
      </p:sp>
    </p:spTree>
    <p:extLst>
      <p:ext uri="{BB962C8B-B14F-4D97-AF65-F5344CB8AC3E}">
        <p14:creationId xmlns:p14="http://schemas.microsoft.com/office/powerpoint/2010/main" val="1833294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F647-C18C-465F-9B33-BCB3C67650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D2E128-EEA1-409F-B98F-6235D9DA2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DE27EA-2436-4045-871E-518F71B3FC0F}"/>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5" name="Footer Placeholder 4">
            <a:extLst>
              <a:ext uri="{FF2B5EF4-FFF2-40B4-BE49-F238E27FC236}">
                <a16:creationId xmlns:a16="http://schemas.microsoft.com/office/drawing/2014/main" id="{B6618ABC-513C-4B70-95B0-BC91F6E1C9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08FE99-FE71-4BCB-92EB-A8A11C1275ED}"/>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521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FBE1-0FE5-41FB-BF9B-CFF43C708E1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B1D060-5066-4AAF-B26E-AFC953B4B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4C079-FCAC-4253-87CB-DABD9EAE534E}"/>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5" name="Footer Placeholder 4">
            <a:extLst>
              <a:ext uri="{FF2B5EF4-FFF2-40B4-BE49-F238E27FC236}">
                <a16:creationId xmlns:a16="http://schemas.microsoft.com/office/drawing/2014/main" id="{232D1D3B-6218-4025-AD04-863072E9BF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247C2B-6F68-49D0-9D1E-6185A6E4058A}"/>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80278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E3597-F9B9-4C73-B3D8-C929DF7819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CA623F-54D8-4CFB-AE71-BE3DAF40D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D39586-3A1F-48F1-83C7-9AAD8FD7FC65}"/>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5" name="Footer Placeholder 4">
            <a:extLst>
              <a:ext uri="{FF2B5EF4-FFF2-40B4-BE49-F238E27FC236}">
                <a16:creationId xmlns:a16="http://schemas.microsoft.com/office/drawing/2014/main" id="{BEA6C911-2422-4751-BCFD-EB5958457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E0193B-C732-4D4F-B306-519DD474080B}"/>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199231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8F36F38-C1AA-424F-A110-47DE1D61EBD4}"/>
              </a:ext>
            </a:extLst>
          </p:cNvPr>
          <p:cNvSpPr txBox="1"/>
          <p:nvPr userDrawn="1"/>
        </p:nvSpPr>
        <p:spPr>
          <a:xfrm>
            <a:off x="3498786" y="3023126"/>
            <a:ext cx="5793118" cy="646331"/>
          </a:xfrm>
          <a:prstGeom prst="rect">
            <a:avLst/>
          </a:prstGeom>
          <a:noFill/>
          <a:ln w="38100">
            <a:solidFill>
              <a:srgbClr val="B5E7D9"/>
            </a:solidFill>
          </a:ln>
        </p:spPr>
        <p:txBody>
          <a:bodyPr wrap="square">
            <a:spAutoFit/>
          </a:bodyPr>
          <a:lstStyle/>
          <a:p>
            <a:pPr algn="ctr"/>
            <a:r>
              <a:rPr lang="en-GB" sz="3600" b="1" dirty="0">
                <a:latin typeface="Comic Sans MS" panose="030F0702030302020204" pitchFamily="66" charset="0"/>
                <a:ea typeface="Calibri" panose="020F0502020204030204" pitchFamily="34" charset="0"/>
                <a:cs typeface="Times New Roman" panose="02020603050405020304" pitchFamily="18" charset="0"/>
              </a:rPr>
              <a:t>Student Pre-work</a:t>
            </a:r>
            <a:endParaRPr lang="en-GB" sz="3600" b="1"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Title 8">
            <a:extLst>
              <a:ext uri="{FF2B5EF4-FFF2-40B4-BE49-F238E27FC236}">
                <a16:creationId xmlns:a16="http://schemas.microsoft.com/office/drawing/2014/main" id="{1956A53F-DBB8-4682-9219-B41F8FDF17FB}"/>
              </a:ext>
            </a:extLst>
          </p:cNvPr>
          <p:cNvSpPr txBox="1">
            <a:spLocks/>
          </p:cNvSpPr>
          <p:nvPr userDrawn="1"/>
        </p:nvSpPr>
        <p:spPr>
          <a:xfrm>
            <a:off x="1524000" y="1101512"/>
            <a:ext cx="9144000" cy="2806922"/>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latin typeface="Comic Sans MS" panose="030F0702030302020204" pitchFamily="66" charset="0"/>
              </a:rPr>
              <a:t>Creating Careers: Ask Us Anything</a:t>
            </a:r>
          </a:p>
          <a:p>
            <a:pPr algn="ctr"/>
            <a:r>
              <a:rPr lang="en-US" sz="3200" b="1" dirty="0">
                <a:solidFill>
                  <a:srgbClr val="000000"/>
                </a:solidFill>
                <a:latin typeface="Comic Sans MS" panose="030F0702030302020204" pitchFamily="66" charset="0"/>
              </a:rPr>
              <a:t>Careers in Healthcare Science</a:t>
            </a:r>
          </a:p>
          <a:p>
            <a:pPr algn="ctr"/>
            <a:endParaRPr lang="en-GB" sz="2000" b="1" dirty="0">
              <a:latin typeface="Comic Sans MS" panose="030F0702030302020204" pitchFamily="66" charset="0"/>
              <a:ea typeface="Calibri" panose="020F0502020204030204" pitchFamily="34" charset="0"/>
              <a:cs typeface="Times New Roman" panose="02020603050405020304" pitchFamily="18" charset="0"/>
            </a:endParaRPr>
          </a:p>
          <a:p>
            <a:pPr algn="ctr"/>
            <a:r>
              <a:rPr lang="en-GB" sz="2000" b="1" dirty="0">
                <a:latin typeface="Comic Sans MS" panose="030F0702030302020204" pitchFamily="66" charset="0"/>
                <a:ea typeface="Calibri" panose="020F0502020204030204" pitchFamily="34" charset="0"/>
                <a:cs typeface="Times New Roman" panose="02020603050405020304" pitchFamily="18" charset="0"/>
              </a:rPr>
              <a:t>Thursday 15</a:t>
            </a:r>
            <a:r>
              <a:rPr lang="en-GB" sz="2000" b="1" baseline="30000" dirty="0">
                <a:latin typeface="Comic Sans MS" panose="030F0702030302020204" pitchFamily="66" charset="0"/>
                <a:ea typeface="Calibri" panose="020F0502020204030204" pitchFamily="34" charset="0"/>
                <a:cs typeface="Times New Roman" panose="02020603050405020304" pitchFamily="18" charset="0"/>
              </a:rPr>
              <a:t>th</a:t>
            </a:r>
            <a:r>
              <a:rPr lang="en-GB" sz="2000" b="1" dirty="0">
                <a:latin typeface="Comic Sans MS" panose="030F0702030302020204" pitchFamily="66" charset="0"/>
                <a:ea typeface="Calibri" panose="020F0502020204030204" pitchFamily="34" charset="0"/>
                <a:cs typeface="Times New Roman" panose="02020603050405020304" pitchFamily="18" charset="0"/>
              </a:rPr>
              <a:t> July 2021</a:t>
            </a:r>
          </a:p>
          <a:p>
            <a:pPr algn="ctr"/>
            <a:r>
              <a:rPr lang="en-GB" sz="2000" b="1" dirty="0">
                <a:latin typeface="Comic Sans MS" panose="030F0702030302020204" pitchFamily="66" charset="0"/>
                <a:ea typeface="Calibri" panose="020F0502020204030204" pitchFamily="34" charset="0"/>
                <a:cs typeface="Times New Roman" panose="02020603050405020304" pitchFamily="18" charset="0"/>
              </a:rPr>
              <a:t>4.30 pm – 5.30 pm</a:t>
            </a:r>
          </a:p>
          <a:p>
            <a:pPr algn="ctr"/>
            <a:r>
              <a:rPr lang="en-US" sz="2800" b="1" dirty="0">
                <a:latin typeface="Comic Sans MS" panose="030F0702030302020204" pitchFamily="66" charset="0"/>
              </a:rPr>
              <a:t> </a:t>
            </a:r>
            <a:br>
              <a:rPr lang="en-GB"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10" name="Graphic 9">
            <a:extLst>
              <a:ext uri="{FF2B5EF4-FFF2-40B4-BE49-F238E27FC236}">
                <a16:creationId xmlns:a16="http://schemas.microsoft.com/office/drawing/2014/main" id="{3F344331-CEB4-4547-92BC-D9F6927130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pic>
        <p:nvPicPr>
          <p:cNvPr id="11" name="Picture 10" descr="A picture containing drawing, food&#10;&#10;Description automatically generated">
            <a:extLst>
              <a:ext uri="{FF2B5EF4-FFF2-40B4-BE49-F238E27FC236}">
                <a16:creationId xmlns:a16="http://schemas.microsoft.com/office/drawing/2014/main" id="{23CDD82E-6AA7-43E9-939D-4F170BD10B09}"/>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9344199" y="-155166"/>
            <a:ext cx="2982122" cy="1578771"/>
          </a:xfrm>
          <a:prstGeom prst="rect">
            <a:avLst/>
          </a:prstGeom>
        </p:spPr>
      </p:pic>
      <p:pic>
        <p:nvPicPr>
          <p:cNvPr id="12" name="Picture 11" descr="Logo&#10;&#10;Description automatically generated">
            <a:extLst>
              <a:ext uri="{FF2B5EF4-FFF2-40B4-BE49-F238E27FC236}">
                <a16:creationId xmlns:a16="http://schemas.microsoft.com/office/drawing/2014/main" id="{0AF232AF-601C-4572-AD09-23B56E82AECC}"/>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pic>
        <p:nvPicPr>
          <p:cNvPr id="13" name="Picture 12" descr="A close up of a logo&#10;&#10;Description automatically generated">
            <a:extLst>
              <a:ext uri="{FF2B5EF4-FFF2-40B4-BE49-F238E27FC236}">
                <a16:creationId xmlns:a16="http://schemas.microsoft.com/office/drawing/2014/main" id="{F1391B13-C15F-4574-BDD6-22CD02D87CCA}"/>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15" name="Picture 14" descr="Logo&#10;&#10;Description automatically generated with medium confidence">
            <a:extLst>
              <a:ext uri="{FF2B5EF4-FFF2-40B4-BE49-F238E27FC236}">
                <a16:creationId xmlns:a16="http://schemas.microsoft.com/office/drawing/2014/main" id="{88565681-E897-448C-BFB2-1A9DEBF78CAE}"/>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0" name="Picture 19">
            <a:extLst>
              <a:ext uri="{FF2B5EF4-FFF2-40B4-BE49-F238E27FC236}">
                <a16:creationId xmlns:a16="http://schemas.microsoft.com/office/drawing/2014/main" id="{9DC4D91A-68F1-4895-A4A6-4134B8E32E3A}"/>
              </a:ext>
            </a:extLst>
          </p:cNvPr>
          <p:cNvPicPr>
            <a:picLocks noChangeAspect="1" noChangeArrowheads="1"/>
          </p:cNvPicPr>
          <p:nvPr userDrawn="1"/>
        </p:nvPicPr>
        <p:blipFill>
          <a:blip r:embed="rId8">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a:extLst>
              <a:ext uri="{FF2B5EF4-FFF2-40B4-BE49-F238E27FC236}">
                <a16:creationId xmlns:a16="http://schemas.microsoft.com/office/drawing/2014/main" id="{8427B64E-F757-4B02-94B9-ED4FD54A4603}"/>
              </a:ext>
            </a:extLst>
          </p:cNvPr>
          <p:cNvPicPr>
            <a:picLocks noChangeAspect="1" noChangeArrowheads="1"/>
          </p:cNvPicPr>
          <p:nvPr userDrawn="1"/>
        </p:nvPicPr>
        <p:blipFill>
          <a:blip r:embed="rId9"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Logo, company name&#10;&#10;Description automatically generated">
            <a:extLst>
              <a:ext uri="{FF2B5EF4-FFF2-40B4-BE49-F238E27FC236}">
                <a16:creationId xmlns:a16="http://schemas.microsoft.com/office/drawing/2014/main" id="{9AD9C49A-0A1E-4877-842B-185DB211A19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385789" y="6018673"/>
            <a:ext cx="1125560" cy="640058"/>
          </a:xfrm>
          <a:prstGeom prst="rect">
            <a:avLst/>
          </a:prstGeom>
        </p:spPr>
      </p:pic>
      <p:pic>
        <p:nvPicPr>
          <p:cNvPr id="14" name="Picture 13" descr="Diagram&#10;&#10;Description automatically generated">
            <a:extLst>
              <a:ext uri="{FF2B5EF4-FFF2-40B4-BE49-F238E27FC236}">
                <a16:creationId xmlns:a16="http://schemas.microsoft.com/office/drawing/2014/main" id="{C91D8332-00A5-43D4-9D13-100328C7E87D}"/>
              </a:ext>
            </a:extLst>
          </p:cNvPr>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3707320" y="3988784"/>
            <a:ext cx="5376049" cy="1602287"/>
          </a:xfrm>
          <a:prstGeom prst="rect">
            <a:avLst/>
          </a:prstGeom>
        </p:spPr>
      </p:pic>
    </p:spTree>
    <p:extLst>
      <p:ext uri="{BB962C8B-B14F-4D97-AF65-F5344CB8AC3E}">
        <p14:creationId xmlns:p14="http://schemas.microsoft.com/office/powerpoint/2010/main" val="271879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AE94-EB95-4D25-930B-4A501B465C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5CD904-5A9E-498A-A8CE-092F71963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A2E7E8-EDA7-4DE4-837B-F1F067A27E70}"/>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5" name="Footer Placeholder 4">
            <a:extLst>
              <a:ext uri="{FF2B5EF4-FFF2-40B4-BE49-F238E27FC236}">
                <a16:creationId xmlns:a16="http://schemas.microsoft.com/office/drawing/2014/main" id="{CF91F313-9F62-4798-BCB8-95C63E9EEC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9390AF-0F87-47E3-A904-81EBEB804581}"/>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66380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411-7B23-4A8C-BE30-F03D8489A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3F5DBF-3257-4307-8DFF-3822AF6F5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28B049-F381-4CBF-94E8-CFC467756826}"/>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5" name="Footer Placeholder 4">
            <a:extLst>
              <a:ext uri="{FF2B5EF4-FFF2-40B4-BE49-F238E27FC236}">
                <a16:creationId xmlns:a16="http://schemas.microsoft.com/office/drawing/2014/main" id="{B2D8D1C2-BF70-4447-8659-999A205E45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B6B44A-810B-4EB0-A9DE-91A98FB6CD3C}"/>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127069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60635-6FF9-49F1-A8A7-B88E37FBB4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B58927-676C-4415-AE03-21EDA096AB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60E1B0-7F7B-47F9-BA9B-6A40B7EA3E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6F72D-7BCA-4F61-AA11-18247F4F38EE}"/>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6" name="Footer Placeholder 5">
            <a:extLst>
              <a:ext uri="{FF2B5EF4-FFF2-40B4-BE49-F238E27FC236}">
                <a16:creationId xmlns:a16="http://schemas.microsoft.com/office/drawing/2014/main" id="{E409FF27-7699-405A-92AC-F82918A72A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528D1B-2D7A-49BA-A54D-367F6BE9F5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25327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4065D-F289-4804-BC55-6C69777910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5EF37-DF4C-42A1-B39F-D93B7CC22B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A7342-1938-458A-ACA1-25D34075C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74DAF6-7167-49DC-B3F7-BE842835B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06D87F-F0C4-4002-976E-4C1572DA9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9F6690-4D04-478D-AD6B-7C1D5EC105F5}"/>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8" name="Footer Placeholder 7">
            <a:extLst>
              <a:ext uri="{FF2B5EF4-FFF2-40B4-BE49-F238E27FC236}">
                <a16:creationId xmlns:a16="http://schemas.microsoft.com/office/drawing/2014/main" id="{505E5083-5DBE-44F2-ADD7-E25B319EF2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C6E6D9-9A4B-4860-999F-AEB430991830}"/>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73151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8F075-FD36-4658-9BEA-8042FD8E03D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F86EA0-0999-480C-94DF-C31414949B3B}"/>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4" name="Footer Placeholder 3">
            <a:extLst>
              <a:ext uri="{FF2B5EF4-FFF2-40B4-BE49-F238E27FC236}">
                <a16:creationId xmlns:a16="http://schemas.microsoft.com/office/drawing/2014/main" id="{393E094A-D71D-4C2F-99B9-17A7ABB337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0FD063B-FD07-4A7F-BC1E-859ECFE059B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76908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F69CB-CB79-40D7-8402-7FBA62886E27}"/>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3" name="Footer Placeholder 2">
            <a:extLst>
              <a:ext uri="{FF2B5EF4-FFF2-40B4-BE49-F238E27FC236}">
                <a16:creationId xmlns:a16="http://schemas.microsoft.com/office/drawing/2014/main" id="{2FF06EB9-136F-4123-9634-4B8D5942C2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755B97-4E27-48B9-B955-F856A52A5A5F}"/>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7584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F596-B973-474A-9A65-20E16EC24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F4558F-D603-43C5-A680-BF62E4881D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2D93A5-3F3F-4DE5-8709-E1B795D43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A397DC-DE08-4AEA-A3B1-59088FDA3362}"/>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6" name="Footer Placeholder 5">
            <a:extLst>
              <a:ext uri="{FF2B5EF4-FFF2-40B4-BE49-F238E27FC236}">
                <a16:creationId xmlns:a16="http://schemas.microsoft.com/office/drawing/2014/main" id="{B3088A5C-D99A-4586-9E96-42494E8F0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320C67-E72D-4890-A145-D6046D2A1F98}"/>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3009357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C03-1DB3-4A43-B0A8-14DB5EC2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C7F88-4DE5-4121-BAA9-312C2C1A1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354294-709A-4BE7-BA10-1A031048B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8DCD2-3553-4232-B72B-3DE50E67E3E0}"/>
              </a:ext>
            </a:extLst>
          </p:cNvPr>
          <p:cNvSpPr>
            <a:spLocks noGrp="1"/>
          </p:cNvSpPr>
          <p:nvPr>
            <p:ph type="dt" sz="half" idx="10"/>
          </p:nvPr>
        </p:nvSpPr>
        <p:spPr/>
        <p:txBody>
          <a:bodyPr/>
          <a:lstStyle/>
          <a:p>
            <a:fld id="{175287E0-D6DD-4E6A-B98B-8601C4671D97}" type="datetimeFigureOut">
              <a:rPr lang="en-GB" smtClean="0"/>
              <a:t>16/07/2021</a:t>
            </a:fld>
            <a:endParaRPr lang="en-GB"/>
          </a:p>
        </p:txBody>
      </p:sp>
      <p:sp>
        <p:nvSpPr>
          <p:cNvPr id="6" name="Footer Placeholder 5">
            <a:extLst>
              <a:ext uri="{FF2B5EF4-FFF2-40B4-BE49-F238E27FC236}">
                <a16:creationId xmlns:a16="http://schemas.microsoft.com/office/drawing/2014/main" id="{FCB7E64A-EFAF-432B-AE74-D8BF6973A9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A4965F-FA8D-4BE8-B392-81AEEF13F6C3}"/>
              </a:ext>
            </a:extLst>
          </p:cNvPr>
          <p:cNvSpPr>
            <a:spLocks noGrp="1"/>
          </p:cNvSpPr>
          <p:nvPr>
            <p:ph type="sldNum" sz="quarter" idx="12"/>
          </p:nvPr>
        </p:nvSpPr>
        <p:spPr/>
        <p:txBody>
          <a:bodyPr/>
          <a:lstStyle/>
          <a:p>
            <a:fld id="{B7F3E0EE-53D7-40FF-BD0C-B461133AFCAE}" type="slidenum">
              <a:rPr lang="en-GB" smtClean="0"/>
              <a:t>‹#›</a:t>
            </a:fld>
            <a:endParaRPr lang="en-GB"/>
          </a:p>
        </p:txBody>
      </p:sp>
    </p:spTree>
    <p:extLst>
      <p:ext uri="{BB962C8B-B14F-4D97-AF65-F5344CB8AC3E}">
        <p14:creationId xmlns:p14="http://schemas.microsoft.com/office/powerpoint/2010/main" val="24464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52149-3EBE-4D92-B1CB-AB1B51F31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0D54B6-5960-46F0-B77F-2BB9138546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73963-2F8D-4E9E-ACDD-7934506333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87E0-D6DD-4E6A-B98B-8601C4671D97}" type="datetimeFigureOut">
              <a:rPr lang="en-GB" smtClean="0"/>
              <a:t>16/07/2021</a:t>
            </a:fld>
            <a:endParaRPr lang="en-GB"/>
          </a:p>
        </p:txBody>
      </p:sp>
      <p:sp>
        <p:nvSpPr>
          <p:cNvPr id="5" name="Footer Placeholder 4">
            <a:extLst>
              <a:ext uri="{FF2B5EF4-FFF2-40B4-BE49-F238E27FC236}">
                <a16:creationId xmlns:a16="http://schemas.microsoft.com/office/drawing/2014/main" id="{FCB576B2-D0D4-43B7-B9E0-E812B03E0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3778DD6-847A-4823-96D5-E4A034D8B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0EE-53D7-40FF-BD0C-B461133AFCAE}" type="slidenum">
              <a:rPr lang="en-GB" smtClean="0"/>
              <a:t>‹#›</a:t>
            </a:fld>
            <a:endParaRPr lang="en-GB"/>
          </a:p>
        </p:txBody>
      </p:sp>
    </p:spTree>
    <p:extLst>
      <p:ext uri="{BB962C8B-B14F-4D97-AF65-F5344CB8AC3E}">
        <p14:creationId xmlns:p14="http://schemas.microsoft.com/office/powerpoint/2010/main" val="165629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healthcareers.nhs.uk/explore-roles/healthcare-science/roles-healthcare-science/physiological-sciences" TargetMode="External"/><Relationship Id="rId13" Type="http://schemas.openxmlformats.org/officeDocument/2006/relationships/image" Target="../media/image14.png"/><Relationship Id="rId3" Type="http://schemas.openxmlformats.org/officeDocument/2006/relationships/hyperlink" Target="https://www.youtube.com/watch?v=ltur9RLrY4o" TargetMode="External"/><Relationship Id="rId7" Type="http://schemas.openxmlformats.org/officeDocument/2006/relationships/hyperlink" Target="https://www.healthcareers.nhs.uk/explore-roles/healthcare-science/roles-healthcare-science/physical-sciences-and-biomedical-engineering" TargetMode="External"/><Relationship Id="rId12"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hyperlink" Target="https://www.healthcareers.nhs.uk/explore-roles/healthcare-science/roles-healthcare-science/life-sciences" TargetMode="External"/><Relationship Id="rId11" Type="http://schemas.openxmlformats.org/officeDocument/2006/relationships/image" Target="../media/image12.png"/><Relationship Id="rId5" Type="http://schemas.openxmlformats.org/officeDocument/2006/relationships/hyperlink" Target="https://www.healthcareers.nhs.uk/explore-roles/healthcare-science/roles-healthcare-science/clinical-bioinformatics" TargetMode="External"/><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hyperlink" Target="https://www.healthcareers.nhs.uk/explore-roles/healthcare-science/faqs-healthcare-science" TargetMode="External"/><Relationship Id="rId9" Type="http://schemas.openxmlformats.org/officeDocument/2006/relationships/hyperlink" Target="https://www.healthcareers.nhs.uk/Explore-roles/healthcare-science/roles-healthcare-science" TargetMode="External"/><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hyperlink" Target="https://www.healthcareers.nhs.uk/glossary#NHS_Constitution" TargetMode="External"/><Relationship Id="rId3" Type="http://schemas.openxmlformats.org/officeDocument/2006/relationships/image" Target="../media/image2.svg"/><Relationship Id="rId7" Type="http://schemas.openxmlformats.org/officeDocument/2006/relationships/image" Target="../media/image7.png"/><Relationship Id="rId12" Type="http://schemas.openxmlformats.org/officeDocument/2006/relationships/image" Target="../media/image2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hyperlink" Target="https://nhsvaluestool.e-lfh.org.uk/" TargetMode="External"/><Relationship Id="rId5" Type="http://schemas.openxmlformats.org/officeDocument/2006/relationships/image" Target="../media/image5.png"/><Relationship Id="rId10" Type="http://schemas.openxmlformats.org/officeDocument/2006/relationships/image" Target="../media/image4.png"/><Relationship Id="rId4" Type="http://schemas.openxmlformats.org/officeDocument/2006/relationships/image" Target="../media/image18.png"/><Relationship Id="rId9" Type="http://schemas.openxmlformats.org/officeDocument/2006/relationships/image" Target="../media/image19.jpeg"/><Relationship Id="rId14" Type="http://schemas.openxmlformats.org/officeDocument/2006/relationships/hyperlink" Target="https://www.healthcareers.nhs.uk/working-health/working-nhs/nhs-constitution"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shaping-futures.org.uk/" TargetMode="External"/><Relationship Id="rId13" Type="http://schemas.openxmlformats.org/officeDocument/2006/relationships/image" Target="../media/image5.png"/><Relationship Id="rId18" Type="http://schemas.openxmlformats.org/officeDocument/2006/relationships/image" Target="../media/image18.png"/><Relationship Id="rId3" Type="http://schemas.openxmlformats.org/officeDocument/2006/relationships/image" Target="../media/image1.png"/><Relationship Id="rId7" Type="http://schemas.openxmlformats.org/officeDocument/2006/relationships/hyperlink" Target="https://gmhigher.ac.uk/events/creating-careers-health-and-social-care/" TargetMode="External"/><Relationship Id="rId12" Type="http://schemas.openxmlformats.org/officeDocument/2006/relationships/hyperlink" Target="https://shaping-futures.org.uk/activities/?utm_medium=popcard&amp;cameFrom=https%3A%2F%2Fshaping-futures.org.uk%2F" TargetMode="External"/><Relationship Id="rId17" Type="http://schemas.openxmlformats.org/officeDocument/2006/relationships/image" Target="../media/image19.jpeg"/><Relationship Id="rId2" Type="http://schemas.openxmlformats.org/officeDocument/2006/relationships/image" Target="../media/image4.png"/><Relationship Id="rId16"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hyperlink" Target="https://padlet.com/jgladwin999/xs6o7g5cm1n4" TargetMode="External"/><Relationship Id="rId11" Type="http://schemas.openxmlformats.org/officeDocument/2006/relationships/hyperlink" Target="https://www.hellofuture.ac.uk/" TargetMode="External"/><Relationship Id="rId5" Type="http://schemas.openxmlformats.org/officeDocument/2006/relationships/hyperlink" Target="https://growthplatform.org/enhancing-skills/careers-hub/" TargetMode="External"/><Relationship Id="rId15" Type="http://schemas.openxmlformats.org/officeDocument/2006/relationships/image" Target="../media/image7.png"/><Relationship Id="rId10" Type="http://schemas.openxmlformats.org/officeDocument/2006/relationships/hyperlink" Target="https://lancashirefutureu.org.uk/" TargetMode="External"/><Relationship Id="rId4" Type="http://schemas.openxmlformats.org/officeDocument/2006/relationships/image" Target="../media/image2.svg"/><Relationship Id="rId9" Type="http://schemas.openxmlformats.org/officeDocument/2006/relationships/hyperlink" Target="https://higherhorizons.co.uk/" TargetMode="External"/><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636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848C91A-840F-456D-AF95-2D3D3BE68504}"/>
              </a:ext>
            </a:extLst>
          </p:cNvPr>
          <p:cNvSpPr txBox="1"/>
          <p:nvPr/>
        </p:nvSpPr>
        <p:spPr>
          <a:xfrm>
            <a:off x="3875617" y="-18647"/>
            <a:ext cx="399855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i="1" dirty="0">
                <a:solidFill>
                  <a:prstClr val="black"/>
                </a:solidFill>
              </a:rPr>
              <a:t>Careers in Healthcare Science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1" u="none" strike="noStrike" kern="1200" cap="none" spc="0" normalizeH="0" baseline="0" noProof="0" dirty="0">
                <a:ln>
                  <a:noFill/>
                </a:ln>
                <a:solidFill>
                  <a:prstClr val="black"/>
                </a:solidFill>
                <a:effectLst/>
                <a:uLnTx/>
                <a:uFillTx/>
              </a:rPr>
              <a:t>Pre-work</a:t>
            </a:r>
          </a:p>
        </p:txBody>
      </p:sp>
      <p:sp>
        <p:nvSpPr>
          <p:cNvPr id="9" name="TextBox 8">
            <a:extLst>
              <a:ext uri="{FF2B5EF4-FFF2-40B4-BE49-F238E27FC236}">
                <a16:creationId xmlns:a16="http://schemas.microsoft.com/office/drawing/2014/main" id="{B35CAA93-A7CB-4784-A409-813B23BA1852}"/>
              </a:ext>
            </a:extLst>
          </p:cNvPr>
          <p:cNvSpPr txBox="1"/>
          <p:nvPr/>
        </p:nvSpPr>
        <p:spPr>
          <a:xfrm>
            <a:off x="6317762" y="713696"/>
            <a:ext cx="5804452" cy="3016210"/>
          </a:xfrm>
          <a:prstGeom prst="rect">
            <a:avLst/>
          </a:prstGeom>
          <a:noFill/>
          <a:ln>
            <a:solidFill>
              <a:schemeClr val="tx1"/>
            </a:solidFill>
          </a:ln>
        </p:spPr>
        <p:txBody>
          <a:bodyPr wrap="square" rtlCol="0">
            <a:spAutoFit/>
          </a:bodyPr>
          <a:lstStyle/>
          <a:p>
            <a:r>
              <a:rPr lang="en-GB" sz="1600" b="1" dirty="0">
                <a:solidFill>
                  <a:srgbClr val="FF0000"/>
                </a:solidFill>
              </a:rPr>
              <a:t>Questions to ask </a:t>
            </a:r>
          </a:p>
          <a:p>
            <a:r>
              <a:rPr lang="en-GB" sz="1200" dirty="0"/>
              <a:t>Using what you have learned from your pre-work, think of </a:t>
            </a:r>
            <a:r>
              <a:rPr lang="en-GB" sz="1200" b="1" dirty="0"/>
              <a:t>three</a:t>
            </a:r>
            <a:r>
              <a:rPr lang="en-GB" sz="1200" dirty="0"/>
              <a:t> questions that you would like to ask. </a:t>
            </a:r>
          </a:p>
          <a:p>
            <a:r>
              <a:rPr lang="en-GB" sz="1200" dirty="0"/>
              <a:t>Is there anything </a:t>
            </a:r>
            <a:r>
              <a:rPr lang="en-GB" sz="1200" b="1" dirty="0">
                <a:solidFill>
                  <a:srgbClr val="00B050"/>
                </a:solidFill>
              </a:rPr>
              <a:t>you</a:t>
            </a:r>
            <a:r>
              <a:rPr lang="en-GB" sz="1200" dirty="0"/>
              <a:t> </a:t>
            </a:r>
            <a:r>
              <a:rPr lang="en-GB" sz="1200" b="1" dirty="0">
                <a:solidFill>
                  <a:srgbClr val="00B050"/>
                </a:solidFill>
              </a:rPr>
              <a:t>don’t understand </a:t>
            </a:r>
            <a:r>
              <a:rPr lang="en-GB" sz="1200" dirty="0"/>
              <a:t>or would like </a:t>
            </a:r>
            <a:r>
              <a:rPr lang="en-GB" sz="1200" b="1" dirty="0">
                <a:solidFill>
                  <a:srgbClr val="7030A0"/>
                </a:solidFill>
              </a:rPr>
              <a:t>more information </a:t>
            </a:r>
            <a:r>
              <a:rPr lang="en-GB" sz="1200" dirty="0"/>
              <a:t>on? You may even come up with more questions as you watch the webinar. </a:t>
            </a:r>
          </a:p>
          <a:p>
            <a:endParaRPr lang="en-GB" dirty="0"/>
          </a:p>
          <a:p>
            <a:r>
              <a:rPr lang="en-GB" dirty="0"/>
              <a:t>1. </a:t>
            </a:r>
          </a:p>
          <a:p>
            <a:endParaRPr lang="en-GB" dirty="0"/>
          </a:p>
          <a:p>
            <a:r>
              <a:rPr lang="en-GB" dirty="0"/>
              <a:t>2. </a:t>
            </a:r>
          </a:p>
          <a:p>
            <a:endParaRPr lang="en-GB" dirty="0"/>
          </a:p>
          <a:p>
            <a:r>
              <a:rPr lang="en-GB" dirty="0"/>
              <a:t>3.</a:t>
            </a:r>
          </a:p>
          <a:p>
            <a:endParaRPr lang="en-GB" b="1" u="sng" dirty="0">
              <a:solidFill>
                <a:srgbClr val="FF0000"/>
              </a:solidFill>
            </a:endParaRPr>
          </a:p>
        </p:txBody>
      </p:sp>
      <p:sp>
        <p:nvSpPr>
          <p:cNvPr id="10" name="TextBox 9">
            <a:extLst>
              <a:ext uri="{FF2B5EF4-FFF2-40B4-BE49-F238E27FC236}">
                <a16:creationId xmlns:a16="http://schemas.microsoft.com/office/drawing/2014/main" id="{4A367FE9-289A-4B04-977D-08E3DBFBFE71}"/>
              </a:ext>
            </a:extLst>
          </p:cNvPr>
          <p:cNvSpPr txBox="1"/>
          <p:nvPr/>
        </p:nvSpPr>
        <p:spPr>
          <a:xfrm>
            <a:off x="6317762" y="3729906"/>
            <a:ext cx="5804452" cy="3108543"/>
          </a:xfrm>
          <a:prstGeom prst="rect">
            <a:avLst/>
          </a:prstGeom>
          <a:noFill/>
          <a:ln>
            <a:solidFill>
              <a:schemeClr val="tx1"/>
            </a:solidFill>
          </a:ln>
        </p:spPr>
        <p:txBody>
          <a:bodyPr wrap="square" rtlCol="0">
            <a:spAutoFit/>
          </a:bodyPr>
          <a:lstStyle/>
          <a:p>
            <a:r>
              <a:rPr lang="en-GB" b="1" dirty="0">
                <a:solidFill>
                  <a:srgbClr val="FF0000"/>
                </a:solidFill>
              </a:rPr>
              <a:t>Useful careers tips</a:t>
            </a:r>
          </a:p>
          <a:p>
            <a:r>
              <a:rPr lang="en-GB" sz="1200" dirty="0"/>
              <a:t>Whilst listening, write down any inspirational or interesting advice that you hear which could help you on your careers journey </a:t>
            </a:r>
          </a:p>
          <a:p>
            <a:endParaRPr lang="en-GB" b="1" dirty="0"/>
          </a:p>
          <a:p>
            <a:endParaRPr lang="en-GB" b="1" dirty="0"/>
          </a:p>
          <a:p>
            <a:endParaRPr lang="en-GB" b="1" dirty="0"/>
          </a:p>
          <a:p>
            <a:endParaRPr lang="en-GB" b="1" dirty="0"/>
          </a:p>
          <a:p>
            <a:endParaRPr lang="en-GB" b="1" dirty="0"/>
          </a:p>
          <a:p>
            <a:endParaRPr lang="en-GB" b="1" dirty="0"/>
          </a:p>
          <a:p>
            <a:endParaRPr lang="en-GB" b="1" dirty="0"/>
          </a:p>
          <a:p>
            <a:r>
              <a:rPr lang="en-GB" sz="1400" b="1" dirty="0"/>
              <a:t>Now head over to your </a:t>
            </a:r>
            <a:r>
              <a:rPr lang="en-GB" sz="1400" b="1" i="1" dirty="0">
                <a:solidFill>
                  <a:srgbClr val="00B0F0"/>
                </a:solidFill>
              </a:rPr>
              <a:t>Creating Careers Roadmap </a:t>
            </a:r>
            <a:r>
              <a:rPr lang="en-GB" sz="1400" b="1" dirty="0"/>
              <a:t>to evaluate today’s session…</a:t>
            </a:r>
          </a:p>
        </p:txBody>
      </p:sp>
      <p:sp>
        <p:nvSpPr>
          <p:cNvPr id="2" name="TextBox 1">
            <a:extLst>
              <a:ext uri="{FF2B5EF4-FFF2-40B4-BE49-F238E27FC236}">
                <a16:creationId xmlns:a16="http://schemas.microsoft.com/office/drawing/2014/main" id="{1BD00C73-1928-41D2-B348-0067250B6209}"/>
              </a:ext>
            </a:extLst>
          </p:cNvPr>
          <p:cNvSpPr txBox="1"/>
          <p:nvPr/>
        </p:nvSpPr>
        <p:spPr>
          <a:xfrm>
            <a:off x="133293" y="713696"/>
            <a:ext cx="6111037" cy="6078587"/>
          </a:xfrm>
          <a:prstGeom prst="rect">
            <a:avLst/>
          </a:prstGeom>
          <a:noFill/>
          <a:ln>
            <a:solidFill>
              <a:schemeClr val="tx1"/>
            </a:solidFill>
          </a:ln>
        </p:spPr>
        <p:txBody>
          <a:bodyPr wrap="square" rtlCol="0">
            <a:spAutoFit/>
          </a:bodyPr>
          <a:lstStyle/>
          <a:p>
            <a:pPr algn="ctr"/>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dirty="0">
                <a:latin typeface="Calibri" panose="020F0502020204030204" pitchFamily="34" charset="0"/>
                <a:ea typeface="Calibri" panose="020F0502020204030204" pitchFamily="34" charset="0"/>
                <a:cs typeface="Calibri" panose="020F0502020204030204" pitchFamily="34" charset="0"/>
              </a:rPr>
              <a:t>1. Healthcare Scientists are important to the NHS! Watch this </a:t>
            </a:r>
            <a:r>
              <a:rPr lang="en-US" sz="1400" b="1" dirty="0">
                <a:latin typeface="Calibri" panose="020F0502020204030204" pitchFamily="34" charset="0"/>
                <a:ea typeface="Calibri" panose="020F0502020204030204" pitchFamily="34" charset="0"/>
                <a:cs typeface="Calibri" panose="020F0502020204030204" pitchFamily="34" charset="0"/>
                <a:hlinkClick r:id="rId3"/>
              </a:rPr>
              <a:t>clip</a:t>
            </a:r>
            <a:r>
              <a:rPr lang="en-US" sz="1400" b="1" dirty="0">
                <a:latin typeface="Calibri" panose="020F0502020204030204" pitchFamily="34" charset="0"/>
                <a:ea typeface="Calibri" panose="020F0502020204030204" pitchFamily="34" charset="0"/>
                <a:cs typeface="Calibri" panose="020F0502020204030204" pitchFamily="34" charset="0"/>
              </a:rPr>
              <a:t> and explain why.</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GB" sz="1100" b="1" dirty="0">
              <a:latin typeface="Calibri" panose="020F0502020204030204" pitchFamily="34" charset="0"/>
              <a:ea typeface="Calibri" panose="020F0502020204030204" pitchFamily="34" charset="0"/>
              <a:cs typeface="Calibri" panose="020F0502020204030204" pitchFamily="34" charset="0"/>
            </a:endParaRPr>
          </a:p>
          <a:p>
            <a:r>
              <a:rPr lang="en-GB" sz="1400" dirty="0">
                <a:latin typeface="Calibri" panose="020F0502020204030204" pitchFamily="34" charset="0"/>
                <a:ea typeface="Calibri" panose="020F0502020204030204" pitchFamily="34" charset="0"/>
                <a:cs typeface="Calibri" panose="020F0502020204030204" pitchFamily="34" charset="0"/>
              </a:rPr>
              <a:t>2. Hannah is a Year 12 student who is considering a career in healthcare science. She is studying towards A-Levels in Physics, Chemistry and Biology as they have always been her favourite subjects. </a:t>
            </a:r>
          </a:p>
          <a:p>
            <a:r>
              <a:rPr lang="en-GB" sz="1400" dirty="0">
                <a:latin typeface="Calibri" panose="020F0502020204030204" pitchFamily="34" charset="0"/>
                <a:ea typeface="Calibri" panose="020F0502020204030204" pitchFamily="34" charset="0"/>
                <a:cs typeface="Calibri" panose="020F0502020204030204" pitchFamily="34" charset="0"/>
              </a:rPr>
              <a:t>Outside of school, Hannah has lots of active hobbies such as playing hockey and tennis. She feels that she would enjoy a job that involves a variety of different activities, environments and people. </a:t>
            </a:r>
          </a:p>
          <a:p>
            <a:r>
              <a:rPr lang="en-GB" sz="1400" dirty="0">
                <a:latin typeface="Calibri" panose="020F0502020204030204" pitchFamily="34" charset="0"/>
                <a:ea typeface="Calibri" panose="020F0502020204030204" pitchFamily="34" charset="0"/>
                <a:cs typeface="Calibri" panose="020F0502020204030204" pitchFamily="34" charset="0"/>
              </a:rPr>
              <a:t>Hannah is interested in what is the best route into healthcare science for her. She is considering going to university but would also like to know if she can work in healthcare science without studying for a degree. </a:t>
            </a:r>
          </a:p>
          <a:p>
            <a:endParaRPr lang="en-GB" sz="1400" b="1" dirty="0">
              <a:latin typeface="Calibri" panose="020F0502020204030204" pitchFamily="34" charset="0"/>
              <a:ea typeface="Calibri" panose="020F0502020204030204" pitchFamily="34" charset="0"/>
              <a:cs typeface="Calibri" panose="020F0502020204030204" pitchFamily="34" charset="0"/>
            </a:endParaRPr>
          </a:p>
          <a:p>
            <a:r>
              <a:rPr lang="en-GB" sz="1400" b="1" dirty="0">
                <a:latin typeface="Calibri" panose="020F0502020204030204" pitchFamily="34" charset="0"/>
                <a:ea typeface="Calibri" panose="020F0502020204030204" pitchFamily="34" charset="0"/>
                <a:cs typeface="Calibri" panose="020F0502020204030204" pitchFamily="34" charset="0"/>
              </a:rPr>
              <a:t>What advice would you give to Hannah? </a:t>
            </a:r>
            <a:r>
              <a:rPr lang="en-US" sz="1400" b="1" dirty="0">
                <a:latin typeface="Calibri" panose="020F0502020204030204" pitchFamily="34" charset="0"/>
                <a:ea typeface="Calibri" panose="020F0502020204030204" pitchFamily="34" charset="0"/>
                <a:cs typeface="Calibri" panose="020F0502020204030204" pitchFamily="34" charset="0"/>
              </a:rPr>
              <a:t>Use this </a:t>
            </a:r>
            <a:r>
              <a:rPr lang="en-US" sz="1400" b="1" dirty="0">
                <a:latin typeface="Calibri" panose="020F0502020204030204" pitchFamily="34" charset="0"/>
                <a:ea typeface="Calibri" panose="020F0502020204030204" pitchFamily="34" charset="0"/>
                <a:cs typeface="Calibri" panose="020F0502020204030204" pitchFamily="34" charset="0"/>
                <a:hlinkClick r:id="rId4"/>
              </a:rPr>
              <a:t>link</a:t>
            </a:r>
            <a:r>
              <a:rPr lang="en-US" sz="1400" b="1" dirty="0">
                <a:latin typeface="Calibri" panose="020F0502020204030204" pitchFamily="34" charset="0"/>
                <a:ea typeface="Calibri" panose="020F0502020204030204" pitchFamily="34" charset="0"/>
                <a:cs typeface="Calibri" panose="020F0502020204030204" pitchFamily="34" charset="0"/>
              </a:rPr>
              <a:t> to help you. </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US" sz="1400" b="1" u="sng" dirty="0">
                <a:solidFill>
                  <a:srgbClr val="00B050"/>
                </a:solidFill>
                <a:latin typeface="Calibri" panose="020F0502020204030204" pitchFamily="34" charset="0"/>
                <a:ea typeface="Calibri" panose="020F0502020204030204" pitchFamily="34" charset="0"/>
                <a:cs typeface="Calibri" panose="020F0502020204030204" pitchFamily="34" charset="0"/>
              </a:rPr>
              <a:t>Further Research</a:t>
            </a:r>
          </a:p>
          <a:p>
            <a:endParaRPr lang="en-US" sz="1400" b="1" dirty="0">
              <a:latin typeface="Calibri" panose="020F0502020204030204" pitchFamily="34" charset="0"/>
              <a:ea typeface="Calibri" panose="020F0502020204030204" pitchFamily="34" charset="0"/>
              <a:cs typeface="Calibri" panose="020F0502020204030204" pitchFamily="34" charset="0"/>
            </a:endParaRPr>
          </a:p>
          <a:p>
            <a:r>
              <a:rPr lang="en-GB" sz="1400" b="1" dirty="0">
                <a:ea typeface="Calibri" panose="020F0502020204030204" pitchFamily="34" charset="0"/>
                <a:hlinkClick r:id="rId5"/>
              </a:rPr>
              <a:t>Clinical Bioinformatics</a:t>
            </a:r>
            <a:endParaRPr lang="en-GB" sz="1400" b="1" dirty="0">
              <a:ea typeface="Calibri" panose="020F0502020204030204" pitchFamily="34" charset="0"/>
            </a:endParaRPr>
          </a:p>
          <a:p>
            <a:r>
              <a:rPr lang="en-GB" sz="1400" b="1" dirty="0">
                <a:effectLst/>
                <a:ea typeface="Calibri" panose="020F0502020204030204" pitchFamily="34" charset="0"/>
                <a:hlinkClick r:id="rId6"/>
              </a:rPr>
              <a:t>Life Sciences</a:t>
            </a:r>
            <a:endParaRPr lang="en-GB" sz="1400" b="1" dirty="0">
              <a:effectLst/>
              <a:ea typeface="Calibri" panose="020F0502020204030204" pitchFamily="34" charset="0"/>
            </a:endParaRPr>
          </a:p>
          <a:p>
            <a:r>
              <a:rPr lang="en-GB" sz="1400" b="1" dirty="0">
                <a:ea typeface="Calibri" panose="020F0502020204030204" pitchFamily="34" charset="0"/>
                <a:hlinkClick r:id="rId7"/>
              </a:rPr>
              <a:t>Physical Sciences </a:t>
            </a:r>
          </a:p>
          <a:p>
            <a:r>
              <a:rPr lang="en-GB" sz="1400" b="1" dirty="0">
                <a:ea typeface="Calibri" panose="020F0502020204030204" pitchFamily="34" charset="0"/>
                <a:hlinkClick r:id="rId7"/>
              </a:rPr>
              <a:t>Biomedical Engineering</a:t>
            </a:r>
            <a:endParaRPr lang="en-GB" sz="1400" b="1" dirty="0">
              <a:ea typeface="Calibri" panose="020F0502020204030204" pitchFamily="34" charset="0"/>
            </a:endParaRPr>
          </a:p>
          <a:p>
            <a:r>
              <a:rPr lang="en-GB" sz="1400" b="1" dirty="0">
                <a:effectLst/>
                <a:ea typeface="Calibri" panose="020F0502020204030204" pitchFamily="34" charset="0"/>
                <a:hlinkClick r:id="rId8"/>
              </a:rPr>
              <a:t>Physiological Science</a:t>
            </a:r>
            <a:r>
              <a:rPr lang="en-GB" sz="1400" b="1" dirty="0">
                <a:ea typeface="Calibri" panose="020F0502020204030204" pitchFamily="34" charset="0"/>
                <a:hlinkClick r:id="rId8"/>
              </a:rPr>
              <a:t>s </a:t>
            </a:r>
            <a:endParaRPr lang="en-GB" sz="1400" b="1" dirty="0">
              <a:ea typeface="Calibri" panose="020F0502020204030204" pitchFamily="34" charset="0"/>
            </a:endParaRPr>
          </a:p>
          <a:p>
            <a:endParaRPr lang="en-GB" sz="1400" dirty="0">
              <a:effectLst/>
              <a:ea typeface="Calibri" panose="020F0502020204030204" pitchFamily="34" charset="0"/>
            </a:endParaRPr>
          </a:p>
          <a:p>
            <a:r>
              <a:rPr lang="en-GB" sz="1400" dirty="0">
                <a:effectLst/>
                <a:ea typeface="Calibri" panose="020F0502020204030204" pitchFamily="34" charset="0"/>
              </a:rPr>
              <a:t>Click </a:t>
            </a:r>
            <a:r>
              <a:rPr lang="en-GB" sz="1400" b="1" dirty="0">
                <a:effectLst/>
                <a:ea typeface="Calibri" panose="020F0502020204030204" pitchFamily="34" charset="0"/>
                <a:hlinkClick r:id="rId9"/>
              </a:rPr>
              <a:t>here </a:t>
            </a:r>
            <a:r>
              <a:rPr lang="en-GB" sz="1400" dirty="0">
                <a:effectLst/>
                <a:ea typeface="Calibri" panose="020F0502020204030204" pitchFamily="34" charset="0"/>
              </a:rPr>
              <a:t>to </a:t>
            </a:r>
            <a:r>
              <a:rPr lang="en-GB" sz="1400" dirty="0">
                <a:ea typeface="Calibri" panose="020F0502020204030204" pitchFamily="34" charset="0"/>
              </a:rPr>
              <a:t>find out more about careers in healthcare science. </a:t>
            </a:r>
            <a:endParaRPr lang="en-GB" sz="1400" b="1" dirty="0">
              <a:latin typeface="Calibri" panose="020F0502020204030204" pitchFamily="34" charset="0"/>
              <a:ea typeface="Calibri" panose="020F0502020204030204" pitchFamily="34" charset="0"/>
              <a:cs typeface="Calibri" panose="020F0502020204030204" pitchFamily="34" charset="0"/>
            </a:endParaRPr>
          </a:p>
        </p:txBody>
      </p:sp>
      <p:pic>
        <p:nvPicPr>
          <p:cNvPr id="14" name="Picture 13" descr="A picture containing drawing, food&#10;&#10;Description automatically generated">
            <a:extLst>
              <a:ext uri="{FF2B5EF4-FFF2-40B4-BE49-F238E27FC236}">
                <a16:creationId xmlns:a16="http://schemas.microsoft.com/office/drawing/2014/main" id="{5E2EEB40-5A99-4829-9FEB-A28962D8D04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362713" y="-111175"/>
            <a:ext cx="1924594" cy="1018903"/>
          </a:xfrm>
          <a:prstGeom prst="rect">
            <a:avLst/>
          </a:prstGeom>
        </p:spPr>
      </p:pic>
      <p:pic>
        <p:nvPicPr>
          <p:cNvPr id="8" name="Picture 7" descr="Logo&#10;&#10;Description automatically generated">
            <a:extLst>
              <a:ext uri="{FF2B5EF4-FFF2-40B4-BE49-F238E27FC236}">
                <a16:creationId xmlns:a16="http://schemas.microsoft.com/office/drawing/2014/main" id="{2CAFAF22-99A8-43B5-A421-84043A607817}"/>
              </a:ext>
            </a:extLst>
          </p:cNvPr>
          <p:cNvPicPr/>
          <p:nvPr/>
        </p:nvPicPr>
        <p:blipFill>
          <a:blip r:embed="rId11" cstate="screen">
            <a:extLst>
              <a:ext uri="{28A0092B-C50C-407E-A947-70E740481C1C}">
                <a14:useLocalDpi xmlns:a14="http://schemas.microsoft.com/office/drawing/2010/main"/>
              </a:ext>
            </a:extLst>
          </a:blip>
          <a:stretch>
            <a:fillRect/>
          </a:stretch>
        </p:blipFill>
        <p:spPr>
          <a:xfrm>
            <a:off x="66218" y="-7287"/>
            <a:ext cx="871476" cy="704850"/>
          </a:xfrm>
          <a:prstGeom prst="rect">
            <a:avLst/>
          </a:prstGeom>
        </p:spPr>
      </p:pic>
      <p:pic>
        <p:nvPicPr>
          <p:cNvPr id="11" name="Picture 10" descr="A close up of a logo&#10;&#10;Description automatically generated">
            <a:extLst>
              <a:ext uri="{FF2B5EF4-FFF2-40B4-BE49-F238E27FC236}">
                <a16:creationId xmlns:a16="http://schemas.microsoft.com/office/drawing/2014/main" id="{E5027448-112F-4B59-9E9C-B617853F517A}"/>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1180138" y="111500"/>
            <a:ext cx="616995" cy="573551"/>
          </a:xfrm>
          <a:prstGeom prst="rect">
            <a:avLst/>
          </a:prstGeom>
        </p:spPr>
      </p:pic>
      <p:pic>
        <p:nvPicPr>
          <p:cNvPr id="12" name="Picture 11" descr="Logo&#10;&#10;Description automatically generated with medium confidence">
            <a:extLst>
              <a:ext uri="{FF2B5EF4-FFF2-40B4-BE49-F238E27FC236}">
                <a16:creationId xmlns:a16="http://schemas.microsoft.com/office/drawing/2014/main" id="{C6F371CA-0DF5-4657-9FCA-45740C0F0D4E}"/>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2081222" y="189175"/>
            <a:ext cx="753561" cy="440214"/>
          </a:xfrm>
          <a:prstGeom prst="rect">
            <a:avLst/>
          </a:prstGeom>
        </p:spPr>
      </p:pic>
      <p:pic>
        <p:nvPicPr>
          <p:cNvPr id="13" name="Picture 12">
            <a:extLst>
              <a:ext uri="{FF2B5EF4-FFF2-40B4-BE49-F238E27FC236}">
                <a16:creationId xmlns:a16="http://schemas.microsoft.com/office/drawing/2014/main" id="{9354B0E8-32C7-4C75-85FE-651799E28A58}"/>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7845829" y="284046"/>
            <a:ext cx="1492123" cy="285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a:extLst>
              <a:ext uri="{FF2B5EF4-FFF2-40B4-BE49-F238E27FC236}">
                <a16:creationId xmlns:a16="http://schemas.microsoft.com/office/drawing/2014/main" id="{1C62D6D6-82E1-4D45-BAD2-5A8CD3106249}"/>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9500435" y="244375"/>
            <a:ext cx="918386" cy="3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Logo, company name&#10;&#10;Description automatically generated">
            <a:extLst>
              <a:ext uri="{FF2B5EF4-FFF2-40B4-BE49-F238E27FC236}">
                <a16:creationId xmlns:a16="http://schemas.microsoft.com/office/drawing/2014/main" id="{C9ECB868-811E-4D4A-85DB-3F2C46E45742}"/>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3048624" y="155906"/>
            <a:ext cx="753561" cy="428518"/>
          </a:xfrm>
          <a:prstGeom prst="rect">
            <a:avLst/>
          </a:prstGeom>
        </p:spPr>
      </p:pic>
    </p:spTree>
    <p:extLst>
      <p:ext uri="{BB962C8B-B14F-4D97-AF65-F5344CB8AC3E}">
        <p14:creationId xmlns:p14="http://schemas.microsoft.com/office/powerpoint/2010/main" val="287166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flipH="1" flipV="1">
            <a:off x="78869" y="240983"/>
            <a:ext cx="709785" cy="6210618"/>
          </a:xfrm>
          <a:prstGeom prst="rect">
            <a:avLst/>
          </a:prstGeom>
        </p:spPr>
      </p:pic>
      <p:sp>
        <p:nvSpPr>
          <p:cNvPr id="2" name="Rectangle 1">
            <a:extLst>
              <a:ext uri="{FF2B5EF4-FFF2-40B4-BE49-F238E27FC236}">
                <a16:creationId xmlns:a16="http://schemas.microsoft.com/office/drawing/2014/main" id="{7687E9BD-15CF-4F98-9569-E43923C0421F}"/>
              </a:ext>
            </a:extLst>
          </p:cNvPr>
          <p:cNvSpPr/>
          <p:nvPr/>
        </p:nvSpPr>
        <p:spPr>
          <a:xfrm>
            <a:off x="754402" y="-65170"/>
            <a:ext cx="11279694" cy="1292662"/>
          </a:xfrm>
          <a:prstGeom prst="rect">
            <a:avLst/>
          </a:prstGeom>
        </p:spPr>
        <p:txBody>
          <a:bodyPr wrap="square">
            <a:spAutoFit/>
          </a:bodyPr>
          <a:lstStyle/>
          <a:p>
            <a:endParaRPr lang="en-US" sz="2400" b="1" cap="none" spc="0" dirty="0">
              <a:ln w="0"/>
              <a:solidFill>
                <a:schemeClr val="tx1"/>
              </a:solidFill>
            </a:endParaRPr>
          </a:p>
          <a:p>
            <a:pPr algn="ctr"/>
            <a:r>
              <a:rPr lang="en-US" sz="3600" b="1" cap="none" spc="0" dirty="0">
                <a:ln w="0"/>
                <a:solidFill>
                  <a:schemeClr val="tx1"/>
                </a:solidFill>
              </a:rPr>
              <a:t>Values of the NHS Constitution</a:t>
            </a:r>
            <a:br>
              <a:rPr lang="en-GB" sz="4400" dirty="0">
                <a:solidFill>
                  <a:srgbClr val="000000"/>
                </a:solidFill>
                <a:latin typeface="Comic Sans MS" panose="030F0702030302020204" pitchFamily="66" charset="0"/>
              </a:rPr>
            </a:br>
            <a:endParaRPr lang="en-GB" dirty="0">
              <a:latin typeface="Comic Sans MS" panose="030F0702030302020204" pitchFamily="66" charset="0"/>
            </a:endParaRPr>
          </a:p>
        </p:txBody>
      </p:sp>
      <p:pic>
        <p:nvPicPr>
          <p:cNvPr id="9" name="Picture 8" descr="A picture containing drawing, food&#10;&#10;Description automatically generated">
            <a:extLst>
              <a:ext uri="{FF2B5EF4-FFF2-40B4-BE49-F238E27FC236}">
                <a16:creationId xmlns:a16="http://schemas.microsoft.com/office/drawing/2014/main" id="{C14374BD-0529-462F-BAEB-202BA7DE451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descr="A close up of a logo&#10;&#10;Description automatically generated">
            <a:extLst>
              <a:ext uri="{FF2B5EF4-FFF2-40B4-BE49-F238E27FC236}">
                <a16:creationId xmlns:a16="http://schemas.microsoft.com/office/drawing/2014/main" id="{86E6CE6B-37F3-453F-9A19-9097748AAFFB}"/>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076610" y="5749282"/>
            <a:ext cx="1095652" cy="1018505"/>
          </a:xfrm>
          <a:prstGeom prst="rect">
            <a:avLst/>
          </a:prstGeom>
        </p:spPr>
      </p:pic>
      <p:pic>
        <p:nvPicPr>
          <p:cNvPr id="22" name="Picture 21" descr="Logo&#10;&#10;Description automatically generated with medium confidence">
            <a:extLst>
              <a:ext uri="{FF2B5EF4-FFF2-40B4-BE49-F238E27FC236}">
                <a16:creationId xmlns:a16="http://schemas.microsoft.com/office/drawing/2014/main" id="{14D29B3C-32AB-4B49-8CB7-FA83F1D277E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23" name="Picture 22">
            <a:extLst>
              <a:ext uri="{FF2B5EF4-FFF2-40B4-BE49-F238E27FC236}">
                <a16:creationId xmlns:a16="http://schemas.microsoft.com/office/drawing/2014/main" id="{11EC3876-78A8-41EB-AF00-8D9693134A6D}"/>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a:extLst>
              <a:ext uri="{FF2B5EF4-FFF2-40B4-BE49-F238E27FC236}">
                <a16:creationId xmlns:a16="http://schemas.microsoft.com/office/drawing/2014/main" id="{F0FE83B1-E640-42D9-8B0C-32440D9081A7}"/>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4" descr="Logo, company name&#10;&#10;Description automatically generated">
            <a:extLst>
              <a:ext uri="{FF2B5EF4-FFF2-40B4-BE49-F238E27FC236}">
                <a16:creationId xmlns:a16="http://schemas.microsoft.com/office/drawing/2014/main" id="{9262AAE2-E7B6-4706-98CB-D0342D9DACCB}"/>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6" name="Picture 25" descr="Logo&#10;&#10;Description automatically generated">
            <a:extLst>
              <a:ext uri="{FF2B5EF4-FFF2-40B4-BE49-F238E27FC236}">
                <a16:creationId xmlns:a16="http://schemas.microsoft.com/office/drawing/2014/main" id="{C43BEAAA-1EE7-4931-AE42-1053614743FF}"/>
              </a:ext>
            </a:extLst>
          </p:cNvPr>
          <p:cNvPicPr/>
          <p:nvPr/>
        </p:nvPicPr>
        <p:blipFill>
          <a:blip r:embed="rId10" cstate="screen">
            <a:extLst>
              <a:ext uri="{28A0092B-C50C-407E-A947-70E740481C1C}">
                <a14:useLocalDpi xmlns:a14="http://schemas.microsoft.com/office/drawing/2010/main"/>
              </a:ext>
            </a:extLst>
          </a:blip>
          <a:stretch>
            <a:fillRect/>
          </a:stretch>
        </p:blipFill>
        <p:spPr>
          <a:xfrm>
            <a:off x="958891" y="3343"/>
            <a:ext cx="1646086" cy="1155636"/>
          </a:xfrm>
          <a:prstGeom prst="rect">
            <a:avLst/>
          </a:prstGeom>
        </p:spPr>
      </p:pic>
      <p:sp>
        <p:nvSpPr>
          <p:cNvPr id="17" name="Title 3">
            <a:extLst>
              <a:ext uri="{FF2B5EF4-FFF2-40B4-BE49-F238E27FC236}">
                <a16:creationId xmlns:a16="http://schemas.microsoft.com/office/drawing/2014/main" id="{766D9463-E8FA-4D17-9FFC-8B6501D569CA}"/>
              </a:ext>
            </a:extLst>
          </p:cNvPr>
          <p:cNvSpPr>
            <a:spLocks noGrp="1"/>
          </p:cNvSpPr>
          <p:nvPr>
            <p:ph type="ctrTitle"/>
          </p:nvPr>
        </p:nvSpPr>
        <p:spPr>
          <a:xfrm>
            <a:off x="4536559" y="1089076"/>
            <a:ext cx="7772400" cy="679449"/>
          </a:xfrm>
        </p:spPr>
        <p:txBody>
          <a:bodyPr>
            <a:normAutofit/>
          </a:bodyPr>
          <a:lstStyle/>
          <a:p>
            <a:r>
              <a:rPr lang="en-GB" sz="2000" b="1" dirty="0">
                <a:latin typeface="+mn-lt"/>
              </a:rPr>
              <a:t>Values Challenge - click the slide to begin! </a:t>
            </a:r>
          </a:p>
        </p:txBody>
      </p:sp>
      <p:pic>
        <p:nvPicPr>
          <p:cNvPr id="19" name="Picture 18">
            <a:hlinkClick r:id="rId11"/>
            <a:extLst>
              <a:ext uri="{FF2B5EF4-FFF2-40B4-BE49-F238E27FC236}">
                <a16:creationId xmlns:a16="http://schemas.microsoft.com/office/drawing/2014/main" id="{53B4BBA3-01EB-430D-99FB-363F7449C6CA}"/>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815044" y="1971736"/>
            <a:ext cx="5311104" cy="3083941"/>
          </a:xfrm>
          <a:prstGeom prst="rect">
            <a:avLst/>
          </a:prstGeom>
        </p:spPr>
      </p:pic>
      <p:sp>
        <p:nvSpPr>
          <p:cNvPr id="20" name="TextBox 19">
            <a:extLst>
              <a:ext uri="{FF2B5EF4-FFF2-40B4-BE49-F238E27FC236}">
                <a16:creationId xmlns:a16="http://schemas.microsoft.com/office/drawing/2014/main" id="{BEDAC08C-87E7-46B2-B376-223A8DBD6F8C}"/>
              </a:ext>
            </a:extLst>
          </p:cNvPr>
          <p:cNvSpPr txBox="1"/>
          <p:nvPr/>
        </p:nvSpPr>
        <p:spPr>
          <a:xfrm>
            <a:off x="1043935" y="5381864"/>
            <a:ext cx="10391775" cy="369332"/>
          </a:xfrm>
          <a:prstGeom prst="rect">
            <a:avLst/>
          </a:prstGeom>
          <a:noFill/>
        </p:spPr>
        <p:txBody>
          <a:bodyPr wrap="square">
            <a:spAutoFit/>
          </a:bodyPr>
          <a:lstStyle/>
          <a:p>
            <a:pPr algn="ctr" defTabSz="457200"/>
            <a:r>
              <a:rPr lang="en-GB" b="1" dirty="0"/>
              <a:t>Save or screenshot your results and include them in your Personal Statement or future job applications.  </a:t>
            </a:r>
          </a:p>
        </p:txBody>
      </p:sp>
      <p:sp>
        <p:nvSpPr>
          <p:cNvPr id="7" name="Rectangle 6">
            <a:extLst>
              <a:ext uri="{FF2B5EF4-FFF2-40B4-BE49-F238E27FC236}">
                <a16:creationId xmlns:a16="http://schemas.microsoft.com/office/drawing/2014/main" id="{95FF11AD-9C21-4C41-876A-134FA7DA0CF7}"/>
              </a:ext>
            </a:extLst>
          </p:cNvPr>
          <p:cNvSpPr/>
          <p:nvPr/>
        </p:nvSpPr>
        <p:spPr>
          <a:xfrm>
            <a:off x="1371355" y="1191918"/>
            <a:ext cx="3632053" cy="3939540"/>
          </a:xfrm>
          <a:prstGeom prst="rect">
            <a:avLst/>
          </a:prstGeom>
          <a:noFill/>
        </p:spPr>
        <p:txBody>
          <a:bodyPr wrap="square" lIns="91440" tIns="45720" rIns="91440" bIns="45720">
            <a:spAutoFit/>
          </a:bodyPr>
          <a:lstStyle/>
          <a:p>
            <a:endParaRPr lang="en-US" sz="1600" dirty="0">
              <a:ln w="0"/>
              <a:effectLst>
                <a:outerShdw blurRad="38100" dist="19050" dir="2700000" algn="tl" rotWithShape="0">
                  <a:schemeClr val="dk1">
                    <a:alpha val="40000"/>
                  </a:schemeClr>
                </a:outerShdw>
              </a:effectLst>
            </a:endParaRPr>
          </a:p>
          <a:p>
            <a:r>
              <a:rPr lang="en-US" b="0" i="0" u="none" strike="noStrike" dirty="0">
                <a:solidFill>
                  <a:srgbClr val="333333"/>
                </a:solidFill>
                <a:effectLst/>
              </a:rPr>
              <a:t>If you're applying for a job either directly in the NHS or in an </a:t>
            </a:r>
            <a:r>
              <a:rPr lang="en-US" b="0" i="0" u="none" strike="noStrike" dirty="0" err="1">
                <a:solidFill>
                  <a:srgbClr val="333333"/>
                </a:solidFill>
                <a:effectLst/>
              </a:rPr>
              <a:t>organisation</a:t>
            </a:r>
            <a:r>
              <a:rPr lang="en-US" b="0" i="0" u="none" strike="noStrike" dirty="0">
                <a:solidFill>
                  <a:srgbClr val="333333"/>
                </a:solidFill>
                <a:effectLst/>
              </a:rPr>
              <a:t> that provides NHS services, you'll be asked to demonstrate the values of the </a:t>
            </a:r>
            <a:r>
              <a:rPr lang="en-US" b="1" i="0" u="none" strike="noStrike" dirty="0">
                <a:solidFill>
                  <a:srgbClr val="008000"/>
                </a:solidFill>
                <a:effectLst/>
                <a:hlinkClick r:id="rId13" tooltip="Sets out the rights that patients, the public and staff are entitled to, and the pledges that the NHS is committed to achieving.&#10;"/>
              </a:rPr>
              <a:t>NHS Constitution</a:t>
            </a:r>
            <a:r>
              <a:rPr lang="en-US" b="1" i="0" u="none" strike="noStrike" dirty="0">
                <a:solidFill>
                  <a:srgbClr val="333333"/>
                </a:solidFill>
                <a:effectLst/>
              </a:rPr>
              <a:t> </a:t>
            </a:r>
            <a:r>
              <a:rPr lang="en-US" b="0" i="0" u="none" strike="noStrike" dirty="0">
                <a:solidFill>
                  <a:srgbClr val="333333"/>
                </a:solidFill>
                <a:effectLst/>
              </a:rPr>
              <a:t>and how they would apply in your everyday work.</a:t>
            </a:r>
          </a:p>
          <a:p>
            <a:endParaRPr lang="en-US" dirty="0">
              <a:solidFill>
                <a:srgbClr val="333333"/>
              </a:solidFill>
            </a:endParaRPr>
          </a:p>
          <a:p>
            <a:r>
              <a:rPr lang="en-US" b="0" i="0" u="none" strike="noStrike" dirty="0">
                <a:solidFill>
                  <a:srgbClr val="333333"/>
                </a:solidFill>
                <a:effectLst/>
              </a:rPr>
              <a:t>You can find out more about NHS values </a:t>
            </a:r>
            <a:r>
              <a:rPr lang="en-US" b="1" i="0" u="none" strike="noStrike" dirty="0">
                <a:solidFill>
                  <a:srgbClr val="333333"/>
                </a:solidFill>
                <a:effectLst/>
                <a:hlinkClick r:id="rId14"/>
              </a:rPr>
              <a:t>here</a:t>
            </a:r>
            <a:r>
              <a:rPr lang="en-US" dirty="0">
                <a:solidFill>
                  <a:srgbClr val="333333"/>
                </a:solidFill>
              </a:rPr>
              <a:t>. </a:t>
            </a:r>
            <a:r>
              <a:rPr lang="en-US" b="0" i="0" u="none" strike="noStrike" dirty="0">
                <a:solidFill>
                  <a:srgbClr val="333333"/>
                </a:solidFill>
                <a:effectLst/>
              </a:rPr>
              <a:t> </a:t>
            </a:r>
          </a:p>
          <a:p>
            <a:endParaRPr lang="en-US" dirty="0">
              <a:solidFill>
                <a:srgbClr val="333333"/>
              </a:solidFill>
            </a:endParaRPr>
          </a:p>
          <a:p>
            <a:r>
              <a:rPr lang="en-US" b="0" i="0" u="none" strike="noStrike" dirty="0">
                <a:solidFill>
                  <a:srgbClr val="333333"/>
                </a:solidFill>
                <a:effectLst/>
              </a:rPr>
              <a:t>Complete the values challenge to see if you share the NHS’ values! </a:t>
            </a:r>
          </a:p>
        </p:txBody>
      </p:sp>
    </p:spTree>
    <p:extLst>
      <p:ext uri="{BB962C8B-B14F-4D97-AF65-F5344CB8AC3E}">
        <p14:creationId xmlns:p14="http://schemas.microsoft.com/office/powerpoint/2010/main" val="167186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Logo&#10;&#10;Description automatically generated">
            <a:extLst>
              <a:ext uri="{FF2B5EF4-FFF2-40B4-BE49-F238E27FC236}">
                <a16:creationId xmlns:a16="http://schemas.microsoft.com/office/drawing/2014/main" id="{B084B886-36C7-4189-890A-2C7B1264BA88}"/>
              </a:ext>
            </a:extLst>
          </p:cNvPr>
          <p:cNvPicPr/>
          <p:nvPr/>
        </p:nvPicPr>
        <p:blipFill>
          <a:blip r:embed="rId2" cstate="screen">
            <a:extLst>
              <a:ext uri="{28A0092B-C50C-407E-A947-70E740481C1C}">
                <a14:useLocalDpi xmlns:a14="http://schemas.microsoft.com/office/drawing/2010/main"/>
              </a:ext>
            </a:extLst>
          </a:blip>
          <a:stretch>
            <a:fillRect/>
          </a:stretch>
        </p:blipFill>
        <p:spPr>
          <a:xfrm>
            <a:off x="996135" y="0"/>
            <a:ext cx="1646086" cy="1155636"/>
          </a:xfrm>
          <a:prstGeom prst="rect">
            <a:avLst/>
          </a:prstGeom>
        </p:spPr>
      </p:pic>
      <p:pic>
        <p:nvPicPr>
          <p:cNvPr id="12" name="Graphic 11">
            <a:extLst>
              <a:ext uri="{FF2B5EF4-FFF2-40B4-BE49-F238E27FC236}">
                <a16:creationId xmlns:a16="http://schemas.microsoft.com/office/drawing/2014/main" id="{96674B81-54CF-4D45-85EE-267A47956F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H="1" flipV="1">
            <a:off x="78869" y="240983"/>
            <a:ext cx="709785" cy="6210618"/>
          </a:xfrm>
          <a:prstGeom prst="rect">
            <a:avLst/>
          </a:prstGeom>
        </p:spPr>
      </p:pic>
      <p:sp>
        <p:nvSpPr>
          <p:cNvPr id="16" name="TextBox 15">
            <a:extLst>
              <a:ext uri="{FF2B5EF4-FFF2-40B4-BE49-F238E27FC236}">
                <a16:creationId xmlns:a16="http://schemas.microsoft.com/office/drawing/2014/main" id="{17B57F9D-39CB-4085-B783-93E012F13575}"/>
              </a:ext>
            </a:extLst>
          </p:cNvPr>
          <p:cNvSpPr txBox="1"/>
          <p:nvPr/>
        </p:nvSpPr>
        <p:spPr>
          <a:xfrm>
            <a:off x="754402" y="1729983"/>
            <a:ext cx="2811795" cy="375552"/>
          </a:xfrm>
          <a:prstGeom prst="rect">
            <a:avLst/>
          </a:prstGeom>
          <a:noFill/>
        </p:spPr>
        <p:txBody>
          <a:bodyPr wrap="square">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1CCF0AD6-03AA-419E-BE3C-F70B2BCA0860}"/>
              </a:ext>
            </a:extLst>
          </p:cNvPr>
          <p:cNvSpPr txBox="1"/>
          <p:nvPr/>
        </p:nvSpPr>
        <p:spPr>
          <a:xfrm>
            <a:off x="1205299" y="842504"/>
            <a:ext cx="10306050" cy="461665"/>
          </a:xfrm>
          <a:prstGeom prst="rect">
            <a:avLst/>
          </a:prstGeom>
          <a:noFill/>
        </p:spPr>
        <p:txBody>
          <a:bodyPr wrap="square" rtlCol="0">
            <a:spAutoFit/>
          </a:bodyPr>
          <a:lstStyle/>
          <a:p>
            <a:r>
              <a:rPr lang="en-US" sz="2400" b="1" dirty="0"/>
              <a:t>This </a:t>
            </a:r>
            <a:r>
              <a:rPr lang="en-US" sz="2400" b="1" dirty="0" err="1"/>
              <a:t>programme</a:t>
            </a:r>
            <a:r>
              <a:rPr lang="en-US" sz="2400" b="1" dirty="0"/>
              <a:t> is more than one day…</a:t>
            </a:r>
            <a:endParaRPr lang="en-GB" sz="2400" b="1" dirty="0"/>
          </a:p>
        </p:txBody>
      </p:sp>
      <p:sp>
        <p:nvSpPr>
          <p:cNvPr id="19" name="TextBox 18">
            <a:extLst>
              <a:ext uri="{FF2B5EF4-FFF2-40B4-BE49-F238E27FC236}">
                <a16:creationId xmlns:a16="http://schemas.microsoft.com/office/drawing/2014/main" id="{E45F0D42-3C63-4713-928C-DD6425F531E4}"/>
              </a:ext>
            </a:extLst>
          </p:cNvPr>
          <p:cNvSpPr txBox="1"/>
          <p:nvPr/>
        </p:nvSpPr>
        <p:spPr>
          <a:xfrm>
            <a:off x="1256632" y="1370794"/>
            <a:ext cx="10519976" cy="4524315"/>
          </a:xfrm>
          <a:prstGeom prst="rect">
            <a:avLst/>
          </a:prstGeom>
          <a:noFill/>
        </p:spPr>
        <p:txBody>
          <a:bodyPr wrap="square">
            <a:spAutoFit/>
          </a:bodyPr>
          <a:lstStyle/>
          <a:p>
            <a:pPr algn="just"/>
            <a:r>
              <a:rPr lang="en-US" dirty="0">
                <a:cs typeface="Arial" panose="020B0604020202020204" pitchFamily="34" charset="0"/>
              </a:rPr>
              <a:t>By joining this webinar, you are now a part of the Creating Careers family. </a:t>
            </a:r>
          </a:p>
          <a:p>
            <a:pPr algn="just"/>
            <a:r>
              <a:rPr lang="en-US" dirty="0">
                <a:cs typeface="Arial" panose="020B0604020202020204" pitchFamily="34" charset="0"/>
              </a:rPr>
              <a:t>This includes </a:t>
            </a:r>
            <a:r>
              <a:rPr lang="en-US" dirty="0">
                <a:solidFill>
                  <a:srgbClr val="3E3E3E"/>
                </a:solidFill>
                <a:cs typeface="Arial" panose="020B0604020202020204" pitchFamily="34" charset="0"/>
                <a:hlinkClick r:id="rId5"/>
              </a:rPr>
              <a:t>The Liverpool City Region Careers Hub</a:t>
            </a:r>
            <a:r>
              <a:rPr lang="en-US" dirty="0">
                <a:solidFill>
                  <a:srgbClr val="3E3E3E"/>
                </a:solidFill>
                <a:cs typeface="Arial" panose="020B0604020202020204" pitchFamily="34" charset="0"/>
              </a:rPr>
              <a:t>, </a:t>
            </a:r>
            <a:r>
              <a:rPr lang="en-US" dirty="0">
                <a:solidFill>
                  <a:srgbClr val="3E3E3E"/>
                </a:solidFill>
                <a:cs typeface="Arial" panose="020B0604020202020204" pitchFamily="34" charset="0"/>
                <a:hlinkClick r:id="rId6"/>
              </a:rPr>
              <a:t>Health Education England </a:t>
            </a:r>
            <a:r>
              <a:rPr lang="en-US" dirty="0">
                <a:solidFill>
                  <a:srgbClr val="3E3E3E"/>
                </a:solidFill>
                <a:cs typeface="Arial" panose="020B0604020202020204" pitchFamily="34" charset="0"/>
              </a:rPr>
              <a:t>, </a:t>
            </a:r>
            <a:r>
              <a:rPr lang="en-US" dirty="0">
                <a:solidFill>
                  <a:srgbClr val="3E3E3E"/>
                </a:solidFill>
                <a:cs typeface="Arial" panose="020B0604020202020204" pitchFamily="34" charset="0"/>
                <a:hlinkClick r:id="rId7"/>
              </a:rPr>
              <a:t>GM Higher </a:t>
            </a:r>
            <a:r>
              <a:rPr lang="en-US" dirty="0">
                <a:solidFill>
                  <a:srgbClr val="3E3E3E"/>
                </a:solidFill>
                <a:cs typeface="Arial" panose="020B0604020202020204" pitchFamily="34" charset="0"/>
              </a:rPr>
              <a:t> and </a:t>
            </a:r>
            <a:r>
              <a:rPr lang="en-US" dirty="0">
                <a:solidFill>
                  <a:srgbClr val="3E3E3E"/>
                </a:solidFill>
                <a:cs typeface="Arial" panose="020B0604020202020204" pitchFamily="34" charset="0"/>
                <a:hlinkClick r:id="rId8"/>
              </a:rPr>
              <a:t>Shaping Futures’</a:t>
            </a:r>
            <a:r>
              <a:rPr lang="en-US" dirty="0">
                <a:solidFill>
                  <a:srgbClr val="3E3E3E"/>
                </a:solidFill>
                <a:cs typeface="Arial" panose="020B0604020202020204" pitchFamily="34" charset="0"/>
              </a:rPr>
              <a:t> </a:t>
            </a:r>
            <a:r>
              <a:rPr lang="en-US" dirty="0">
                <a:cs typeface="Arial" panose="020B0604020202020204" pitchFamily="34" charset="0"/>
              </a:rPr>
              <a:t>commitment to give you access to opportunities that enable you to train towards a career in Health and Social Care.</a:t>
            </a:r>
          </a:p>
          <a:p>
            <a:pPr algn="just"/>
            <a:r>
              <a:rPr lang="en-US" dirty="0">
                <a:cs typeface="Arial" panose="020B0604020202020204" pitchFamily="34" charset="0"/>
              </a:rPr>
              <a:t>You can also independently sign up to </a:t>
            </a:r>
            <a:r>
              <a:rPr lang="en-US" dirty="0">
                <a:cs typeface="Arial" panose="020B0604020202020204" pitchFamily="34" charset="0"/>
                <a:hlinkClick r:id="rId9"/>
              </a:rPr>
              <a:t>Cheshire and Warrington Higher Horizons</a:t>
            </a:r>
            <a:r>
              <a:rPr lang="en-US" dirty="0">
                <a:cs typeface="Arial" panose="020B0604020202020204" pitchFamily="34" charset="0"/>
              </a:rPr>
              <a:t>, </a:t>
            </a:r>
            <a:r>
              <a:rPr lang="en-US" dirty="0">
                <a:cs typeface="Arial" panose="020B0604020202020204" pitchFamily="34" charset="0"/>
                <a:hlinkClick r:id="rId10"/>
              </a:rPr>
              <a:t>Lancashire Future U </a:t>
            </a:r>
            <a:r>
              <a:rPr lang="en-US" dirty="0">
                <a:cs typeface="Arial" panose="020B0604020202020204" pitchFamily="34" charset="0"/>
              </a:rPr>
              <a:t>&amp; </a:t>
            </a:r>
            <a:r>
              <a:rPr lang="en-US" dirty="0">
                <a:cs typeface="Arial" panose="020B0604020202020204" pitchFamily="34" charset="0"/>
                <a:hlinkClick r:id="rId11"/>
              </a:rPr>
              <a:t>Cumbria Hello Future </a:t>
            </a:r>
            <a:r>
              <a:rPr lang="en-US" dirty="0">
                <a:cs typeface="Arial" panose="020B0604020202020204" pitchFamily="34" charset="0"/>
              </a:rPr>
              <a:t>who can help you to access these webinars and support you going forward.  </a:t>
            </a:r>
          </a:p>
          <a:p>
            <a:pPr algn="just"/>
            <a:endParaRPr lang="en-US" b="0" i="0" dirty="0">
              <a:solidFill>
                <a:srgbClr val="3E3E3E"/>
              </a:solidFill>
              <a:effectLst/>
              <a:cs typeface="Arial" panose="020B0604020202020204" pitchFamily="34" charset="0"/>
            </a:endParaRPr>
          </a:p>
          <a:p>
            <a:pPr algn="just"/>
            <a:r>
              <a:rPr lang="en-US" b="1" dirty="0">
                <a:cs typeface="Arial" panose="020B0604020202020204" pitchFamily="34" charset="0"/>
              </a:rPr>
              <a:t>Do you have any questions? </a:t>
            </a:r>
          </a:p>
          <a:p>
            <a:pPr algn="just"/>
            <a:r>
              <a:rPr lang="en-US" dirty="0">
                <a:cs typeface="Arial" panose="020B0604020202020204" pitchFamily="34" charset="0"/>
              </a:rPr>
              <a:t>You can ask us about GCSE options, Sixth-Form or College choices and everything university related. Talk to the Shaping Futures team via live chat </a:t>
            </a:r>
            <a:r>
              <a:rPr lang="en-US" dirty="0">
                <a:solidFill>
                  <a:srgbClr val="0070C0"/>
                </a:solidFill>
                <a:cs typeface="Arial" panose="020B0604020202020204" pitchFamily="34" charset="0"/>
                <a:hlinkClick r:id="rId12">
                  <a:extLst>
                    <a:ext uri="{A12FA001-AC4F-418D-AE19-62706E023703}">
                      <ahyp:hlinkClr xmlns:ahyp="http://schemas.microsoft.com/office/drawing/2018/hyperlinkcolor" val="tx"/>
                    </a:ext>
                  </a:extLst>
                </a:hlinkClick>
              </a:rPr>
              <a:t>here</a:t>
            </a:r>
            <a:r>
              <a:rPr lang="en-US" dirty="0">
                <a:solidFill>
                  <a:srgbClr val="0070C0"/>
                </a:solidFill>
                <a:cs typeface="Arial" panose="020B0604020202020204" pitchFamily="34" charset="0"/>
              </a:rPr>
              <a:t> </a:t>
            </a:r>
            <a:r>
              <a:rPr lang="en-US" dirty="0">
                <a:cs typeface="Arial" panose="020B0604020202020204" pitchFamily="34" charset="0"/>
              </a:rPr>
              <a:t>or click on any of the above links for your area. </a:t>
            </a:r>
          </a:p>
          <a:p>
            <a:pPr algn="just"/>
            <a:endParaRPr lang="en-US" dirty="0">
              <a:solidFill>
                <a:srgbClr val="3E3E3E"/>
              </a:solidFill>
              <a:cs typeface="Arial" panose="020B0604020202020204" pitchFamily="34" charset="0"/>
            </a:endParaRPr>
          </a:p>
          <a:p>
            <a:pPr algn="just"/>
            <a:r>
              <a:rPr lang="en-US" b="1" dirty="0">
                <a:cs typeface="Arial" panose="020B0604020202020204" pitchFamily="34" charset="0"/>
              </a:rPr>
              <a:t>Creating Careers: Ask Us Anything - Health and Social Care Webinars</a:t>
            </a:r>
          </a:p>
          <a:p>
            <a:pPr algn="just"/>
            <a:r>
              <a:rPr lang="en-US" dirty="0">
                <a:cs typeface="Arial" panose="020B0604020202020204" pitchFamily="34" charset="0"/>
              </a:rPr>
              <a:t>Build your knowledge around all things Health and Social Care! Even if you have an interest in one career role its an opportunity to see how the 350+ roles interlink to ensure that we have a world class Health &amp; Social care system. </a:t>
            </a:r>
          </a:p>
          <a:p>
            <a:pPr algn="just"/>
            <a:r>
              <a:rPr lang="en-US" b="1" dirty="0">
                <a:solidFill>
                  <a:srgbClr val="3E3E3E"/>
                </a:solidFill>
                <a:latin typeface="Calibri" panose="020F0502020204030204" pitchFamily="34" charset="0"/>
                <a:cs typeface="Calibri" panose="020F0502020204030204" pitchFamily="34" charset="0"/>
              </a:rPr>
              <a:t>The webinar series will be back in September 2021. More details are coming soon! </a:t>
            </a:r>
            <a:endParaRPr lang="en-US" b="1" i="0" dirty="0">
              <a:solidFill>
                <a:srgbClr val="3E3E3E"/>
              </a:solidFill>
              <a:effectLst/>
              <a:latin typeface="Calibri" panose="020F0502020204030204" pitchFamily="34" charset="0"/>
              <a:cs typeface="Calibri" panose="020F0502020204030204" pitchFamily="34" charset="0"/>
            </a:endParaRPr>
          </a:p>
        </p:txBody>
      </p:sp>
      <p:pic>
        <p:nvPicPr>
          <p:cNvPr id="10" name="Picture 9" descr="A close up of a logo&#10;&#10;Description automatically generated">
            <a:extLst>
              <a:ext uri="{FF2B5EF4-FFF2-40B4-BE49-F238E27FC236}">
                <a16:creationId xmlns:a16="http://schemas.microsoft.com/office/drawing/2014/main" id="{E06144A7-18E4-4B6B-99C7-E307C5E1BD4E}"/>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064647" y="5795944"/>
            <a:ext cx="1095652" cy="1018505"/>
          </a:xfrm>
          <a:prstGeom prst="rect">
            <a:avLst/>
          </a:prstGeom>
        </p:spPr>
      </p:pic>
      <p:pic>
        <p:nvPicPr>
          <p:cNvPr id="11" name="Picture 10" descr="Logo&#10;&#10;Description automatically generated with medium confidence">
            <a:extLst>
              <a:ext uri="{FF2B5EF4-FFF2-40B4-BE49-F238E27FC236}">
                <a16:creationId xmlns:a16="http://schemas.microsoft.com/office/drawing/2014/main" id="{D8DCF44F-CF1B-4031-95C3-4D01D714AF44}"/>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3018371" y="5991022"/>
            <a:ext cx="1095652" cy="640057"/>
          </a:xfrm>
          <a:prstGeom prst="rect">
            <a:avLst/>
          </a:prstGeom>
        </p:spPr>
      </p:pic>
      <p:pic>
        <p:nvPicPr>
          <p:cNvPr id="13" name="Picture 12">
            <a:extLst>
              <a:ext uri="{FF2B5EF4-FFF2-40B4-BE49-F238E27FC236}">
                <a16:creationId xmlns:a16="http://schemas.microsoft.com/office/drawing/2014/main" id="{11D6CA08-BEB9-4225-98AD-CF78F3D9675D}"/>
              </a:ext>
            </a:extLst>
          </p:cNvPr>
          <p:cNvPicPr>
            <a:picLocks noChangeAspect="1"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4901609" y="6082409"/>
            <a:ext cx="2388781" cy="457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a:extLst>
              <a:ext uri="{FF2B5EF4-FFF2-40B4-BE49-F238E27FC236}">
                <a16:creationId xmlns:a16="http://schemas.microsoft.com/office/drawing/2014/main" id="{0C3DFC1D-BE93-4D46-96F6-C977F18391AD}"/>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8077976" y="6100332"/>
            <a:ext cx="1285785" cy="498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descr="Logo, company name&#10;&#10;Description automatically generated">
            <a:extLst>
              <a:ext uri="{FF2B5EF4-FFF2-40B4-BE49-F238E27FC236}">
                <a16:creationId xmlns:a16="http://schemas.microsoft.com/office/drawing/2014/main" id="{AAF7DAB5-B9BD-453E-BC65-8CCAA4390B22}"/>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10267950" y="5951663"/>
            <a:ext cx="1243399" cy="707068"/>
          </a:xfrm>
          <a:prstGeom prst="rect">
            <a:avLst/>
          </a:prstGeom>
        </p:spPr>
      </p:pic>
      <p:pic>
        <p:nvPicPr>
          <p:cNvPr id="20" name="Picture 19" descr="A picture containing drawing, food&#10;&#10;Description automatically generated">
            <a:extLst>
              <a:ext uri="{FF2B5EF4-FFF2-40B4-BE49-F238E27FC236}">
                <a16:creationId xmlns:a16="http://schemas.microsoft.com/office/drawing/2014/main" id="{D4645342-B9D5-4617-BF7D-9C183A89D8FB}"/>
              </a:ext>
            </a:extLst>
          </p:cNvPr>
          <p:cNvPicPr>
            <a:picLocks noChangeAspect="1"/>
          </p:cNvPicPr>
          <p:nvPr/>
        </p:nvPicPr>
        <p:blipFill>
          <a:blip r:embed="rId18" cstate="screen">
            <a:extLst>
              <a:ext uri="{28A0092B-C50C-407E-A947-70E740481C1C}">
                <a14:useLocalDpi xmlns:a14="http://schemas.microsoft.com/office/drawing/2010/main"/>
              </a:ext>
            </a:extLst>
          </a:blip>
          <a:stretch>
            <a:fillRect/>
          </a:stretch>
        </p:blipFill>
        <p:spPr>
          <a:xfrm>
            <a:off x="9714307" y="-129571"/>
            <a:ext cx="2594652" cy="1373640"/>
          </a:xfrm>
          <a:prstGeom prst="rect">
            <a:avLst/>
          </a:prstGeom>
        </p:spPr>
      </p:pic>
    </p:spTree>
    <p:extLst>
      <p:ext uri="{BB962C8B-B14F-4D97-AF65-F5344CB8AC3E}">
        <p14:creationId xmlns:p14="http://schemas.microsoft.com/office/powerpoint/2010/main" val="2438948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2745</TotalTime>
  <Words>585</Words>
  <Application>Microsoft Office PowerPoint</Application>
  <PresentationFormat>Widescreen</PresentationFormat>
  <Paragraphs>66</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Comic Sans MS</vt:lpstr>
      <vt:lpstr>Office Theme</vt:lpstr>
      <vt:lpstr>PowerPoint Presentation</vt:lpstr>
      <vt:lpstr>PowerPoint Presentation</vt:lpstr>
      <vt:lpstr>Values Challenge - click the slide to begin!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Lesleyann Craig</dc:creator>
  <cp:lastModifiedBy>Suzi Smith</cp:lastModifiedBy>
  <cp:revision>161</cp:revision>
  <dcterms:created xsi:type="dcterms:W3CDTF">2020-06-25T11:38:22Z</dcterms:created>
  <dcterms:modified xsi:type="dcterms:W3CDTF">2021-07-16T15:21:01Z</dcterms:modified>
</cp:coreProperties>
</file>