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865" r:id="rId2"/>
  </p:sldMasterIdLst>
  <p:notesMasterIdLst>
    <p:notesMasterId r:id="rId31"/>
  </p:notesMasterIdLst>
  <p:sldIdLst>
    <p:sldId id="257" r:id="rId3"/>
    <p:sldId id="256" r:id="rId4"/>
    <p:sldId id="258" r:id="rId5"/>
    <p:sldId id="345" r:id="rId6"/>
    <p:sldId id="353" r:id="rId7"/>
    <p:sldId id="357" r:id="rId8"/>
    <p:sldId id="358" r:id="rId9"/>
    <p:sldId id="354" r:id="rId10"/>
    <p:sldId id="382" r:id="rId11"/>
    <p:sldId id="383" r:id="rId12"/>
    <p:sldId id="384" r:id="rId13"/>
    <p:sldId id="385" r:id="rId14"/>
    <p:sldId id="386" r:id="rId15"/>
    <p:sldId id="387"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5" d="100"/>
          <a:sy n="65" d="100"/>
        </p:scale>
        <p:origin x="71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BE186-683B-4B5D-B6D5-0071195DFB30}" type="datetimeFigureOut">
              <a:rPr lang="en-GB" smtClean="0"/>
              <a:t>11/02/2022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953945-B924-4E8B-B46D-6A5B47B4D992}" type="slidenum">
              <a:rPr lang="en-GB" smtClean="0"/>
              <a:t>‹#›</a:t>
            </a:fld>
            <a:endParaRPr lang="en-GB"/>
          </a:p>
        </p:txBody>
      </p:sp>
    </p:spTree>
    <p:extLst>
      <p:ext uri="{BB962C8B-B14F-4D97-AF65-F5344CB8AC3E}">
        <p14:creationId xmlns:p14="http://schemas.microsoft.com/office/powerpoint/2010/main" val="84630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2DA5E9-8E0A-471F-B141-C0F2518D2DBB}" type="slidenum">
              <a:rPr lang="en-GB" smtClean="0"/>
              <a:t>9</a:t>
            </a:fld>
            <a:endParaRPr lang="en-GB" dirty="0"/>
          </a:p>
        </p:txBody>
      </p:sp>
    </p:spTree>
    <p:extLst>
      <p:ext uri="{BB962C8B-B14F-4D97-AF65-F5344CB8AC3E}">
        <p14:creationId xmlns:p14="http://schemas.microsoft.com/office/powerpoint/2010/main" val="271581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JLR Emeric" panose="02000503040000020004" pitchFamily="2" charset="0"/>
            </a:endParaRPr>
          </a:p>
        </p:txBody>
      </p:sp>
      <p:sp>
        <p:nvSpPr>
          <p:cNvPr id="4" name="Slide Number Placeholder 3"/>
          <p:cNvSpPr>
            <a:spLocks noGrp="1"/>
          </p:cNvSpPr>
          <p:nvPr>
            <p:ph type="sldNum" sz="quarter" idx="10"/>
          </p:nvPr>
        </p:nvSpPr>
        <p:spPr/>
        <p:txBody>
          <a:bodyPr/>
          <a:lstStyle/>
          <a:p>
            <a:fld id="{A72DA5E9-8E0A-471F-B141-C0F2518D2DBB}"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27879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JLR Emeric" panose="02000503040000020004" pitchFamily="2" charset="0"/>
            </a:endParaRPr>
          </a:p>
        </p:txBody>
      </p:sp>
      <p:sp>
        <p:nvSpPr>
          <p:cNvPr id="4" name="Slide Number Placeholder 3"/>
          <p:cNvSpPr>
            <a:spLocks noGrp="1"/>
          </p:cNvSpPr>
          <p:nvPr>
            <p:ph type="sldNum" sz="quarter" idx="10"/>
          </p:nvPr>
        </p:nvSpPr>
        <p:spPr/>
        <p:txBody>
          <a:bodyPr/>
          <a:lstStyle/>
          <a:p>
            <a:fld id="{A72DA5E9-8E0A-471F-B141-C0F2518D2DBB}"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05605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2DA5E9-8E0A-471F-B141-C0F2518D2DBB}" type="slidenum">
              <a:rPr lang="en-GB" smtClean="0"/>
              <a:t>12</a:t>
            </a:fld>
            <a:endParaRPr lang="en-GB" dirty="0"/>
          </a:p>
        </p:txBody>
      </p:sp>
    </p:spTree>
    <p:extLst>
      <p:ext uri="{BB962C8B-B14F-4D97-AF65-F5344CB8AC3E}">
        <p14:creationId xmlns:p14="http://schemas.microsoft.com/office/powerpoint/2010/main" val="164830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Thierry recently launched our approach to improving D+I and you will start seeing more on this in the coming weeks and months.  </a:t>
            </a:r>
          </a:p>
          <a:p>
            <a:r>
              <a:rPr lang="en-GB" baseline="0" dirty="0"/>
              <a:t>We also launched our </a:t>
            </a:r>
            <a:r>
              <a:rPr lang="en-GB" baseline="0" dirty="0" err="1"/>
              <a:t>elearning</a:t>
            </a:r>
            <a:r>
              <a:rPr lang="en-GB" baseline="0" dirty="0"/>
              <a:t> on an Intro to D&amp;I,  - complete this and ask your teams to do the same.</a:t>
            </a:r>
            <a:endParaRPr lang="en-GB" dirty="0"/>
          </a:p>
        </p:txBody>
      </p:sp>
      <p:sp>
        <p:nvSpPr>
          <p:cNvPr id="4" name="Slide Number Placeholder 3"/>
          <p:cNvSpPr>
            <a:spLocks noGrp="1"/>
          </p:cNvSpPr>
          <p:nvPr>
            <p:ph type="sldNum" sz="quarter" idx="10"/>
          </p:nvPr>
        </p:nvSpPr>
        <p:spPr/>
        <p:txBody>
          <a:bodyPr/>
          <a:lstStyle/>
          <a:p>
            <a:fld id="{A72DA5E9-8E0A-471F-B141-C0F2518D2DBB}"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3523318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A8AA-4103-4ECD-9011-F0ABE8A2D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F9FB936-ADD4-4F5C-9B0E-2E7442E16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FF179B-D8D2-44CF-B6D5-82F753980503}"/>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3234BA5E-3231-44F7-9BF6-D4DFEB9CC3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DEB2AA-A720-43FD-83BC-1855C33F17C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76743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1A0AF-EE35-47FD-AEFA-6651D6CE22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B01DC-BAF1-4BD2-8F40-D4CB0E03AE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01BB03-6D0F-42FE-87AC-D559D8DF977E}"/>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8DE1DCF7-7AB7-4A4A-9F45-B7B600EDF6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7E5C9-03B9-4C8F-867C-A6100BF08F42}"/>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54806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2FF5E8-B631-4577-B926-1CC0430310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F6C7C2-0833-44F1-9743-5BF8D9CC0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FC1860-9208-4399-A31B-1A6D6DC66C65}"/>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19CE3C0A-118E-46B4-8947-ADE1E3019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97E43-8A8D-449D-AEA7-E54D0D59954A}"/>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48600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8450" y="4820716"/>
            <a:ext cx="11595100" cy="395608"/>
          </a:xfrm>
        </p:spPr>
        <p:txBody>
          <a:bodyPr anchor="ctr"/>
          <a:lstStyle>
            <a:lvl1pPr marL="0" indent="0">
              <a:buNone/>
              <a:defRPr sz="2667" b="1" i="0" cap="all" spc="0" baseline="0">
                <a:solidFill>
                  <a:schemeClr val="tx1"/>
                </a:solidFill>
                <a:latin typeface="JLR Emeric SemiBold" panose="02000503040000020004" pitchFamily="2" charset="0"/>
              </a:defRPr>
            </a:lvl1pPr>
          </a:lstStyle>
          <a:p>
            <a:r>
              <a:rPr lang="en-US"/>
              <a:t>Click to edit Master title style</a:t>
            </a:r>
            <a:endParaRPr lang="en-GB" dirty="0"/>
          </a:p>
        </p:txBody>
      </p:sp>
      <p:sp>
        <p:nvSpPr>
          <p:cNvPr id="3" name="Subtitle 2"/>
          <p:cNvSpPr>
            <a:spLocks noGrp="1"/>
          </p:cNvSpPr>
          <p:nvPr>
            <p:ph type="subTitle" idx="1"/>
          </p:nvPr>
        </p:nvSpPr>
        <p:spPr>
          <a:xfrm>
            <a:off x="298450" y="5248883"/>
            <a:ext cx="11595100" cy="380172"/>
          </a:xfrm>
        </p:spPr>
        <p:txBody>
          <a:bodyPr anchor="ctr"/>
          <a:lstStyle>
            <a:lvl1pPr marL="0" indent="0" algn="l">
              <a:buFont typeface="Arial" panose="020B0604020202020204" pitchFamily="34" charset="0"/>
              <a:buNone/>
              <a:defRPr sz="2400" cap="all" spc="0" baseline="0">
                <a:solidFill>
                  <a:schemeClr val="tx1"/>
                </a:solidFill>
                <a:latin typeface="JLR Emeric" panose="02000503040000020004"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dirty="0"/>
          </a:p>
        </p:txBody>
      </p:sp>
      <p:sp>
        <p:nvSpPr>
          <p:cNvPr id="10" name="TextBox 9"/>
          <p:cNvSpPr txBox="1"/>
          <p:nvPr userDrawn="1"/>
        </p:nvSpPr>
        <p:spPr>
          <a:xfrm>
            <a:off x="10118729" y="6425529"/>
            <a:ext cx="1771651" cy="184665"/>
          </a:xfrm>
          <a:prstGeom prst="rect">
            <a:avLst/>
          </a:prstGeom>
          <a:noFill/>
        </p:spPr>
        <p:txBody>
          <a:bodyPr wrap="square" lIns="0" tIns="0" rIns="0" bIns="0" rtlCol="0" anchor="b" anchorCtr="0">
            <a:spAutoFit/>
          </a:bodyPr>
          <a:lstStyle/>
          <a:p>
            <a:pPr algn="r"/>
            <a:r>
              <a:rPr lang="en-GB" sz="1200" dirty="0">
                <a:solidFill>
                  <a:srgbClr val="131313"/>
                </a:solidFill>
                <a:latin typeface="JLR Emeric ExtraLight" panose="02000503040000020004" pitchFamily="2" charset="0"/>
              </a:rPr>
              <a:t>Confidential ©2021</a:t>
            </a:r>
          </a:p>
        </p:txBody>
      </p:sp>
      <p:sp>
        <p:nvSpPr>
          <p:cNvPr id="12" name="Picture Placeholder 11"/>
          <p:cNvSpPr>
            <a:spLocks noGrp="1"/>
          </p:cNvSpPr>
          <p:nvPr>
            <p:ph type="pic" sz="quarter" idx="11"/>
          </p:nvPr>
        </p:nvSpPr>
        <p:spPr>
          <a:xfrm>
            <a:off x="0" y="1094317"/>
            <a:ext cx="12192000" cy="3513667"/>
          </a:xfrm>
          <a:solidFill>
            <a:schemeClr val="bg2"/>
          </a:solidFill>
        </p:spPr>
        <p:txBody>
          <a:bodyPr/>
          <a:lstStyle>
            <a:lvl1pPr>
              <a:defRPr>
                <a:latin typeface="JLR Emeric ExtraLight" panose="02000503040000020004" pitchFamily="2" charset="0"/>
              </a:defRPr>
            </a:lvl1pPr>
          </a:lstStyle>
          <a:p>
            <a:r>
              <a:rPr lang="en-US"/>
              <a:t>Click icon to add picture</a:t>
            </a:r>
            <a:endParaRPr lang="en-GB" dirty="0"/>
          </a:p>
        </p:txBody>
      </p:sp>
      <p:sp>
        <p:nvSpPr>
          <p:cNvPr id="4" name="Rectangle 3"/>
          <p:cNvSpPr/>
          <p:nvPr userDrawn="1"/>
        </p:nvSpPr>
        <p:spPr>
          <a:xfrm>
            <a:off x="1" y="6384491"/>
            <a:ext cx="2614863" cy="4735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nchorCtr="0"/>
          <a:lstStyle/>
          <a:p>
            <a:endParaRPr lang="en-GB" sz="2400" dirty="0">
              <a:solidFill>
                <a:srgbClr val="131313"/>
              </a:solidFill>
              <a:latin typeface="JLR Emeric ExtraLight" panose="02000503040000020004" pitchFamily="2" charset="0"/>
            </a:endParaRPr>
          </a:p>
        </p:txBody>
      </p:sp>
      <p:sp>
        <p:nvSpPr>
          <p:cNvPr id="9" name="Text Placeholder 8"/>
          <p:cNvSpPr>
            <a:spLocks noGrp="1"/>
          </p:cNvSpPr>
          <p:nvPr>
            <p:ph type="body" sz="quarter" idx="10"/>
          </p:nvPr>
        </p:nvSpPr>
        <p:spPr>
          <a:xfrm>
            <a:off x="298451" y="6158446"/>
            <a:ext cx="2937933" cy="664633"/>
          </a:xfrm>
        </p:spPr>
        <p:txBody>
          <a:bodyPr/>
          <a:lstStyle>
            <a:lvl1pPr marL="0" indent="0">
              <a:spcBef>
                <a:spcPts val="0"/>
              </a:spcBef>
              <a:buNone/>
              <a:defRPr sz="1467">
                <a:latin typeface="JLR Emeric ExtraLight" panose="02000503040000020004" pitchFamily="2" charset="0"/>
              </a:defRPr>
            </a:lvl1pPr>
            <a:lvl2pPr>
              <a:defRPr sz="1467"/>
            </a:lvl2pPr>
            <a:lvl3pPr>
              <a:defRPr sz="1467"/>
            </a:lvl3pPr>
            <a:lvl4pPr>
              <a:defRPr sz="1467"/>
            </a:lvl4pPr>
            <a:lvl5pPr>
              <a:defRPr sz="1467"/>
            </a:lvl5pPr>
          </a:lstStyle>
          <a:p>
            <a:pPr lvl="0"/>
            <a:r>
              <a:rPr lang="en-US"/>
              <a:t>Click to edit Master text styles</a:t>
            </a:r>
          </a:p>
        </p:txBody>
      </p:sp>
    </p:spTree>
    <p:extLst>
      <p:ext uri="{BB962C8B-B14F-4D97-AF65-F5344CB8AC3E}">
        <p14:creationId xmlns:p14="http://schemas.microsoft.com/office/powerpoint/2010/main" val="4013423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10" name="Picture Placeholder 3"/>
          <p:cNvSpPr>
            <a:spLocks noGrp="1"/>
          </p:cNvSpPr>
          <p:nvPr>
            <p:ph type="pic" sz="quarter" idx="14" hasCustomPrompt="1"/>
          </p:nvPr>
        </p:nvSpPr>
        <p:spPr>
          <a:xfrm>
            <a:off x="0" y="0"/>
            <a:ext cx="12192000" cy="611735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9144000" h="5143500">
                <a:moveTo>
                  <a:pt x="0" y="0"/>
                </a:moveTo>
                <a:lnTo>
                  <a:pt x="9144000" y="0"/>
                </a:lnTo>
                <a:lnTo>
                  <a:pt x="9144000" y="5143500"/>
                </a:lnTo>
                <a:lnTo>
                  <a:pt x="0" y="5143500"/>
                </a:lnTo>
                <a:close/>
              </a:path>
            </a:pathLst>
          </a:custGeom>
          <a:solidFill>
            <a:schemeClr val="bg2"/>
          </a:solidFill>
          <a:ln w="3175">
            <a:noFill/>
          </a:ln>
        </p:spPr>
        <p:txBody>
          <a:bodyPr wrap="square" lIns="90000" tIns="828000" bIns="457200" anchor="t">
            <a:noAutofit/>
          </a:bodyPr>
          <a:lstStyle>
            <a:lvl1pPr algn="ctr">
              <a:buNone/>
              <a:defRPr sz="1600" b="0" baseline="0">
                <a:solidFill>
                  <a:schemeClr val="tx1">
                    <a:lumMod val="50000"/>
                    <a:lumOff val="50000"/>
                  </a:schemeClr>
                </a:solidFill>
                <a:latin typeface="Calibri" panose="020F0502020204030204" pitchFamily="34" charset="0"/>
              </a:defRPr>
            </a:lvl1pPr>
          </a:lstStyle>
          <a:p>
            <a:r>
              <a:rPr lang="en-US" dirty="0"/>
              <a:t>Image holder – Drag image into slide</a:t>
            </a:r>
          </a:p>
        </p:txBody>
      </p:sp>
      <p:sp>
        <p:nvSpPr>
          <p:cNvPr id="15" name="Rectangle 14"/>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8"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outerShdw blurRad="812800" dist="38100" dir="5400000" algn="t" rotWithShape="0">
                    <a:prstClr val="black">
                      <a:alpha val="40000"/>
                    </a:prstClr>
                  </a:outerShdw>
                </a:effectLst>
                <a:latin typeface="Calibri" panose="020F0502020204030204" pitchFamily="34" charset="0"/>
              </a:defRPr>
            </a:lvl1pPr>
          </a:lstStyle>
          <a:p>
            <a:r>
              <a:rPr lang="en-US" dirty="0"/>
              <a:t>Presentation title: 80pt</a:t>
            </a:r>
          </a:p>
        </p:txBody>
      </p:sp>
      <p:sp>
        <p:nvSpPr>
          <p:cNvPr id="23" name="Subtitle 2"/>
          <p:cNvSpPr>
            <a:spLocks noGrp="1"/>
          </p:cNvSpPr>
          <p:nvPr>
            <p:ph type="subTitle" idx="1" hasCustomPrompt="1"/>
          </p:nvPr>
        </p:nvSpPr>
        <p:spPr>
          <a:xfrm>
            <a:off x="1030819" y="3836432"/>
            <a:ext cx="9992783" cy="1368370"/>
          </a:xfrm>
          <a:prstGeom prst="rect">
            <a:avLst/>
          </a:prstGeom>
        </p:spPr>
        <p:txBody>
          <a:bodyPr>
            <a:noAutofit/>
          </a:bodyPr>
          <a:lstStyle>
            <a:lvl1pPr marL="0" indent="0" algn="l">
              <a:buNone/>
              <a:defRPr sz="3200" b="1">
                <a:solidFill>
                  <a:schemeClr val="bg1"/>
                </a:solidFill>
                <a:effectLst>
                  <a:outerShdw blurRad="749300" dist="38100" dir="5400000" algn="t" rotWithShape="0">
                    <a:prstClr val="black">
                      <a:alpha val="58000"/>
                    </a:prstClr>
                  </a:outerShdw>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32pt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90961032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8" name="Subtitle 2"/>
          <p:cNvSpPr>
            <a:spLocks noGrp="1"/>
          </p:cNvSpPr>
          <p:nvPr>
            <p:ph type="subTitle" idx="1" hasCustomPrompt="1"/>
          </p:nvPr>
        </p:nvSpPr>
        <p:spPr>
          <a:xfrm>
            <a:off x="762003" y="1026305"/>
            <a:ext cx="8551332" cy="339785"/>
          </a:xfrm>
          <a:prstGeom prst="rect">
            <a:avLst/>
          </a:prstGeom>
          <a:effectLst/>
        </p:spPr>
        <p:txBody>
          <a:bodyPr>
            <a:noAutofit/>
          </a:bodyPr>
          <a:lstStyle>
            <a:lvl1pPr marL="0" indent="0" algn="l">
              <a:buNone/>
              <a:defRPr sz="1800" b="1">
                <a:solidFill>
                  <a:srgbClr val="008542"/>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18pt</a:t>
            </a:r>
          </a:p>
        </p:txBody>
      </p:sp>
      <p:sp>
        <p:nvSpPr>
          <p:cNvPr id="6" name="Text Placeholder 5"/>
          <p:cNvSpPr>
            <a:spLocks noGrp="1"/>
          </p:cNvSpPr>
          <p:nvPr>
            <p:ph type="body" sz="quarter" idx="11" hasCustomPrompt="1"/>
          </p:nvPr>
        </p:nvSpPr>
        <p:spPr>
          <a:xfrm>
            <a:off x="762001" y="1676399"/>
            <a:ext cx="8551334" cy="4319287"/>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16pt</a:t>
            </a:r>
          </a:p>
          <a:p>
            <a:pPr lvl="0"/>
            <a:r>
              <a:rPr lang="en-US" dirty="0"/>
              <a:t>(Only widen text box if necessary)</a:t>
            </a:r>
            <a:endParaRPr lang="en-GB" dirty="0"/>
          </a:p>
        </p:txBody>
      </p:sp>
    </p:spTree>
    <p:extLst>
      <p:ext uri="{BB962C8B-B14F-4D97-AF65-F5344CB8AC3E}">
        <p14:creationId xmlns:p14="http://schemas.microsoft.com/office/powerpoint/2010/main" val="287280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without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3" y="562785"/>
            <a:ext cx="8551332" cy="439981"/>
          </a:xfrm>
          <a:prstGeom prst="rect">
            <a:avLst/>
          </a:prstGeom>
        </p:spPr>
        <p:txBody>
          <a:bodyPr>
            <a:noAutofit/>
          </a:bodyPr>
          <a:lstStyle>
            <a:lvl1pPr>
              <a:defRPr sz="2800" b="1" baseline="0">
                <a:solidFill>
                  <a:srgbClr val="008542"/>
                </a:solidFill>
                <a:latin typeface="Calibri" panose="020F0502020204030204" pitchFamily="34" charset="0"/>
              </a:defRPr>
            </a:lvl1pPr>
          </a:lstStyle>
          <a:p>
            <a:r>
              <a:rPr lang="en-US" dirty="0"/>
              <a:t>Heading: 28pt</a:t>
            </a:r>
          </a:p>
        </p:txBody>
      </p:sp>
      <p:sp>
        <p:nvSpPr>
          <p:cNvPr id="18" name="Footer Placeholder 1"/>
          <p:cNvSpPr txBox="1">
            <a:spLocks/>
          </p:cNvSpPr>
          <p:nvPr/>
        </p:nvSpPr>
        <p:spPr>
          <a:xfrm>
            <a:off x="762001" y="6483354"/>
            <a:ext cx="23029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a:solidFill>
                  <a:srgbClr val="FFFFFF">
                    <a:lumMod val="50000"/>
                  </a:srgbClr>
                </a:solidFill>
                <a:latin typeface="Calibri" panose="020F0502020204030204" pitchFamily="34" charset="0"/>
              </a:rPr>
              <a:t>Copyright © United Utilities Water Limited 2019</a:t>
            </a:r>
            <a:endParaRPr lang="en-GB" sz="800" dirty="0">
              <a:solidFill>
                <a:srgbClr val="FFFFFF">
                  <a:lumMod val="50000"/>
                </a:srgbClr>
              </a:solidFill>
            </a:endParaRPr>
          </a:p>
        </p:txBody>
      </p:sp>
      <p:sp>
        <p:nvSpPr>
          <p:cNvPr id="19" name="Footer Placeholder 1"/>
          <p:cNvSpPr txBox="1">
            <a:spLocks/>
          </p:cNvSpPr>
          <p:nvPr/>
        </p:nvSpPr>
        <p:spPr>
          <a:xfrm>
            <a:off x="11440589" y="6483354"/>
            <a:ext cx="48471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99010BB-F1CF-4422-A220-2D1BCBBB1C17}" type="slidenum">
              <a:rPr lang="en-GB" sz="800" smtClean="0">
                <a:solidFill>
                  <a:srgbClr val="FFFFFF">
                    <a:lumMod val="50000"/>
                  </a:srgbClr>
                </a:solidFill>
                <a:latin typeface="Calibri" panose="020F0502020204030204" pitchFamily="34" charset="0"/>
              </a:rPr>
              <a:pPr algn="r"/>
              <a:t>‹#›</a:t>
            </a:fld>
            <a:endParaRPr lang="en-GB" sz="600" dirty="0">
              <a:solidFill>
                <a:srgbClr val="FFFFFF">
                  <a:lumMod val="50000"/>
                </a:srgbClr>
              </a:solidFill>
            </a:endParaRPr>
          </a:p>
        </p:txBody>
      </p:sp>
      <p:sp>
        <p:nvSpPr>
          <p:cNvPr id="6" name="Text Placeholder 5"/>
          <p:cNvSpPr>
            <a:spLocks noGrp="1"/>
          </p:cNvSpPr>
          <p:nvPr>
            <p:ph type="body" sz="quarter" idx="11" hasCustomPrompt="1"/>
          </p:nvPr>
        </p:nvSpPr>
        <p:spPr>
          <a:xfrm>
            <a:off x="762001" y="1354667"/>
            <a:ext cx="8551334" cy="4641019"/>
          </a:xfrm>
          <a:prstGeom prst="rect">
            <a:avLst/>
          </a:prstGeom>
        </p:spPr>
        <p:txBody>
          <a:bodyPr/>
          <a:lstStyle>
            <a:lvl1pPr marL="0" indent="0">
              <a:lnSpc>
                <a:spcPct val="100000"/>
              </a:lnSpc>
              <a:spcBef>
                <a:spcPts val="0"/>
              </a:spcBef>
              <a:buNone/>
              <a:defRPr sz="1600" baseline="0">
                <a:latin typeface="Calibri" panose="020F0502020204030204" pitchFamily="34" charset="0"/>
              </a:defRPr>
            </a:lvl1pPr>
          </a:lstStyle>
          <a:p>
            <a:pPr lvl="0"/>
            <a:r>
              <a:rPr lang="en-US" dirty="0"/>
              <a:t>Body – 16pt</a:t>
            </a:r>
          </a:p>
          <a:p>
            <a:pPr lvl="0"/>
            <a:r>
              <a:rPr lang="en-US" dirty="0"/>
              <a:t>(Only widen text box if necessary)</a:t>
            </a:r>
            <a:endParaRPr lang="en-GB" dirty="0"/>
          </a:p>
        </p:txBody>
      </p:sp>
    </p:spTree>
    <p:extLst>
      <p:ext uri="{BB962C8B-B14F-4D97-AF65-F5344CB8AC3E}">
        <p14:creationId xmlns:p14="http://schemas.microsoft.com/office/powerpoint/2010/main" val="1459021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17" name="Rectangle 16"/>
          <p:cNvSpPr/>
          <p:nvPr userDrawn="1"/>
        </p:nvSpPr>
        <p:spPr>
          <a:xfrm>
            <a:off x="0" y="6066000"/>
            <a:ext cx="12192000"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20" name="Title 1"/>
          <p:cNvSpPr>
            <a:spLocks noGrp="1"/>
          </p:cNvSpPr>
          <p:nvPr>
            <p:ph type="ctrTitle" hasCustomPrompt="1"/>
          </p:nvPr>
        </p:nvSpPr>
        <p:spPr>
          <a:xfrm>
            <a:off x="1030819" y="1117600"/>
            <a:ext cx="9992783" cy="2604627"/>
          </a:xfrm>
          <a:prstGeom prst="rect">
            <a:avLst/>
          </a:prstGeom>
        </p:spPr>
        <p:txBody>
          <a:bodyPr lIns="0" tIns="0" rIns="0" bIns="0" anchor="b"/>
          <a:lstStyle>
            <a:lvl1pPr algn="l">
              <a:lnSpc>
                <a:spcPct val="80000"/>
              </a:lnSpc>
              <a:defRPr sz="8000" b="1" baseline="0">
                <a:solidFill>
                  <a:schemeClr val="bg1"/>
                </a:solidFill>
                <a:effectLst/>
                <a:latin typeface="Calibri" panose="020F0502020204030204" pitchFamily="34" charset="0"/>
              </a:defRPr>
            </a:lvl1pPr>
          </a:lstStyle>
          <a:p>
            <a:r>
              <a:rPr lang="en-US" dirty="0"/>
              <a:t>Divider slide title: 80pt</a:t>
            </a:r>
          </a:p>
        </p:txBody>
      </p:sp>
      <p:sp>
        <p:nvSpPr>
          <p:cNvPr id="21" name="Subtitle 2"/>
          <p:cNvSpPr>
            <a:spLocks noGrp="1"/>
          </p:cNvSpPr>
          <p:nvPr>
            <p:ph type="subTitle" idx="1" hasCustomPrompt="1"/>
          </p:nvPr>
        </p:nvSpPr>
        <p:spPr>
          <a:xfrm>
            <a:off x="1030819" y="3836432"/>
            <a:ext cx="9992783" cy="1368370"/>
          </a:xfrm>
          <a:prstGeom prst="rect">
            <a:avLst/>
          </a:prstGeom>
        </p:spPr>
        <p:txBody>
          <a:bodyPr anchor="t">
            <a:noAutofit/>
          </a:bodyPr>
          <a:lstStyle>
            <a:lvl1pPr marL="0" indent="0" algn="l">
              <a:buNone/>
              <a:defRPr sz="3200" b="1">
                <a:solidFill>
                  <a:schemeClr val="bg1"/>
                </a:solidFill>
                <a:effectLst/>
                <a:latin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Subheading if needed: 32pt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255" y="6300000"/>
            <a:ext cx="974086" cy="324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7242" t="77538" r="7079" b="9423"/>
          <a:stretch/>
        </p:blipFill>
        <p:spPr>
          <a:xfrm>
            <a:off x="9304290" y="6373646"/>
            <a:ext cx="2494010" cy="205473"/>
          </a:xfrm>
          <a:prstGeom prst="rect">
            <a:avLst/>
          </a:prstGeom>
        </p:spPr>
      </p:pic>
    </p:spTree>
    <p:extLst>
      <p:ext uri="{BB962C8B-B14F-4D97-AF65-F5344CB8AC3E}">
        <p14:creationId xmlns:p14="http://schemas.microsoft.com/office/powerpoint/2010/main" val="365716503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A6B2-1240-4F6E-8009-8DFD471A25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40F3631-0847-433B-A447-F542EC413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3A9E72-D607-49CC-8A53-B2169C53DABC}"/>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1E05CE3B-7840-4518-A731-3EA8D6228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A1DCA-E204-46AE-91BF-016FCC8A3B3F}"/>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946016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4DF1-383C-4786-9186-EA04DBEDD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5D56EE-7E74-4D59-95E7-329287BA2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C0D906-ACA5-4E7A-BC98-4DCA6ACC1604}"/>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76A62A9A-E1C0-4584-9B57-91FC403CD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E00936-64C7-416F-BCE2-5ED03B9E523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77582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29776-19E3-49A7-BB44-A5FCBD3B3D2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6F5BE0-AC4D-4755-B9B6-6C5D006B7F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6EEA78-C08C-42F4-908A-5C5EF46E77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759B061-C6E2-4F87-B3AF-0656A22BB654}"/>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6" name="Footer Placeholder 5">
            <a:extLst>
              <a:ext uri="{FF2B5EF4-FFF2-40B4-BE49-F238E27FC236}">
                <a16:creationId xmlns:a16="http://schemas.microsoft.com/office/drawing/2014/main" id="{B4B167DB-3C18-4CE8-B11E-818B236E0F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D13254-28F3-490D-8016-DD1C9B68C7DB}"/>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61687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23BB-989C-4909-BF5B-F59D37F146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E315C1-AD97-4CE4-B935-36178F0A21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A4492-C07C-4C4D-A424-DF40204EAC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83B67D1-F71F-4140-9916-9122C6A56E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3D30C-8F66-4B0B-A2A4-8F0E19CB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44D02B-BFEA-47F5-8C5A-3164D5D0C5C9}"/>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8" name="Footer Placeholder 7">
            <a:extLst>
              <a:ext uri="{FF2B5EF4-FFF2-40B4-BE49-F238E27FC236}">
                <a16:creationId xmlns:a16="http://schemas.microsoft.com/office/drawing/2014/main" id="{EB7A27B0-846B-4FC8-AD07-34A3EF1684A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A40F4-3FF0-4927-88EF-995A61BABE14}"/>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126371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E674-F139-4898-A1EC-65DB14DCD30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D73E88D-846C-49BA-84F0-C3B1337AF239}"/>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4" name="Footer Placeholder 3">
            <a:extLst>
              <a:ext uri="{FF2B5EF4-FFF2-40B4-BE49-F238E27FC236}">
                <a16:creationId xmlns:a16="http://schemas.microsoft.com/office/drawing/2014/main" id="{A08B2F1F-1471-4E0A-B1E1-BE383394CF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78DB9-A5B4-4064-B32C-917FD62A14A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816440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809CA-91EC-48C2-86A1-07FDBF02F993}"/>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3" name="Footer Placeholder 2">
            <a:extLst>
              <a:ext uri="{FF2B5EF4-FFF2-40B4-BE49-F238E27FC236}">
                <a16:creationId xmlns:a16="http://schemas.microsoft.com/office/drawing/2014/main" id="{964DA596-8079-4338-8056-D4B2E90BE51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5312585-77EC-4FB3-A096-3A72F212D223}"/>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401730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1965D-8122-4DDC-A5D4-71FFD4A9D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675D69-D606-478D-BB8D-189133049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915404-4C0B-4A02-84C9-68F3F849D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885B6-2FA0-4BED-A5BD-709AD200F256}"/>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6" name="Footer Placeholder 5">
            <a:extLst>
              <a:ext uri="{FF2B5EF4-FFF2-40B4-BE49-F238E27FC236}">
                <a16:creationId xmlns:a16="http://schemas.microsoft.com/office/drawing/2014/main" id="{5951D80F-640C-4A46-8D99-172FA7A42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EC1DB-7432-4944-814A-F590B14BE670}"/>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3916273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130C-CB53-4CC0-9C1B-283B69C12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49C7E-A604-444A-8C7C-4733CE02B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6B6900-95B4-4FD7-86C9-E7A029D8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0039D-F383-4F8D-8203-202CE73CB041}"/>
              </a:ext>
            </a:extLst>
          </p:cNvPr>
          <p:cNvSpPr>
            <a:spLocks noGrp="1"/>
          </p:cNvSpPr>
          <p:nvPr>
            <p:ph type="dt" sz="half" idx="10"/>
          </p:nvPr>
        </p:nvSpPr>
        <p:spPr/>
        <p:txBody>
          <a:bodyPr/>
          <a:lstStyle/>
          <a:p>
            <a:fld id="{8325FBF7-EA12-4BEC-B506-C38316A1BB7F}" type="datetimeFigureOut">
              <a:rPr lang="en-GB" smtClean="0"/>
              <a:t>11/02/2022</a:t>
            </a:fld>
            <a:endParaRPr lang="en-GB"/>
          </a:p>
        </p:txBody>
      </p:sp>
      <p:sp>
        <p:nvSpPr>
          <p:cNvPr id="6" name="Footer Placeholder 5">
            <a:extLst>
              <a:ext uri="{FF2B5EF4-FFF2-40B4-BE49-F238E27FC236}">
                <a16:creationId xmlns:a16="http://schemas.microsoft.com/office/drawing/2014/main" id="{0156A56E-29BF-41E5-82E4-649218399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C0ABD-5CB0-42BD-A35B-5F16DAA78BE7}"/>
              </a:ext>
            </a:extLst>
          </p:cNvPr>
          <p:cNvSpPr>
            <a:spLocks noGrp="1"/>
          </p:cNvSpPr>
          <p:nvPr>
            <p:ph type="sldNum" sz="quarter" idx="12"/>
          </p:nvPr>
        </p:nvSpPr>
        <p:spPr/>
        <p:txBody>
          <a:bodyPr/>
          <a:lstStyle/>
          <a:p>
            <a:fld id="{0E66EC46-0C29-45F5-94F7-4E9EF9707ABE}" type="slidenum">
              <a:rPr lang="en-GB" smtClean="0"/>
              <a:t>‹#›</a:t>
            </a:fld>
            <a:endParaRPr lang="en-GB"/>
          </a:p>
        </p:txBody>
      </p:sp>
    </p:spTree>
    <p:extLst>
      <p:ext uri="{BB962C8B-B14F-4D97-AF65-F5344CB8AC3E}">
        <p14:creationId xmlns:p14="http://schemas.microsoft.com/office/powerpoint/2010/main" val="206973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3FEF-FE7D-4FC7-BC2D-BED36A474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AEDABF-6637-4BA4-96AC-D405C13AB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AEFCFC-2097-4BBB-A8BC-ACC4E80B6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5FBF7-EA12-4BEC-B506-C38316A1BB7F}" type="datetimeFigureOut">
              <a:rPr lang="en-GB" smtClean="0"/>
              <a:t>11/02/2022</a:t>
            </a:fld>
            <a:endParaRPr lang="en-GB"/>
          </a:p>
        </p:txBody>
      </p:sp>
      <p:sp>
        <p:nvSpPr>
          <p:cNvPr id="5" name="Footer Placeholder 4">
            <a:extLst>
              <a:ext uri="{FF2B5EF4-FFF2-40B4-BE49-F238E27FC236}">
                <a16:creationId xmlns:a16="http://schemas.microsoft.com/office/drawing/2014/main" id="{02FB487A-3546-47AD-B48B-31E86DC44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EDABE1-47FC-4233-A51D-9C040C4D7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6EC46-0C29-45F5-94F7-4E9EF9707ABE}" type="slidenum">
              <a:rPr lang="en-GB" smtClean="0"/>
              <a:t>‹#›</a:t>
            </a:fld>
            <a:endParaRPr lang="en-GB"/>
          </a:p>
        </p:txBody>
      </p:sp>
    </p:spTree>
    <p:extLst>
      <p:ext uri="{BB962C8B-B14F-4D97-AF65-F5344CB8AC3E}">
        <p14:creationId xmlns:p14="http://schemas.microsoft.com/office/powerpoint/2010/main" val="4913638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47" r:id="rId7"/>
    <p:sldLayoutId id="2147483857" r:id="rId8"/>
    <p:sldLayoutId id="2147483858" r:id="rId9"/>
    <p:sldLayoutId id="2147483848" r:id="rId10"/>
    <p:sldLayoutId id="2147483849" r:id="rId11"/>
    <p:sldLayoutId id="21474838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21488"/>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866" r:id="rId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hyperlink" Target="https://www.youtube.com/watch?v=jGexBnv1t6U" TargetMode="External"/><Relationship Id="rId12" Type="http://schemas.openxmlformats.org/officeDocument/2006/relationships/hyperlink" Target="D&amp;I%20Slide%20-%20Digital%20Prospectus.pptx" TargetMode="External"/><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slide" Target="slide2.xml"/><Relationship Id="rId10" Type="http://schemas.openxmlformats.org/officeDocument/2006/relationships/hyperlink" Target="https://www.youtube.com/watch?v=LckQoxF-OEo" TargetMode="External"/><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37.png"/><Relationship Id="rId5" Type="http://schemas.openxmlformats.org/officeDocument/2006/relationships/slide" Target="slide2.xml"/><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hyperlink" Target="https://www.youtube.com/watch?v=CDuR9VpS-1k" TargetMode="Externa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slide" Target="slide16.xml"/><Relationship Id="rId10" Type="http://schemas.openxmlformats.org/officeDocument/2006/relationships/image" Target="../media/image48.png"/><Relationship Id="rId4" Type="http://schemas.openxmlformats.org/officeDocument/2006/relationships/image" Target="../media/image36.png"/><Relationship Id="rId9" Type="http://schemas.openxmlformats.org/officeDocument/2006/relationships/hyperlink" Target="https://www.youtube.com/watch?v=hRXoRxdSmnU"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s://www.youtube.com/watch?v=aUlxCKZEaE4" TargetMode="External"/><Relationship Id="rId3" Type="http://schemas.openxmlformats.org/officeDocument/2006/relationships/image" Target="../media/image3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37.png"/><Relationship Id="rId11" Type="http://schemas.openxmlformats.org/officeDocument/2006/relationships/image" Target="../media/image53.png"/><Relationship Id="rId5" Type="http://schemas.openxmlformats.org/officeDocument/2006/relationships/slide" Target="slide16.xml"/><Relationship Id="rId10" Type="http://schemas.openxmlformats.org/officeDocument/2006/relationships/image" Target="../media/image52.png"/><Relationship Id="rId4" Type="http://schemas.openxmlformats.org/officeDocument/2006/relationships/image" Target="../media/image36.png"/><Relationship Id="rId9" Type="http://schemas.openxmlformats.org/officeDocument/2006/relationships/image" Target="../media/image51.png"/><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19.pn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us02web.zoom.us/j/89541861077?pwd=Mk1iUU5rbGVmaERzN2k2V21OOHhRQT09" TargetMode="External"/><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13.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35.png"/><Relationship Id="rId7" Type="http://schemas.openxmlformats.org/officeDocument/2006/relationships/image" Target="../media/image56.jp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5.png"/><Relationship Id="rId7" Type="http://schemas.openxmlformats.org/officeDocument/2006/relationships/hyperlink" Target="https://www.unitedutilities.com/corporate/careers/current-vacancies/#page_id=ss_job_search" TargetMode="Externa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35.png"/><Relationship Id="rId7" Type="http://schemas.openxmlformats.org/officeDocument/2006/relationships/image" Target="../media/image58.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35.png"/><Relationship Id="rId7" Type="http://schemas.openxmlformats.org/officeDocument/2006/relationships/image" Target="../media/image59.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35.png"/><Relationship Id="rId7" Type="http://schemas.openxmlformats.org/officeDocument/2006/relationships/image" Target="../media/image60.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hyperlink" Target="https://www.unitedutilities.com/corporate/careers/current-vacancies/#page_id=ss_job_search" TargetMode="External"/><Relationship Id="rId3" Type="http://schemas.openxmlformats.org/officeDocument/2006/relationships/image" Target="../media/image35.png"/><Relationship Id="rId7" Type="http://schemas.openxmlformats.org/officeDocument/2006/relationships/image" Target="../media/image61.jpe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unitedutilities.com/corporate/careers/current-vacancies/#page_id=ss_job_search" TargetMode="External"/><Relationship Id="rId7" Type="http://schemas.openxmlformats.org/officeDocument/2006/relationships/image" Target="../media/image37.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slide" Target="slide1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5.png"/><Relationship Id="rId7" Type="http://schemas.openxmlformats.org/officeDocument/2006/relationships/hyperlink" Target="https://www.unitedutilities.com/corporate/careers/current-vacancies/#page_id=ss_job_search" TargetMode="External"/><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png"/><Relationship Id="rId7" Type="http://schemas.openxmlformats.org/officeDocument/2006/relationships/hyperlink" Target="https://www.youtube.com/watch?v=wnxHnsXlTvU" TargetMode="External"/><Relationship Id="rId2" Type="http://schemas.openxmlformats.org/officeDocument/2006/relationships/slideLayout" Target="../slideLayouts/slideLayout14.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slide" Target="slide16.xml"/><Relationship Id="rId4" Type="http://schemas.openxmlformats.org/officeDocument/2006/relationships/image" Target="../media/image36.png"/><Relationship Id="rId9" Type="http://schemas.openxmlformats.org/officeDocument/2006/relationships/hyperlink" Target="https://www.unitedutilities.com/corporate/careers/apprenticeships/application-process/"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qjSOc5a3NTs" TargetMode="External"/><Relationship Id="rId13" Type="http://schemas.openxmlformats.org/officeDocument/2006/relationships/hyperlink" Target="https://www.unitedutilities.com/apprenticeships" TargetMode="External"/><Relationship Id="rId18" Type="http://schemas.openxmlformats.org/officeDocument/2006/relationships/hyperlink" Target="https://thepayindex.com/signup-plan" TargetMode="External"/><Relationship Id="rId26"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18.png"/><Relationship Id="rId7" Type="http://schemas.openxmlformats.org/officeDocument/2006/relationships/hyperlink" Target="https://www.thelearningfoundry.co.uk/moreyou" TargetMode="External"/><Relationship Id="rId12" Type="http://schemas.openxmlformats.org/officeDocument/2006/relationships/hyperlink" Target="https://sovini.co.uk/careers/" TargetMode="External"/><Relationship Id="rId17" Type="http://schemas.openxmlformats.org/officeDocument/2006/relationships/hyperlink" Target="https://eftgroup.co.uk/apprenticeships/" TargetMode="External"/><Relationship Id="rId25"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hyperlink" Target="https://www.jaguarlandrovercareers.com/content/Apprentices/?locale=en_GB" TargetMode="External"/><Relationship Id="rId20" Type="http://schemas.openxmlformats.org/officeDocument/2006/relationships/hyperlink" Target="https://thepayindex.com/liverpool/signup" TargetMode="External"/><Relationship Id="rId29"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hyperlink" Target="https://growthplatform.org/wp-content/uploads/2022/01/Options-Comparisons-Sheet.pdf" TargetMode="External"/><Relationship Id="rId11" Type="http://schemas.openxmlformats.org/officeDocument/2006/relationships/hyperlink" Target="https://www.regendagroup.co.uk/the-group/education-training-and-careers/" TargetMode="External"/><Relationship Id="rId24" Type="http://schemas.openxmlformats.org/officeDocument/2006/relationships/image" Target="../media/image9.png"/><Relationship Id="rId32" Type="http://schemas.openxmlformats.org/officeDocument/2006/relationships/image" Target="../media/image21.png"/><Relationship Id="rId5" Type="http://schemas.openxmlformats.org/officeDocument/2006/relationships/image" Target="../media/image6.png"/><Relationship Id="rId15" Type="http://schemas.openxmlformats.org/officeDocument/2006/relationships/hyperlink" Target="https://www.keepmoat.com/careers/apprenticeships" TargetMode="External"/><Relationship Id="rId23" Type="http://schemas.openxmlformats.org/officeDocument/2006/relationships/image" Target="../media/image13.png"/><Relationship Id="rId28" Type="http://schemas.openxmlformats.org/officeDocument/2006/relationships/image" Target="../media/image20.png"/><Relationship Id="rId10" Type="http://schemas.openxmlformats.org/officeDocument/2006/relationships/hyperlink" Target="https://www.youtube.com/watch?v=EHYJ68FUQlk" TargetMode="External"/><Relationship Id="rId19" Type="http://schemas.openxmlformats.org/officeDocument/2006/relationships/hyperlink" Target="https://thepayindex.com/schools" TargetMode="External"/><Relationship Id="rId31"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hyperlink" Target="https://www.youtube.com/watch?v=2p4nWE1LuDQ" TargetMode="External"/><Relationship Id="rId14" Type="http://schemas.openxmlformats.org/officeDocument/2006/relationships/hyperlink" Target="https://www.alstom.com/careers" TargetMode="External"/><Relationship Id="rId22" Type="http://schemas.openxmlformats.org/officeDocument/2006/relationships/image" Target="../media/image12.png"/><Relationship Id="rId27" Type="http://schemas.openxmlformats.org/officeDocument/2006/relationships/image" Target="../media/image15.png"/><Relationship Id="rId30"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353338" y="1264831"/>
            <a:ext cx="6943625" cy="2595818"/>
          </a:xfrm>
        </p:spPr>
        <p:txBody>
          <a:bodyPr>
            <a:normAutofit/>
          </a:bodyPr>
          <a:lstStyle/>
          <a:p>
            <a:r>
              <a:rPr lang="en-US" sz="2800" b="1" i="1" dirty="0">
                <a:solidFill>
                  <a:srgbClr val="33CCCC"/>
                </a:solidFill>
                <a:latin typeface="Comic Sans MS" panose="030F0702030302020204" pitchFamily="66" charset="0"/>
              </a:rPr>
              <a:t>National Apprenticeship Week 2022</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Liverpool City Region </a:t>
            </a:r>
            <a:br>
              <a:rPr lang="en-US" sz="2800" b="1" i="1" dirty="0">
                <a:solidFill>
                  <a:srgbClr val="33CCCC"/>
                </a:solidFill>
                <a:latin typeface="Comic Sans MS" panose="030F0702030302020204" pitchFamily="66" charset="0"/>
              </a:rPr>
            </a:br>
            <a:r>
              <a:rPr lang="en-US" sz="2800" b="1" i="1" dirty="0">
                <a:solidFill>
                  <a:srgbClr val="33CCCC"/>
                </a:solidFill>
                <a:latin typeface="Comic Sans MS" panose="030F0702030302020204" pitchFamily="66" charset="0"/>
              </a:rPr>
              <a:t>Cornerstone Employers </a:t>
            </a:r>
            <a:br>
              <a:rPr lang="en-US" sz="2800" b="1" i="1" dirty="0">
                <a:solidFill>
                  <a:srgbClr val="33CCCC"/>
                </a:solidFill>
                <a:latin typeface="Comic Sans MS" panose="030F0702030302020204" pitchFamily="66" charset="0"/>
              </a:rPr>
            </a:br>
            <a:br>
              <a:rPr lang="en-US" sz="2800" b="1" i="1" dirty="0">
                <a:solidFill>
                  <a:srgbClr val="33CCCC"/>
                </a:solidFill>
                <a:latin typeface="Comic Sans MS" panose="030F0702030302020204" pitchFamily="66" charset="0"/>
              </a:rPr>
            </a:br>
            <a:endParaRPr lang="en-GB" sz="28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sp>
        <p:nvSpPr>
          <p:cNvPr id="7" name="Subtitle 6">
            <a:extLst>
              <a:ext uri="{FF2B5EF4-FFF2-40B4-BE49-F238E27FC236}">
                <a16:creationId xmlns:a16="http://schemas.microsoft.com/office/drawing/2014/main" id="{FAB839F6-FF86-441D-AE30-EB351F63C023}"/>
              </a:ext>
            </a:extLst>
          </p:cNvPr>
          <p:cNvSpPr>
            <a:spLocks noGrp="1"/>
          </p:cNvSpPr>
          <p:nvPr>
            <p:ph type="subTitle" idx="1"/>
          </p:nvPr>
        </p:nvSpPr>
        <p:spPr>
          <a:xfrm>
            <a:off x="2894429" y="3256233"/>
            <a:ext cx="7882783" cy="3652282"/>
          </a:xfrm>
          <a:prstGeom prst="rect">
            <a:avLst/>
          </a:prstGeom>
          <a:noFill/>
        </p:spPr>
        <p:txBody>
          <a:bodyPr wrap="square" lIns="91440" tIns="45720" rIns="91440" bIns="45720">
            <a:spAutoFit/>
          </a:bodyPr>
          <a:lstStyle/>
          <a:p>
            <a:pPr algn="ctr"/>
            <a:r>
              <a:rPr lang="en-US" sz="4400" b="0" cap="none" spc="0" dirty="0">
                <a:ln w="0"/>
                <a:solidFill>
                  <a:srgbClr val="E73568"/>
                </a:solidFill>
                <a:effectLst>
                  <a:outerShdw blurRad="38100" dist="19050" dir="2700000" algn="tl" rotWithShape="0">
                    <a:schemeClr val="dk1">
                      <a:alpha val="40000"/>
                    </a:schemeClr>
                  </a:outerShdw>
                </a:effectLst>
              </a:rPr>
              <a:t>Housekeeping</a:t>
            </a:r>
            <a:br>
              <a:rPr lang="en-US" sz="4400" b="0" cap="none" spc="0" dirty="0">
                <a:ln w="0"/>
                <a:solidFill>
                  <a:srgbClr val="E73568"/>
                </a:solidFill>
                <a:effectLst>
                  <a:outerShdw blurRad="38100" dist="19050" dir="2700000" algn="tl" rotWithShape="0">
                    <a:schemeClr val="dk1">
                      <a:alpha val="40000"/>
                    </a:schemeClr>
                  </a:outerShdw>
                </a:effectLst>
              </a:rPr>
            </a:br>
            <a:br>
              <a:rPr lang="en-US" sz="2000" b="0" cap="none" spc="0" dirty="0">
                <a:ln w="0"/>
                <a:solidFill>
                  <a:srgbClr val="E73568"/>
                </a:solidFill>
                <a:effectLst>
                  <a:outerShdw blurRad="38100" dist="19050" dir="2700000" algn="tl" rotWithShape="0">
                    <a:schemeClr val="dk1">
                      <a:alpha val="40000"/>
                    </a:schemeClr>
                  </a:outerShdw>
                </a:effectLst>
              </a:rPr>
            </a:br>
            <a:r>
              <a:rPr lang="en-US" sz="2800" b="0" cap="none" spc="0" dirty="0">
                <a:ln w="0"/>
                <a:solidFill>
                  <a:srgbClr val="E73568"/>
                </a:solidFill>
                <a:effectLst>
                  <a:outerShdw blurRad="38100" dist="19050" dir="2700000" algn="tl" rotWithShape="0">
                    <a:schemeClr val="dk1">
                      <a:alpha val="40000"/>
                    </a:schemeClr>
                  </a:outerShdw>
                </a:effectLst>
              </a:rPr>
              <a:t>Cameras and mics off </a:t>
            </a:r>
          </a:p>
          <a:p>
            <a:pPr algn="ctr"/>
            <a:r>
              <a:rPr lang="en-US" sz="2800" b="0" cap="none" spc="0" dirty="0">
                <a:ln w="0"/>
                <a:solidFill>
                  <a:srgbClr val="E73568"/>
                </a:solidFill>
                <a:effectLst>
                  <a:outerShdw blurRad="38100" dist="19050" dir="2700000" algn="tl" rotWithShape="0">
                    <a:schemeClr val="dk1">
                      <a:alpha val="40000"/>
                    </a:schemeClr>
                  </a:outerShdw>
                </a:effectLst>
              </a:rPr>
              <a:t>Ask questions via the chat box </a:t>
            </a:r>
          </a:p>
          <a:p>
            <a:pPr algn="ctr"/>
            <a:r>
              <a:rPr lang="en-US" sz="2800" b="0" cap="none" spc="0" dirty="0">
                <a:ln w="0"/>
                <a:solidFill>
                  <a:srgbClr val="E73568"/>
                </a:solidFill>
                <a:effectLst>
                  <a:outerShdw blurRad="38100" dist="19050" dir="2700000" algn="tl" rotWithShape="0">
                    <a:schemeClr val="dk1">
                      <a:alpha val="40000"/>
                    </a:schemeClr>
                  </a:outerShdw>
                </a:effectLst>
              </a:rPr>
              <a:t>Ask as many questions as you’d like!</a:t>
            </a:r>
          </a:p>
          <a:p>
            <a:pPr algn="ctr"/>
            <a:br>
              <a:rPr lang="en-US" dirty="0">
                <a:ln w="0"/>
                <a:solidFill>
                  <a:srgbClr val="E73568"/>
                </a:solidFill>
                <a:effectLst>
                  <a:outerShdw blurRad="38100" dist="19050" dir="2700000" algn="tl" rotWithShape="0">
                    <a:schemeClr val="dk1">
                      <a:alpha val="40000"/>
                    </a:schemeClr>
                  </a:outerShdw>
                </a:effectLst>
              </a:rPr>
            </a:br>
            <a:r>
              <a:rPr lang="en-US" dirty="0">
                <a:ln w="0"/>
                <a:solidFill>
                  <a:srgbClr val="E73568"/>
                </a:solidFill>
                <a:effectLst>
                  <a:outerShdw blurRad="38100" dist="19050" dir="2700000" algn="tl" rotWithShape="0">
                    <a:schemeClr val="dk1">
                      <a:alpha val="40000"/>
                    </a:schemeClr>
                  </a:outerShdw>
                </a:effectLst>
              </a:rPr>
              <a:t>@LCRCareersEnt</a:t>
            </a:r>
          </a:p>
          <a:p>
            <a:pPr algn="ctr"/>
            <a:r>
              <a:rPr lang="en-US" dirty="0">
                <a:ln w="0"/>
                <a:solidFill>
                  <a:srgbClr val="E73568"/>
                </a:solidFill>
                <a:effectLst>
                  <a:outerShdw blurRad="38100" dist="19050" dir="2700000" algn="tl" rotWithShape="0">
                    <a:schemeClr val="dk1">
                      <a:alpha val="40000"/>
                    </a:schemeClr>
                  </a:outerShdw>
                </a:effectLst>
              </a:rPr>
              <a:t> </a:t>
            </a:r>
            <a:r>
              <a:rPr lang="en-US" dirty="0" err="1">
                <a:ln w="0"/>
                <a:solidFill>
                  <a:srgbClr val="E73568"/>
                </a:solidFill>
                <a:effectLst>
                  <a:outerShdw blurRad="38100" dist="19050" dir="2700000" algn="tl" rotWithShape="0">
                    <a:schemeClr val="dk1">
                      <a:alpha val="40000"/>
                    </a:schemeClr>
                  </a:outerShdw>
                </a:effectLst>
              </a:rPr>
              <a:t>TikTok</a:t>
            </a:r>
            <a:r>
              <a:rPr lang="en-US" dirty="0">
                <a:ln w="0"/>
                <a:solidFill>
                  <a:srgbClr val="E73568"/>
                </a:solidFill>
                <a:effectLst>
                  <a:outerShdw blurRad="38100" dist="19050" dir="2700000" algn="tl" rotWithShape="0">
                    <a:schemeClr val="dk1">
                      <a:alpha val="40000"/>
                    </a:schemeClr>
                  </a:outerShdw>
                </a:effectLst>
              </a:rPr>
              <a:t>   @lcr_careers_hub</a:t>
            </a:r>
            <a:endParaRPr lang="en-US" b="0" cap="none" spc="0" dirty="0">
              <a:ln w="0"/>
              <a:solidFill>
                <a:srgbClr val="E73568"/>
              </a:solidFill>
              <a:effectLst>
                <a:outerShdw blurRad="38100" dist="19050" dir="2700000" algn="tl" rotWithShape="0">
                  <a:schemeClr val="dk1">
                    <a:alpha val="40000"/>
                  </a:schemeClr>
                </a:outerShdw>
              </a:effectLst>
            </a:endParaRPr>
          </a:p>
        </p:txBody>
      </p:sp>
      <p:pic>
        <p:nvPicPr>
          <p:cNvPr id="8" name="Picture 2" descr="Chat Stock Illustrations – 369,600 Chat Stock Illustrations, Vectors &amp;  Clipart - Dreamstime">
            <a:extLst>
              <a:ext uri="{FF2B5EF4-FFF2-40B4-BE49-F238E27FC236}">
                <a16:creationId xmlns:a16="http://schemas.microsoft.com/office/drawing/2014/main" id="{BE486C93-B490-4205-A85D-C85DA044BD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39" t="14165" r="18839" b="28787"/>
          <a:stretch/>
        </p:blipFill>
        <p:spPr bwMode="auto">
          <a:xfrm>
            <a:off x="8827079" y="3312901"/>
            <a:ext cx="1078787" cy="987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F49A15-135B-40B3-AA5F-31CC86105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1319" y="371238"/>
            <a:ext cx="2018295" cy="521836"/>
          </a:xfrm>
          <a:prstGeom prst="rect">
            <a:avLst/>
          </a:prstGeom>
        </p:spPr>
      </p:pic>
      <p:pic>
        <p:nvPicPr>
          <p:cNvPr id="13" name="Picture 12">
            <a:extLst>
              <a:ext uri="{FF2B5EF4-FFF2-40B4-BE49-F238E27FC236}">
                <a16:creationId xmlns:a16="http://schemas.microsoft.com/office/drawing/2014/main" id="{B07142C4-70B6-401F-84C7-5DD1F3E057B4}"/>
              </a:ext>
            </a:extLst>
          </p:cNvPr>
          <p:cNvPicPr>
            <a:picLocks noChangeAspect="1"/>
          </p:cNvPicPr>
          <p:nvPr/>
        </p:nvPicPr>
        <p:blipFill>
          <a:blip r:embed="rId8"/>
          <a:stretch>
            <a:fillRect/>
          </a:stretch>
        </p:blipFill>
        <p:spPr>
          <a:xfrm>
            <a:off x="8452279" y="153905"/>
            <a:ext cx="1762329" cy="1191731"/>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A538D984-59DF-4716-A42C-B30BD2314D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739" y="3843729"/>
            <a:ext cx="2160497" cy="833396"/>
          </a:xfrm>
          <a:prstGeom prst="rect">
            <a:avLst/>
          </a:prstGeom>
        </p:spPr>
      </p:pic>
      <p:pic>
        <p:nvPicPr>
          <p:cNvPr id="12" name="Picture 11">
            <a:extLst>
              <a:ext uri="{FF2B5EF4-FFF2-40B4-BE49-F238E27FC236}">
                <a16:creationId xmlns:a16="http://schemas.microsoft.com/office/drawing/2014/main" id="{7F6882FC-2FAB-493E-844B-51BB0217E91A}"/>
              </a:ext>
            </a:extLst>
          </p:cNvPr>
          <p:cNvPicPr>
            <a:picLocks noChangeAspect="1"/>
          </p:cNvPicPr>
          <p:nvPr/>
        </p:nvPicPr>
        <p:blipFill>
          <a:blip r:embed="rId10"/>
          <a:stretch>
            <a:fillRect/>
          </a:stretch>
        </p:blipFill>
        <p:spPr>
          <a:xfrm>
            <a:off x="936747" y="1614282"/>
            <a:ext cx="1977376" cy="790950"/>
          </a:xfrm>
          <a:prstGeom prst="rect">
            <a:avLst/>
          </a:prstGeom>
          <a:ln>
            <a:noFill/>
          </a:ln>
          <a:effectLst>
            <a:softEdge rad="112500"/>
          </a:effectLst>
        </p:spPr>
      </p:pic>
      <p:pic>
        <p:nvPicPr>
          <p:cNvPr id="14" name="Picture 13" descr="Shape&#10;&#10;Description automatically generated with medium confidence">
            <a:extLst>
              <a:ext uri="{FF2B5EF4-FFF2-40B4-BE49-F238E27FC236}">
                <a16:creationId xmlns:a16="http://schemas.microsoft.com/office/drawing/2014/main" id="{A0A4734D-C914-4719-BF65-DD982FD6B8C7}"/>
              </a:ext>
            </a:extLst>
          </p:cNvPr>
          <p:cNvPicPr>
            <a:picLocks noChangeAspect="1"/>
          </p:cNvPicPr>
          <p:nvPr/>
        </p:nvPicPr>
        <p:blipFill>
          <a:blip r:embed="rId11"/>
          <a:stretch>
            <a:fillRect/>
          </a:stretch>
        </p:blipFill>
        <p:spPr>
          <a:xfrm>
            <a:off x="971200" y="2587938"/>
            <a:ext cx="1923229" cy="596201"/>
          </a:xfrm>
          <a:prstGeom prst="rect">
            <a:avLst/>
          </a:prstGeom>
        </p:spPr>
      </p:pic>
      <p:pic>
        <p:nvPicPr>
          <p:cNvPr id="15" name="Picture 14" descr="A picture containing arrow&#10;&#10;Description automatically generated">
            <a:extLst>
              <a:ext uri="{FF2B5EF4-FFF2-40B4-BE49-F238E27FC236}">
                <a16:creationId xmlns:a16="http://schemas.microsoft.com/office/drawing/2014/main" id="{50F09B5E-7904-46A5-80D2-63147A00BD77}"/>
              </a:ext>
            </a:extLst>
          </p:cNvPr>
          <p:cNvPicPr>
            <a:picLocks noChangeAspect="1"/>
          </p:cNvPicPr>
          <p:nvPr/>
        </p:nvPicPr>
        <p:blipFill rotWithShape="1">
          <a:blip r:embed="rId12"/>
          <a:srcRect t="20529" b="17025"/>
          <a:stretch/>
        </p:blipFill>
        <p:spPr>
          <a:xfrm>
            <a:off x="10480758" y="5240513"/>
            <a:ext cx="1301558" cy="844035"/>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A1F4E62E-008C-4867-9581-4F3C8C233E47}"/>
              </a:ext>
            </a:extLst>
          </p:cNvPr>
          <p:cNvPicPr>
            <a:picLocks noChangeAspect="1"/>
          </p:cNvPicPr>
          <p:nvPr/>
        </p:nvPicPr>
        <p:blipFill rotWithShape="1">
          <a:blip r:embed="rId13"/>
          <a:srcRect t="23818" b="24193"/>
          <a:stretch/>
        </p:blipFill>
        <p:spPr>
          <a:xfrm>
            <a:off x="6008561" y="302001"/>
            <a:ext cx="2163635" cy="748531"/>
          </a:xfrm>
          <a:prstGeom prst="rect">
            <a:avLst/>
          </a:prstGeom>
          <a:ln>
            <a:noFill/>
          </a:ln>
          <a:effectLst>
            <a:softEdge rad="112500"/>
          </a:effectLst>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14"/>
          <a:stretch>
            <a:fillRect/>
          </a:stretch>
        </p:blipFill>
        <p:spPr>
          <a:xfrm>
            <a:off x="9933368" y="3355169"/>
            <a:ext cx="2077494" cy="1384996"/>
          </a:xfrm>
          <a:prstGeom prst="rect">
            <a:avLst/>
          </a:prstGeom>
        </p:spPr>
      </p:pic>
      <p:pic>
        <p:nvPicPr>
          <p:cNvPr id="18" name="Picture 17" descr="Logo&#10;&#10;Description automatically generated">
            <a:extLst>
              <a:ext uri="{FF2B5EF4-FFF2-40B4-BE49-F238E27FC236}">
                <a16:creationId xmlns:a16="http://schemas.microsoft.com/office/drawing/2014/main" id="{BED66936-76AA-4B6B-BDA0-DAA55F3B4F0E}"/>
              </a:ext>
            </a:extLst>
          </p:cNvPr>
          <p:cNvPicPr>
            <a:picLocks noChangeAspect="1"/>
          </p:cNvPicPr>
          <p:nvPr/>
        </p:nvPicPr>
        <p:blipFill>
          <a:blip r:embed="rId15"/>
          <a:stretch>
            <a:fillRect/>
          </a:stretch>
        </p:blipFill>
        <p:spPr>
          <a:xfrm>
            <a:off x="10522420" y="1819079"/>
            <a:ext cx="1375688" cy="1036300"/>
          </a:xfrm>
          <a:prstGeom prst="rect">
            <a:avLst/>
          </a:prstGeom>
        </p:spPr>
      </p:pic>
      <p:pic>
        <p:nvPicPr>
          <p:cNvPr id="20" name="Picture 19">
            <a:extLst>
              <a:ext uri="{FF2B5EF4-FFF2-40B4-BE49-F238E27FC236}">
                <a16:creationId xmlns:a16="http://schemas.microsoft.com/office/drawing/2014/main" id="{898E41EE-6F18-468A-9EA7-C7BB419AADE8}"/>
              </a:ext>
            </a:extLst>
          </p:cNvPr>
          <p:cNvPicPr>
            <a:picLocks noChangeAspect="1"/>
          </p:cNvPicPr>
          <p:nvPr/>
        </p:nvPicPr>
        <p:blipFill>
          <a:blip r:embed="rId16"/>
          <a:stretch>
            <a:fillRect/>
          </a:stretch>
        </p:blipFill>
        <p:spPr>
          <a:xfrm>
            <a:off x="775527" y="4867794"/>
            <a:ext cx="2314574" cy="1433512"/>
          </a:xfrm>
          <a:prstGeom prst="rect">
            <a:avLst/>
          </a:prstGeom>
        </p:spPr>
      </p:pic>
    </p:spTree>
    <p:extLst>
      <p:ext uri="{BB962C8B-B14F-4D97-AF65-F5344CB8AC3E}">
        <p14:creationId xmlns:p14="http://schemas.microsoft.com/office/powerpoint/2010/main" val="107614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4069C-5297-4FAE-8A24-B74A330C9F85}"/>
              </a:ext>
            </a:extLst>
          </p:cNvPr>
          <p:cNvSpPr txBox="1"/>
          <p:nvPr/>
        </p:nvSpPr>
        <p:spPr>
          <a:xfrm>
            <a:off x="255181" y="257263"/>
            <a:ext cx="8749003" cy="659933"/>
          </a:xfrm>
          <a:prstGeom prst="rect">
            <a:avLst/>
          </a:prstGeom>
          <a:noFill/>
        </p:spPr>
        <p:txBody>
          <a:bodyPr wrap="square"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133" b="1" dirty="0">
                <a:latin typeface="JLR Emeric" panose="02000503040000020004" pitchFamily="2" charset="0"/>
              </a:rPr>
              <a:t>JAGUAR LAND ROVER HALEWOOD – TODAY</a:t>
            </a:r>
          </a:p>
          <a:p>
            <a:r>
              <a:rPr lang="en-GB" sz="2133" b="1" dirty="0">
                <a:latin typeface="JLR Emeric" panose="02000503040000020004" pitchFamily="2" charset="0"/>
              </a:rPr>
              <a:t>ABOUT US:</a:t>
            </a:r>
          </a:p>
        </p:txBody>
      </p:sp>
      <p:sp>
        <p:nvSpPr>
          <p:cNvPr id="4" name="TextBox 3">
            <a:extLst>
              <a:ext uri="{FF2B5EF4-FFF2-40B4-BE49-F238E27FC236}">
                <a16:creationId xmlns:a16="http://schemas.microsoft.com/office/drawing/2014/main" id="{2E04473D-73D2-487C-B011-95F3A22BB0CC}"/>
              </a:ext>
            </a:extLst>
          </p:cNvPr>
          <p:cNvSpPr txBox="1"/>
          <p:nvPr/>
        </p:nvSpPr>
        <p:spPr>
          <a:xfrm>
            <a:off x="120957" y="1152088"/>
            <a:ext cx="7462692" cy="5705912"/>
          </a:xfrm>
          <a:prstGeom prst="rect">
            <a:avLst/>
          </a:prstGeom>
          <a:noFill/>
        </p:spPr>
        <p:txBody>
          <a:bodyPr wrap="square"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GB" sz="1867" dirty="0">
                <a:effectLst/>
                <a:latin typeface="JLR Emeric" panose="02000503040000020004" pitchFamily="2" charset="0"/>
                <a:ea typeface="DengXian" panose="020B0503020204020204" pitchFamily="2" charset="-122"/>
              </a:rPr>
              <a:t>Merseyside is home to Jaguar Land Rover Halewood – a 300-acre production site.</a:t>
            </a:r>
          </a:p>
          <a:p>
            <a:endParaRPr lang="en-GB" sz="1867" dirty="0">
              <a:effectLst/>
              <a:latin typeface="JLR Emeric" panose="02000503040000020004" pitchFamily="2" charset="0"/>
              <a:ea typeface="DengXian" panose="020B0503020204020204" pitchFamily="2" charset="-122"/>
            </a:endParaRPr>
          </a:p>
          <a:p>
            <a:pPr marL="380990" indent="-380990">
              <a:buFont typeface="Arial" panose="020B0604020202020204" pitchFamily="34" charset="0"/>
              <a:buChar char="•"/>
            </a:pPr>
            <a:r>
              <a:rPr lang="en-GB" sz="1867" dirty="0">
                <a:solidFill>
                  <a:srgbClr val="000000"/>
                </a:solidFill>
                <a:effectLst/>
                <a:latin typeface="JLR Emeric" panose="02000503040000020004" pitchFamily="2" charset="0"/>
                <a:ea typeface="DengXian" panose="02010600030101010101" pitchFamily="2" charset="-122"/>
              </a:rPr>
              <a:t>Jaguar Land Rover Halewood </a:t>
            </a:r>
            <a:r>
              <a:rPr lang="en-GB" sz="1867" dirty="0">
                <a:effectLst/>
                <a:latin typeface="JLR Emeric" panose="02000503040000020004" pitchFamily="2" charset="0"/>
                <a:ea typeface="DengXian" panose="02010600030101010101" pitchFamily="2" charset="-122"/>
              </a:rPr>
              <a:t>produces the award-winning Range Rover Evoque and the Land Rover Discovery Sport, which includes plug-in and hybrid models. </a:t>
            </a:r>
          </a:p>
          <a:p>
            <a:endParaRPr lang="en-GB" sz="1867" dirty="0">
              <a:effectLst/>
              <a:latin typeface="JLR Emeric" panose="02000503040000020004" pitchFamily="2" charset="0"/>
              <a:ea typeface="DengXian" panose="020B0503020204020204" pitchFamily="2" charset="-122"/>
            </a:endParaRPr>
          </a:p>
          <a:p>
            <a:pPr marL="380990" indent="-380990">
              <a:buFont typeface="Arial" panose="020B0604020202020204" pitchFamily="34" charset="0"/>
              <a:buChar char="•"/>
            </a:pPr>
            <a:r>
              <a:rPr lang="en-GB" sz="1867" dirty="0">
                <a:effectLst/>
                <a:latin typeface="JLR Emeric" panose="02000503040000020004" pitchFamily="2" charset="0"/>
                <a:ea typeface="DengXian" panose="020B0503020204020204" pitchFamily="2" charset="-122"/>
              </a:rPr>
              <a:t>The factory employs 3700 people directly, supporting a further 1000 people indirectly through its suppliers and contractors. </a:t>
            </a:r>
          </a:p>
          <a:p>
            <a:endParaRPr lang="en-GB" sz="1867" dirty="0">
              <a:latin typeface="JLR Emeric" panose="02000503040000020004" pitchFamily="2" charset="0"/>
              <a:ea typeface="DengXian" panose="020B0503020204020204" pitchFamily="2" charset="-122"/>
            </a:endParaRPr>
          </a:p>
          <a:p>
            <a:pPr marL="380990" indent="-380990">
              <a:buFont typeface="Arial" panose="020B0604020202020204" pitchFamily="34" charset="0"/>
              <a:buChar char="•"/>
            </a:pPr>
            <a:r>
              <a:rPr lang="en-GB" sz="1867" dirty="0">
                <a:effectLst/>
                <a:latin typeface="JLR Emeric" panose="02000503040000020004" pitchFamily="2" charset="0"/>
                <a:ea typeface="DengXian" panose="02010600030101010101" pitchFamily="2" charset="-122"/>
              </a:rPr>
              <a:t>Over £750m has been invested in infrastructure at Halewood in recent years, including: £250m for its Range Rover Evoque, the fastest selling Land Rover model of all time and £200m for the Discovery Sport. </a:t>
            </a:r>
          </a:p>
          <a:p>
            <a:r>
              <a:rPr lang="en-GB" sz="1867" dirty="0">
                <a:effectLst/>
                <a:latin typeface="JLR Emeric" panose="02000503040000020004" pitchFamily="2" charset="0"/>
                <a:ea typeface="DengXian" panose="02010600030101010101" pitchFamily="2" charset="-122"/>
              </a:rPr>
              <a:t> </a:t>
            </a:r>
          </a:p>
          <a:p>
            <a:pPr marL="380990" indent="-380990">
              <a:buFont typeface="Arial" panose="020B0604020202020204" pitchFamily="34" charset="0"/>
              <a:buChar char="•"/>
            </a:pPr>
            <a:r>
              <a:rPr lang="en-GB" sz="1867" dirty="0">
                <a:effectLst/>
                <a:latin typeface="JLR Emeric" panose="02000503040000020004" pitchFamily="2" charset="0"/>
                <a:ea typeface="DengXian" panose="02010600030101010101" pitchFamily="2" charset="-122"/>
              </a:rPr>
              <a:t>During this time, Jaguar Land Rover Halewood has also seen the installation of two £60m state-of-the-art servo press lines, over 300 new robots and over an acre of new building space, car parks and employee facilities. </a:t>
            </a:r>
          </a:p>
          <a:p>
            <a:pPr marL="380990" indent="-380990">
              <a:buFont typeface="Arial" panose="020B0604020202020204" pitchFamily="34" charset="0"/>
              <a:buChar char="•"/>
            </a:pPr>
            <a:endParaRPr lang="en-GB" sz="1867" dirty="0">
              <a:latin typeface="Arial" panose="020B0604020202020204" pitchFamily="34" charset="0"/>
              <a:ea typeface="DengXian" panose="02010600030101010101" pitchFamily="2" charset="-122"/>
            </a:endParaRPr>
          </a:p>
          <a:p>
            <a:pPr marL="609585"/>
            <a:r>
              <a:rPr lang="en-GB" sz="1867" dirty="0">
                <a:ea typeface="DengXian" panose="02010600030101010101" pitchFamily="2" charset="-122"/>
              </a:rPr>
              <a:t> </a:t>
            </a:r>
          </a:p>
          <a:p>
            <a:pPr marL="380990" indent="-380990">
              <a:buFont typeface="Arial" panose="020B0604020202020204" pitchFamily="34" charset="0"/>
              <a:buChar char="•"/>
            </a:pPr>
            <a:endParaRPr lang="en-GB" sz="1600" dirty="0">
              <a:effectLst/>
              <a:ea typeface="DengXian" panose="02010600030101010101" pitchFamily="2" charset="-122"/>
            </a:endParaRPr>
          </a:p>
          <a:p>
            <a:pPr marL="380990" indent="-380990">
              <a:buFont typeface="Arial" panose="020B0604020202020204" pitchFamily="34" charset="0"/>
              <a:buChar char="•"/>
            </a:pPr>
            <a:endParaRPr lang="en-GB" sz="1600" dirty="0">
              <a:effectLst/>
              <a:ea typeface="DengXian" panose="020B0503020204020204" pitchFamily="2" charset="-122"/>
            </a:endParaRPr>
          </a:p>
          <a:p>
            <a:pPr marL="380990" indent="-380990">
              <a:buFont typeface="Arial" panose="020B0604020202020204" pitchFamily="34" charset="0"/>
              <a:buChar char="•"/>
            </a:pPr>
            <a:endParaRPr lang="en-GB" sz="1600" dirty="0">
              <a:effectLst/>
              <a:ea typeface="DengXian" panose="020B0503020204020204" pitchFamily="2" charset="-122"/>
            </a:endParaRPr>
          </a:p>
          <a:p>
            <a:r>
              <a:rPr lang="en-GB" sz="1600" dirty="0">
                <a:solidFill>
                  <a:prstClr val="white"/>
                </a:solidFill>
              </a:rPr>
              <a:t>or use with video</a:t>
            </a:r>
            <a:endParaRPr lang="en-GB" sz="1600" dirty="0"/>
          </a:p>
        </p:txBody>
      </p:sp>
      <p:pic>
        <p:nvPicPr>
          <p:cNvPr id="7" name="Picture 6">
            <a:extLst>
              <a:ext uri="{FF2B5EF4-FFF2-40B4-BE49-F238E27FC236}">
                <a16:creationId xmlns:a16="http://schemas.microsoft.com/office/drawing/2014/main" id="{894DB229-F846-4A3A-9027-27BE2CA24EAB}"/>
              </a:ext>
            </a:extLst>
          </p:cNvPr>
          <p:cNvPicPr>
            <a:picLocks noChangeAspect="1"/>
          </p:cNvPicPr>
          <p:nvPr/>
        </p:nvPicPr>
        <p:blipFill>
          <a:blip r:embed="rId3"/>
          <a:stretch>
            <a:fillRect/>
          </a:stretch>
        </p:blipFill>
        <p:spPr>
          <a:xfrm>
            <a:off x="7829439" y="1152089"/>
            <a:ext cx="3990363" cy="2992772"/>
          </a:xfrm>
          <a:prstGeom prst="rect">
            <a:avLst/>
          </a:prstGeom>
        </p:spPr>
      </p:pic>
      <p:pic>
        <p:nvPicPr>
          <p:cNvPr id="6" name="Picture 5">
            <a:extLst>
              <a:ext uri="{FF2B5EF4-FFF2-40B4-BE49-F238E27FC236}">
                <a16:creationId xmlns:a16="http://schemas.microsoft.com/office/drawing/2014/main" id="{DE84E1D0-D1B5-4CD4-925B-3B1B55BA6DD3}"/>
              </a:ext>
            </a:extLst>
          </p:cNvPr>
          <p:cNvPicPr>
            <a:picLocks noChangeAspect="1"/>
          </p:cNvPicPr>
          <p:nvPr/>
        </p:nvPicPr>
        <p:blipFill>
          <a:blip r:embed="rId4"/>
          <a:stretch>
            <a:fillRect/>
          </a:stretch>
        </p:blipFill>
        <p:spPr>
          <a:xfrm>
            <a:off x="7829439" y="3676138"/>
            <a:ext cx="3990363" cy="2822535"/>
          </a:xfrm>
          <a:prstGeom prst="rect">
            <a:avLst/>
          </a:prstGeom>
        </p:spPr>
      </p:pic>
    </p:spTree>
    <p:extLst>
      <p:ext uri="{BB962C8B-B14F-4D97-AF65-F5344CB8AC3E}">
        <p14:creationId xmlns:p14="http://schemas.microsoft.com/office/powerpoint/2010/main" val="2208325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04069C-5297-4FAE-8A24-B74A330C9F85}"/>
              </a:ext>
            </a:extLst>
          </p:cNvPr>
          <p:cNvSpPr txBox="1"/>
          <p:nvPr/>
        </p:nvSpPr>
        <p:spPr>
          <a:xfrm>
            <a:off x="255181" y="257263"/>
            <a:ext cx="8749003" cy="659933"/>
          </a:xfrm>
          <a:prstGeom prst="rect">
            <a:avLst/>
          </a:prstGeom>
          <a:noFill/>
        </p:spPr>
        <p:txBody>
          <a:bodyPr wrap="square"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133" b="1" dirty="0">
                <a:latin typeface="JLR Emeric" panose="02000503040000020004" pitchFamily="2" charset="0"/>
              </a:rPr>
              <a:t>JAGUAR LAND ROVER HALEWOOD - TODAY</a:t>
            </a:r>
          </a:p>
        </p:txBody>
      </p:sp>
      <p:sp>
        <p:nvSpPr>
          <p:cNvPr id="4" name="TextBox 3">
            <a:extLst>
              <a:ext uri="{FF2B5EF4-FFF2-40B4-BE49-F238E27FC236}">
                <a16:creationId xmlns:a16="http://schemas.microsoft.com/office/drawing/2014/main" id="{2E04473D-73D2-487C-B011-95F3A22BB0CC}"/>
              </a:ext>
            </a:extLst>
          </p:cNvPr>
          <p:cNvSpPr txBox="1"/>
          <p:nvPr/>
        </p:nvSpPr>
        <p:spPr>
          <a:xfrm>
            <a:off x="120959" y="1241572"/>
            <a:ext cx="6075709" cy="5156433"/>
          </a:xfrm>
          <a:prstGeom prst="rect">
            <a:avLst/>
          </a:prstGeom>
          <a:noFill/>
        </p:spPr>
        <p:txBody>
          <a:bodyPr wrap="square"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GB" sz="1867" dirty="0">
                <a:latin typeface="JLR Emeric" panose="02000503040000020004" pitchFamily="2" charset="0"/>
                <a:ea typeface="DengXian" panose="02010600030101010101" pitchFamily="2" charset="-122"/>
              </a:rPr>
              <a:t>Currently running production across two shifts.</a:t>
            </a:r>
          </a:p>
          <a:p>
            <a:pPr marL="380990" indent="-380990">
              <a:buFont typeface="Arial" panose="020B0604020202020204" pitchFamily="34" charset="0"/>
              <a:buChar char="•"/>
            </a:pPr>
            <a:endParaRPr lang="en-GB" sz="1867" dirty="0">
              <a:latin typeface="JLR Emeric" panose="02000503040000020004" pitchFamily="2" charset="0"/>
              <a:ea typeface="DengXian" panose="02010600030101010101" pitchFamily="2" charset="-122"/>
            </a:endParaRPr>
          </a:p>
          <a:p>
            <a:pPr marL="380990" indent="-380990">
              <a:buFont typeface="Arial" panose="020B0604020202020204" pitchFamily="34" charset="0"/>
              <a:buChar char="•"/>
            </a:pPr>
            <a:r>
              <a:rPr lang="en-GB" sz="1867" dirty="0">
                <a:latin typeface="JLR Emeric" panose="02000503040000020004" pitchFamily="2" charset="0"/>
                <a:ea typeface="DengXian" panose="02010600030101010101" pitchFamily="2" charset="-122"/>
              </a:rPr>
              <a:t>Halewood is home to a</a:t>
            </a:r>
            <a:r>
              <a:rPr lang="en-GB" sz="1867" dirty="0">
                <a:effectLst/>
                <a:latin typeface="JLR Emeric" panose="02000503040000020004" pitchFamily="2" charset="0"/>
                <a:ea typeface="Times New Roman" panose="02020603050405020304" pitchFamily="18" charset="0"/>
              </a:rPr>
              <a:t> new </a:t>
            </a:r>
            <a:r>
              <a:rPr lang="en-GB" sz="1867" dirty="0">
                <a:latin typeface="JLR Emeric" panose="02000503040000020004" pitchFamily="2" charset="0"/>
                <a:ea typeface="Times New Roman" panose="02020603050405020304" pitchFamily="18" charset="0"/>
              </a:rPr>
              <a:t>Stamping</a:t>
            </a:r>
            <a:r>
              <a:rPr lang="en-GB" sz="1867" dirty="0">
                <a:effectLst/>
                <a:latin typeface="JLR Emeric" panose="02000503040000020004" pitchFamily="2" charset="0"/>
                <a:ea typeface="Times New Roman" panose="02020603050405020304" pitchFamily="18" charset="0"/>
              </a:rPr>
              <a:t> Die Manufacturing Centre, following a £1.7M investment. </a:t>
            </a:r>
            <a:r>
              <a:rPr lang="en-GB" sz="1867" dirty="0">
                <a:latin typeface="JLR Emeric" panose="02000503040000020004" pitchFamily="2" charset="0"/>
                <a:ea typeface="Times New Roman" panose="02020603050405020304" pitchFamily="18" charset="0"/>
              </a:rPr>
              <a:t>The centre will </a:t>
            </a:r>
            <a:r>
              <a:rPr lang="en-GB" sz="1867" dirty="0">
                <a:effectLst/>
                <a:latin typeface="JLR Emeric" panose="02000503040000020004" pitchFamily="2" charset="0"/>
                <a:ea typeface="Times New Roman" panose="02020603050405020304" pitchFamily="18" charset="0"/>
              </a:rPr>
              <a:t>manufacture press tools on site for the first time in its 58-year history to support production of future models across </a:t>
            </a:r>
            <a:r>
              <a:rPr lang="en-GB" sz="1867" dirty="0">
                <a:latin typeface="JLR Emeric" panose="02000503040000020004" pitchFamily="2" charset="0"/>
                <a:ea typeface="Times New Roman" panose="02020603050405020304" pitchFamily="18" charset="0"/>
              </a:rPr>
              <a:t>JLR’s sites.</a:t>
            </a:r>
          </a:p>
          <a:p>
            <a:endParaRPr lang="en-GB" sz="1867" dirty="0">
              <a:latin typeface="JLR Emeric" panose="02000503040000020004" pitchFamily="2" charset="0"/>
              <a:ea typeface="Times New Roman" panose="02020603050405020304" pitchFamily="18" charset="0"/>
            </a:endParaRPr>
          </a:p>
          <a:p>
            <a:pPr marL="380990" indent="-380990">
              <a:buFont typeface="Arial" panose="020B0604020202020204" pitchFamily="34" charset="0"/>
              <a:buChar char="•"/>
            </a:pPr>
            <a:r>
              <a:rPr lang="en-GB" sz="1867" dirty="0">
                <a:latin typeface="JLR Emeric" panose="02000503040000020004" pitchFamily="2" charset="0"/>
                <a:ea typeface="DengXian" panose="02010600030101010101" pitchFamily="2" charset="-122"/>
              </a:rPr>
              <a:t>JLR is</a:t>
            </a:r>
            <a:r>
              <a:rPr lang="en-GB" sz="1867" dirty="0">
                <a:effectLst/>
                <a:latin typeface="JLR Emeric" panose="02000503040000020004" pitchFamily="2" charset="0"/>
                <a:ea typeface="DengXian" panose="02010600030101010101" pitchFamily="2" charset="-122"/>
              </a:rPr>
              <a:t> passionate about investing in home grown talent</a:t>
            </a:r>
          </a:p>
          <a:p>
            <a:pPr marL="380990" indent="-380990">
              <a:buFont typeface="Arial" panose="020B0604020202020204" pitchFamily="34" charset="0"/>
              <a:buChar char="•"/>
            </a:pPr>
            <a:endParaRPr lang="en-GB" sz="1867" dirty="0">
              <a:latin typeface="JLR Emeric" panose="02000503040000020004" pitchFamily="2" charset="0"/>
              <a:ea typeface="DengXian" panose="02010600030101010101" pitchFamily="2" charset="-122"/>
            </a:endParaRPr>
          </a:p>
          <a:p>
            <a:pPr marL="380990" indent="-380990">
              <a:buFont typeface="Arial" panose="020B0604020202020204" pitchFamily="34" charset="0"/>
              <a:buChar char="•"/>
            </a:pPr>
            <a:r>
              <a:rPr lang="en-GB" sz="1867" dirty="0">
                <a:effectLst/>
                <a:latin typeface="JLR Emeric" panose="02000503040000020004" pitchFamily="2" charset="0"/>
                <a:ea typeface="DengXian" panose="02010600030101010101" pitchFamily="2" charset="-122"/>
              </a:rPr>
              <a:t>The new Die Manufacturing Centre </a:t>
            </a:r>
            <a:r>
              <a:rPr lang="en-GB" sz="1867" dirty="0">
                <a:latin typeface="JLR Emeric" panose="02000503040000020004" pitchFamily="2" charset="0"/>
                <a:ea typeface="DengXian" panose="02010600030101010101" pitchFamily="2" charset="-122"/>
              </a:rPr>
              <a:t>will mean our a</a:t>
            </a:r>
            <a:r>
              <a:rPr lang="en-GB" sz="1867" dirty="0">
                <a:latin typeface="JLR Emeric" panose="02000503040000020004" pitchFamily="2" charset="0"/>
                <a:ea typeface="Times New Roman" panose="02020603050405020304" pitchFamily="18" charset="0"/>
              </a:rPr>
              <a:t>ssociates and apprentices will be trained in the new processes and hand skills required to build and operate dies, so Halewood can maintain and attract the best talent, as well as build skills across the region. </a:t>
            </a:r>
            <a:endParaRPr lang="en-GB" sz="1867" dirty="0">
              <a:latin typeface="JLR Emeric" panose="02000503040000020004" pitchFamily="2" charset="0"/>
              <a:ea typeface="DengXian" panose="02010600030101010101" pitchFamily="2" charset="-122"/>
            </a:endParaRPr>
          </a:p>
          <a:p>
            <a:pPr marL="609585"/>
            <a:r>
              <a:rPr lang="en-GB" sz="1867" dirty="0">
                <a:latin typeface="JLR Emeric" panose="02000503040000020004" pitchFamily="2" charset="0"/>
                <a:ea typeface="DengXian" panose="02010600030101010101" pitchFamily="2" charset="-122"/>
              </a:rPr>
              <a:t> </a:t>
            </a:r>
          </a:p>
          <a:p>
            <a:pPr marL="380990" indent="-380990">
              <a:buFont typeface="Arial" panose="020B0604020202020204" pitchFamily="34" charset="0"/>
              <a:buChar char="•"/>
            </a:pPr>
            <a:endParaRPr lang="en-GB" sz="1600" dirty="0">
              <a:effectLst/>
              <a:ea typeface="DengXian" panose="02010600030101010101" pitchFamily="2" charset="-122"/>
            </a:endParaRPr>
          </a:p>
          <a:p>
            <a:pPr marL="380990" indent="-380990">
              <a:buFont typeface="Arial" panose="020B0604020202020204" pitchFamily="34" charset="0"/>
              <a:buChar char="•"/>
            </a:pPr>
            <a:endParaRPr lang="en-GB" sz="1600" dirty="0">
              <a:effectLst/>
              <a:ea typeface="DengXian" panose="020B0503020204020204" pitchFamily="2" charset="-122"/>
            </a:endParaRPr>
          </a:p>
          <a:p>
            <a:pPr marL="380990" indent="-380990">
              <a:buFont typeface="Arial" panose="020B0604020202020204" pitchFamily="34" charset="0"/>
              <a:buChar char="•"/>
            </a:pPr>
            <a:endParaRPr lang="en-GB" sz="1600" dirty="0">
              <a:effectLst/>
              <a:ea typeface="DengXian" panose="020B0503020204020204" pitchFamily="2" charset="-122"/>
            </a:endParaRPr>
          </a:p>
          <a:p>
            <a:r>
              <a:rPr lang="en-GB" sz="1600" dirty="0">
                <a:solidFill>
                  <a:prstClr val="white"/>
                </a:solidFill>
              </a:rPr>
              <a:t>or use with video</a:t>
            </a:r>
            <a:endParaRPr lang="en-GB" sz="1600" dirty="0"/>
          </a:p>
        </p:txBody>
      </p:sp>
      <p:pic>
        <p:nvPicPr>
          <p:cNvPr id="2" name="Picture 1">
            <a:extLst>
              <a:ext uri="{FF2B5EF4-FFF2-40B4-BE49-F238E27FC236}">
                <a16:creationId xmlns:a16="http://schemas.microsoft.com/office/drawing/2014/main" id="{60F16834-607D-4525-B058-D25D0D509C1E}"/>
              </a:ext>
            </a:extLst>
          </p:cNvPr>
          <p:cNvPicPr>
            <a:picLocks noChangeAspect="1"/>
          </p:cNvPicPr>
          <p:nvPr/>
        </p:nvPicPr>
        <p:blipFill>
          <a:blip r:embed="rId3"/>
          <a:stretch>
            <a:fillRect/>
          </a:stretch>
        </p:blipFill>
        <p:spPr>
          <a:xfrm>
            <a:off x="6601434" y="1761689"/>
            <a:ext cx="4805501" cy="3603071"/>
          </a:xfrm>
          <a:prstGeom prst="rect">
            <a:avLst/>
          </a:prstGeom>
        </p:spPr>
      </p:pic>
    </p:spTree>
    <p:extLst>
      <p:ext uri="{BB962C8B-B14F-4D97-AF65-F5344CB8AC3E}">
        <p14:creationId xmlns:p14="http://schemas.microsoft.com/office/powerpoint/2010/main" val="1267133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58" t="844" r="76393" b="3201"/>
          <a:stretch/>
        </p:blipFill>
        <p:spPr>
          <a:xfrm>
            <a:off x="-5339" y="0"/>
            <a:ext cx="3037296" cy="6858000"/>
          </a:xfrm>
          <a:prstGeom prst="rect">
            <a:avLst/>
          </a:prstGeom>
        </p:spPr>
      </p:pic>
      <p:sp>
        <p:nvSpPr>
          <p:cNvPr id="3" name="Rectangle 2"/>
          <p:cNvSpPr/>
          <p:nvPr/>
        </p:nvSpPr>
        <p:spPr>
          <a:xfrm>
            <a:off x="3248024" y="0"/>
            <a:ext cx="8943976"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1800" dirty="0"/>
              <a:t>E</a:t>
            </a:r>
          </a:p>
        </p:txBody>
      </p:sp>
      <p:sp>
        <p:nvSpPr>
          <p:cNvPr id="17" name="TextBox 16"/>
          <p:cNvSpPr txBox="1"/>
          <p:nvPr/>
        </p:nvSpPr>
        <p:spPr>
          <a:xfrm>
            <a:off x="-1679238" y="6396174"/>
            <a:ext cx="6472052" cy="18466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600" spc="300" dirty="0">
                <a:solidFill>
                  <a:schemeClr val="bg1"/>
                </a:solidFill>
                <a:latin typeface="JLR Emeric" panose="02000503040000020004" pitchFamily="2" charset="0"/>
              </a:rPr>
              <a:t>CONFIDENTIAL ©2021</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21" y="2832653"/>
            <a:ext cx="3250853" cy="893531"/>
          </a:xfrm>
          <a:prstGeom prst="rect">
            <a:avLst/>
          </a:prstGeom>
        </p:spPr>
      </p:pic>
      <p:sp>
        <p:nvSpPr>
          <p:cNvPr id="2" name="TextBox 1">
            <a:extLst>
              <a:ext uri="{FF2B5EF4-FFF2-40B4-BE49-F238E27FC236}">
                <a16:creationId xmlns:a16="http://schemas.microsoft.com/office/drawing/2014/main" id="{009A9E41-1910-4460-B21C-C9167DAF57D9}"/>
              </a:ext>
            </a:extLst>
          </p:cNvPr>
          <p:cNvSpPr txBox="1"/>
          <p:nvPr/>
        </p:nvSpPr>
        <p:spPr>
          <a:xfrm>
            <a:off x="3248025" y="223931"/>
            <a:ext cx="6394740" cy="471053"/>
          </a:xfrm>
          <a:prstGeom prst="rect">
            <a:avLst/>
          </a:prstGeom>
          <a:noFill/>
        </p:spPr>
        <p:txBody>
          <a:bodyPr wrap="square"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sz="2133" b="1" dirty="0">
                <a:latin typeface="JLR Emeric" panose="02000503040000020004" pitchFamily="2" charset="0"/>
              </a:rPr>
              <a:t>JAGUAR LAND ROVER HALEWOOD – THE FUTURE</a:t>
            </a:r>
          </a:p>
        </p:txBody>
      </p:sp>
      <p:sp>
        <p:nvSpPr>
          <p:cNvPr id="11" name="TextBox 10">
            <a:extLst>
              <a:ext uri="{FF2B5EF4-FFF2-40B4-BE49-F238E27FC236}">
                <a16:creationId xmlns:a16="http://schemas.microsoft.com/office/drawing/2014/main" id="{0AA38C91-C05D-48D3-8B1F-CEFEAF48F0D3}"/>
              </a:ext>
            </a:extLst>
          </p:cNvPr>
          <p:cNvSpPr txBox="1"/>
          <p:nvPr/>
        </p:nvSpPr>
        <p:spPr>
          <a:xfrm>
            <a:off x="3101532" y="1211003"/>
            <a:ext cx="9025813" cy="4770537"/>
          </a:xfrm>
          <a:prstGeom prst="rect">
            <a:avLst/>
          </a:prstGeom>
          <a:noFill/>
        </p:spPr>
        <p:txBody>
          <a:bodyPr wrap="square">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28594" indent="-228594">
              <a:buFont typeface="Arial" panose="020B0604020202020204" pitchFamily="34" charset="0"/>
              <a:buChar char="•"/>
            </a:pPr>
            <a:r>
              <a:rPr lang="en-GB" sz="1600" dirty="0">
                <a:effectLst/>
                <a:latin typeface="JLR Emeric" panose="02000503040000020004" pitchFamily="2" charset="0"/>
                <a:ea typeface="DengXian" panose="02010600030101010101" pitchFamily="2" charset="-122"/>
              </a:rPr>
              <a:t>Earlier this year, as part of Jaguar Land Rover’s new global </a:t>
            </a:r>
            <a:r>
              <a:rPr lang="en-GB" sz="1600" dirty="0">
                <a:solidFill>
                  <a:srgbClr val="000000"/>
                </a:solidFill>
                <a:effectLst/>
                <a:latin typeface="JLR Emeric" panose="02000503040000020004" pitchFamily="2" charset="0"/>
                <a:ea typeface="DengXian" panose="02010600030101010101" pitchFamily="2" charset="-122"/>
              </a:rPr>
              <a:t>Reimagine strategy, the company announced Halewood and its other factories, would be converted to produce fully electric cars, over the next </a:t>
            </a:r>
            <a:r>
              <a:rPr lang="en-GB" sz="1600">
                <a:solidFill>
                  <a:srgbClr val="000000"/>
                </a:solidFill>
                <a:effectLst/>
                <a:latin typeface="JLR Emeric" panose="02000503040000020004" pitchFamily="2" charset="0"/>
                <a:ea typeface="DengXian" panose="02010600030101010101" pitchFamily="2" charset="-122"/>
              </a:rPr>
              <a:t>few years</a:t>
            </a:r>
            <a:r>
              <a:rPr lang="en-GB" sz="1600">
                <a:solidFill>
                  <a:srgbClr val="000000"/>
                </a:solidFill>
                <a:latin typeface="JLR Emeric" panose="02000503040000020004" pitchFamily="2" charset="0"/>
                <a:ea typeface="DengXian" panose="02010600030101010101" pitchFamily="2" charset="-122"/>
              </a:rPr>
              <a:t> </a:t>
            </a:r>
            <a:r>
              <a:rPr lang="en-GB" sz="1600">
                <a:solidFill>
                  <a:srgbClr val="000000"/>
                </a:solidFill>
                <a:effectLst/>
                <a:latin typeface="JLR Emeric" panose="02000503040000020004" pitchFamily="2" charset="0"/>
                <a:ea typeface="DengXian" panose="02010600030101010101" pitchFamily="2" charset="-122"/>
              </a:rPr>
              <a:t>as </a:t>
            </a:r>
            <a:r>
              <a:rPr lang="en-GB" sz="1600" dirty="0">
                <a:solidFill>
                  <a:srgbClr val="000000"/>
                </a:solidFill>
                <a:effectLst/>
                <a:latin typeface="JLR Emeric" panose="02000503040000020004" pitchFamily="2" charset="0"/>
                <a:ea typeface="DengXian" panose="02010600030101010101" pitchFamily="2" charset="-122"/>
              </a:rPr>
              <a:t>the company drives forward with the complete electrification of its Jaguar and Land Rover brands, by 2039.  </a:t>
            </a:r>
            <a:endParaRPr lang="en-GB" sz="1600" dirty="0">
              <a:effectLst/>
              <a:latin typeface="JLR Emeric" panose="02000503040000020004" pitchFamily="2" charset="0"/>
              <a:ea typeface="DengXian" panose="02010600030101010101" pitchFamily="2" charset="-122"/>
            </a:endParaRPr>
          </a:p>
          <a:p>
            <a:endParaRPr lang="en-US" sz="1600" dirty="0">
              <a:effectLst/>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r>
              <a:rPr lang="en-US" sz="1600" dirty="0">
                <a:effectLst/>
                <a:latin typeface="JLR Emeric" panose="02000503040000020004" pitchFamily="2" charset="0"/>
                <a:ea typeface="Times New Roman" panose="02020603050405020304" pitchFamily="18" charset="0"/>
              </a:rPr>
              <a:t>A new electric architecture is destined for </a:t>
            </a:r>
            <a:r>
              <a:rPr lang="en-US" sz="1600" dirty="0" err="1">
                <a:effectLst/>
                <a:latin typeface="JLR Emeric" panose="02000503040000020004" pitchFamily="2" charset="0"/>
                <a:ea typeface="Times New Roman" panose="02020603050405020304" pitchFamily="18" charset="0"/>
              </a:rPr>
              <a:t>Halewood</a:t>
            </a:r>
            <a:r>
              <a:rPr lang="en-US" sz="1600" dirty="0">
                <a:effectLst/>
                <a:latin typeface="JLR Emeric" panose="02000503040000020004" pitchFamily="2" charset="0"/>
                <a:ea typeface="Times New Roman" panose="02020603050405020304" pitchFamily="18" charset="0"/>
              </a:rPr>
              <a:t> in </a:t>
            </a:r>
            <a:r>
              <a:rPr lang="en-US" sz="1600" dirty="0">
                <a:latin typeface="JLR Emeric" panose="02000503040000020004" pitchFamily="2" charset="0"/>
                <a:ea typeface="Times New Roman" panose="02020603050405020304" pitchFamily="18" charset="0"/>
              </a:rPr>
              <a:t>the coming years</a:t>
            </a:r>
            <a:r>
              <a:rPr lang="en-US" sz="1600" dirty="0">
                <a:effectLst/>
                <a:latin typeface="JLR Emeric" panose="02000503040000020004" pitchFamily="2" charset="0"/>
                <a:ea typeface="Times New Roman" panose="02020603050405020304" pitchFamily="18" charset="0"/>
              </a:rPr>
              <a:t> – Electrical Modular Architecture (EMA). </a:t>
            </a:r>
          </a:p>
          <a:p>
            <a:pPr marL="228594" indent="-228594">
              <a:buFont typeface="Arial" panose="020B0604020202020204" pitchFamily="34" charset="0"/>
              <a:buChar char="•"/>
            </a:pPr>
            <a:endParaRPr lang="en-US" sz="1600" dirty="0">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r>
              <a:rPr lang="en-US" sz="1600" dirty="0">
                <a:effectLst/>
                <a:latin typeface="JLR Emeric" panose="02000503040000020004" pitchFamily="2" charset="0"/>
                <a:ea typeface="Times New Roman" panose="02020603050405020304" pitchFamily="18" charset="0"/>
              </a:rPr>
              <a:t>This is an electric biased platform which will also support electrified internal combustion engines (ICE) as we evolve our product line-up in the future.</a:t>
            </a:r>
            <a:endParaRPr lang="en-GB" sz="1600" dirty="0">
              <a:effectLst/>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endParaRPr lang="en-GB" sz="1600" dirty="0">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r>
              <a:rPr lang="en-US" sz="1600" dirty="0">
                <a:latin typeface="JLR Emeric" panose="02000503040000020004" pitchFamily="2" charset="0"/>
                <a:ea typeface="Times New Roman" panose="02020603050405020304" pitchFamily="18" charset="0"/>
              </a:rPr>
              <a:t>P</a:t>
            </a:r>
            <a:r>
              <a:rPr lang="en-US" sz="1600" dirty="0">
                <a:effectLst/>
                <a:latin typeface="JLR Emeric" panose="02000503040000020004" pitchFamily="2" charset="0"/>
                <a:ea typeface="Times New Roman" panose="02020603050405020304" pitchFamily="18" charset="0"/>
              </a:rPr>
              <a:t>ositive investment in </a:t>
            </a:r>
            <a:r>
              <a:rPr lang="en-US" sz="1600" dirty="0" err="1">
                <a:latin typeface="JLR Emeric" panose="02000503040000020004" pitchFamily="2" charset="0"/>
                <a:ea typeface="Times New Roman" panose="02020603050405020304" pitchFamily="18" charset="0"/>
              </a:rPr>
              <a:t>Halewood</a:t>
            </a:r>
            <a:r>
              <a:rPr lang="en-US" sz="1600" dirty="0">
                <a:effectLst/>
                <a:latin typeface="JLR Emeric" panose="02000503040000020004" pitchFamily="2" charset="0"/>
                <a:ea typeface="Times New Roman" panose="02020603050405020304" pitchFamily="18" charset="0"/>
              </a:rPr>
              <a:t>, so our facilities are equipped to build cars on this new platform.</a:t>
            </a:r>
          </a:p>
          <a:p>
            <a:pPr marL="228594" indent="-228594">
              <a:buFont typeface="Arial" panose="020B0604020202020204" pitchFamily="34" charset="0"/>
              <a:buChar char="•"/>
            </a:pPr>
            <a:endParaRPr lang="en-US" sz="1600" dirty="0">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r>
              <a:rPr lang="en-GB" sz="1600" dirty="0">
                <a:latin typeface="JLR Emeric" panose="02000503040000020004" pitchFamily="2" charset="0"/>
                <a:ea typeface="Times New Roman" panose="02020603050405020304" pitchFamily="18" charset="0"/>
              </a:rPr>
              <a:t>W</a:t>
            </a:r>
            <a:r>
              <a:rPr lang="en-GB" sz="1600" dirty="0">
                <a:effectLst/>
                <a:latin typeface="JLR Emeric" panose="02000503040000020004" pitchFamily="2" charset="0"/>
                <a:ea typeface="Times New Roman" panose="02020603050405020304" pitchFamily="18" charset="0"/>
              </a:rPr>
              <a:t>e will start to see facility changes as we begin the process of upgrading to this new architecture in the near future</a:t>
            </a:r>
            <a:r>
              <a:rPr lang="en-GB" sz="1600" dirty="0">
                <a:latin typeface="JLR Emeric" panose="02000503040000020004" pitchFamily="2" charset="0"/>
                <a:ea typeface="Times New Roman" panose="02020603050405020304" pitchFamily="18" charset="0"/>
              </a:rPr>
              <a:t>.</a:t>
            </a:r>
          </a:p>
          <a:p>
            <a:pPr marL="228594" indent="-228594">
              <a:buFont typeface="Arial" panose="020B0604020202020204" pitchFamily="34" charset="0"/>
              <a:buChar char="•"/>
            </a:pPr>
            <a:endParaRPr lang="en-GB" sz="1600" dirty="0">
              <a:latin typeface="JLR Emeric" panose="02000503040000020004" pitchFamily="2" charset="0"/>
              <a:ea typeface="Times New Roman" panose="02020603050405020304" pitchFamily="18" charset="0"/>
            </a:endParaRPr>
          </a:p>
          <a:p>
            <a:pPr marL="228594" indent="-228594">
              <a:buFont typeface="Arial" panose="020B0604020202020204" pitchFamily="34" charset="0"/>
              <a:buChar char="•"/>
            </a:pPr>
            <a:r>
              <a:rPr lang="en-GB" sz="1600" dirty="0">
                <a:latin typeface="JLR Emeric" panose="02000503040000020004" pitchFamily="2" charset="0"/>
                <a:ea typeface="Times New Roman" panose="02020603050405020304" pitchFamily="18" charset="0"/>
              </a:rPr>
              <a:t>Still not confirmed which vehicles will be built on the new EMA platform and exact timings but we have a bright and exciting future for Halewood.</a:t>
            </a:r>
          </a:p>
          <a:p>
            <a:pPr marL="380990" indent="-380990">
              <a:buFont typeface="Arial" panose="020B0604020202020204" pitchFamily="34" charset="0"/>
              <a:buChar char="•"/>
            </a:pPr>
            <a:endParaRPr lang="en-GB" sz="1600" dirty="0">
              <a:effectLst/>
              <a:ea typeface="Times New Roman" panose="02020603050405020304" pitchFamily="18" charset="0"/>
            </a:endParaRPr>
          </a:p>
        </p:txBody>
      </p:sp>
    </p:spTree>
    <p:extLst>
      <p:ext uri="{BB962C8B-B14F-4D97-AF65-F5344CB8AC3E}">
        <p14:creationId xmlns:p14="http://schemas.microsoft.com/office/powerpoint/2010/main" val="268073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1E25E-3FB7-4261-986C-68312C05C92F}"/>
              </a:ext>
            </a:extLst>
          </p:cNvPr>
          <p:cNvSpPr>
            <a:spLocks noGrp="1"/>
          </p:cNvSpPr>
          <p:nvPr>
            <p:ph type="sldNum" sz="quarter" idx="12"/>
          </p:nvPr>
        </p:nvSpPr>
        <p:spPr/>
        <p:txBody>
          <a:bodyP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fld id="{C554A706-D19D-4C79-97F9-BC489483F7EF}" type="slidenum">
              <a:rPr lang="en-GB" smtClean="0">
                <a:solidFill>
                  <a:srgbClr val="131313"/>
                </a:solidFill>
              </a:rPr>
              <a:pPr/>
              <a:t>13</a:t>
            </a:fld>
            <a:endParaRPr lang="en-GB" dirty="0">
              <a:solidFill>
                <a:srgbClr val="131313"/>
              </a:solidFill>
            </a:endParaRPr>
          </a:p>
        </p:txBody>
      </p:sp>
      <p:pic>
        <p:nvPicPr>
          <p:cNvPr id="3" name="Picture 2">
            <a:extLst>
              <a:ext uri="{FF2B5EF4-FFF2-40B4-BE49-F238E27FC236}">
                <a16:creationId xmlns:a16="http://schemas.microsoft.com/office/drawing/2014/main" id="{C75395D0-C6A3-4099-9730-B7E48009F1AF}"/>
              </a:ext>
            </a:extLst>
          </p:cNvPr>
          <p:cNvPicPr>
            <a:picLocks noChangeAspect="1"/>
          </p:cNvPicPr>
          <p:nvPr/>
        </p:nvPicPr>
        <p:blipFill rotWithShape="1">
          <a:blip r:embed="rId2"/>
          <a:srcRect l="25001" t="22666" r="3166" b="5777"/>
          <a:stretch/>
        </p:blipFill>
        <p:spPr>
          <a:xfrm>
            <a:off x="0" y="0"/>
            <a:ext cx="12192000" cy="6764008"/>
          </a:xfrm>
          <a:prstGeom prst="rect">
            <a:avLst/>
          </a:prstGeom>
        </p:spPr>
      </p:pic>
    </p:spTree>
    <p:extLst>
      <p:ext uri="{BB962C8B-B14F-4D97-AF65-F5344CB8AC3E}">
        <p14:creationId xmlns:p14="http://schemas.microsoft.com/office/powerpoint/2010/main" val="91832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BE1332-ED9F-4DF3-84AC-4306887C5325}"/>
              </a:ext>
            </a:extLst>
          </p:cNvPr>
          <p:cNvSpPr txBox="1">
            <a:spLocks/>
          </p:cNvSpPr>
          <p:nvPr/>
        </p:nvSpPr>
        <p:spPr>
          <a:xfrm>
            <a:off x="217664" y="749755"/>
            <a:ext cx="4818392"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2667" spc="300" dirty="0">
                <a:solidFill>
                  <a:prstClr val="black"/>
                </a:solidFill>
                <a:latin typeface="JLR Emeric ExtraLight" panose="02000503040000020004" pitchFamily="2" charset="0"/>
              </a:rPr>
              <a:t>OUR </a:t>
            </a:r>
            <a:r>
              <a:rPr lang="en-GB" sz="2667" spc="300" dirty="0">
                <a:solidFill>
                  <a:prstClr val="black"/>
                </a:solidFill>
                <a:latin typeface="JLR Emeric" panose="02000503040000020004" pitchFamily="2" charset="0"/>
              </a:rPr>
              <a:t>ASPIRATION </a:t>
            </a:r>
            <a:r>
              <a:rPr lang="en-GB" sz="2667" spc="300" dirty="0">
                <a:solidFill>
                  <a:prstClr val="black"/>
                </a:solidFill>
                <a:latin typeface="JLR Emeric ExtraLight" panose="02000503040000020004" pitchFamily="2" charset="0"/>
              </a:rPr>
              <a:t>AND</a:t>
            </a:r>
            <a:r>
              <a:rPr lang="en-GB" sz="2667" spc="300" dirty="0">
                <a:solidFill>
                  <a:prstClr val="black"/>
                </a:solidFill>
                <a:latin typeface="JLR Emeric" panose="02000503040000020004" pitchFamily="2" charset="0"/>
              </a:rPr>
              <a:t> THREE PILLARS </a:t>
            </a:r>
          </a:p>
        </p:txBody>
      </p:sp>
      <p:sp>
        <p:nvSpPr>
          <p:cNvPr id="5" name="Title 1">
            <a:extLst>
              <a:ext uri="{FF2B5EF4-FFF2-40B4-BE49-F238E27FC236}">
                <a16:creationId xmlns:a16="http://schemas.microsoft.com/office/drawing/2014/main" id="{FC96B9B8-1C1F-4367-A455-8EF11B14A1E4}"/>
              </a:ext>
            </a:extLst>
          </p:cNvPr>
          <p:cNvSpPr txBox="1">
            <a:spLocks/>
          </p:cNvSpPr>
          <p:nvPr/>
        </p:nvSpPr>
        <p:spPr>
          <a:xfrm>
            <a:off x="185209" y="826538"/>
            <a:ext cx="11749291" cy="696908"/>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prstClr val="black"/>
                </a:solidFill>
                <a:latin typeface="JLR Emeric ExtraLight" panose="02000503040000020004" pitchFamily="2" charset="0"/>
              </a:rPr>
              <a:t>At Jaguar Land Rover we are passionate about our people. We are committed to fostering a diverse, inclusive and unified culture that is representative of our customers and the society in which we live; a culture where every one of our employees can bring their authentic self to work and feel empowered to reach their full potential.  Over the next five years our D&amp;I activity will be aligned to 3 key pillars:</a:t>
            </a:r>
          </a:p>
        </p:txBody>
      </p:sp>
      <p:sp>
        <p:nvSpPr>
          <p:cNvPr id="8" name="Title 1">
            <a:extLst>
              <a:ext uri="{FF2B5EF4-FFF2-40B4-BE49-F238E27FC236}">
                <a16:creationId xmlns:a16="http://schemas.microsoft.com/office/drawing/2014/main" id="{2651E437-B8F9-428E-B922-F89CC121A71B}"/>
              </a:ext>
            </a:extLst>
          </p:cNvPr>
          <p:cNvSpPr txBox="1">
            <a:spLocks/>
          </p:cNvSpPr>
          <p:nvPr/>
        </p:nvSpPr>
        <p:spPr>
          <a:xfrm>
            <a:off x="132133" y="1761332"/>
            <a:ext cx="4377080" cy="677088"/>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400" spc="300" dirty="0">
                <a:solidFill>
                  <a:srgbClr val="EA104C"/>
                </a:solidFill>
                <a:latin typeface="JLR Emeric" panose="02000503040000020004" pitchFamily="2" charset="0"/>
              </a:rPr>
              <a:t>1. SHAPE A </a:t>
            </a:r>
            <a:r>
              <a:rPr lang="en-GB" sz="1400" spc="300" dirty="0">
                <a:solidFill>
                  <a:srgbClr val="EA104C"/>
                </a:solidFill>
                <a:latin typeface="JLR Emeric SemiBold" panose="02000503040000020004" pitchFamily="2" charset="0"/>
              </a:rPr>
              <a:t>CULTURE OF UNITY </a:t>
            </a:r>
          </a:p>
          <a:p>
            <a:pPr algn="l"/>
            <a:r>
              <a:rPr lang="en-GB" sz="1400" spc="300" dirty="0">
                <a:solidFill>
                  <a:srgbClr val="EA104C"/>
                </a:solidFill>
                <a:latin typeface="JLR Emeric SemiBold" panose="02000503040000020004" pitchFamily="2" charset="0"/>
              </a:rPr>
              <a:t>BELONGING, INCLUSION </a:t>
            </a:r>
            <a:r>
              <a:rPr lang="en-GB" sz="1400" spc="300" dirty="0">
                <a:solidFill>
                  <a:srgbClr val="EA104C"/>
                </a:solidFill>
                <a:latin typeface="JLR Emeric" panose="02000503040000020004" pitchFamily="2" charset="0"/>
              </a:rPr>
              <a:t>AND</a:t>
            </a:r>
            <a:r>
              <a:rPr lang="en-GB" sz="1400" spc="300" dirty="0">
                <a:solidFill>
                  <a:srgbClr val="EA104C"/>
                </a:solidFill>
                <a:latin typeface="JLR Emeric SemiBold" panose="02000503040000020004" pitchFamily="2" charset="0"/>
              </a:rPr>
              <a:t> RESPECT </a:t>
            </a:r>
          </a:p>
        </p:txBody>
      </p:sp>
      <p:sp>
        <p:nvSpPr>
          <p:cNvPr id="9" name="Title 1">
            <a:extLst>
              <a:ext uri="{FF2B5EF4-FFF2-40B4-BE49-F238E27FC236}">
                <a16:creationId xmlns:a16="http://schemas.microsoft.com/office/drawing/2014/main" id="{49C8AD8D-BA70-451F-95C1-6BDAF5AB2903}"/>
              </a:ext>
            </a:extLst>
          </p:cNvPr>
          <p:cNvSpPr txBox="1">
            <a:spLocks/>
          </p:cNvSpPr>
          <p:nvPr/>
        </p:nvSpPr>
        <p:spPr>
          <a:xfrm>
            <a:off x="132135" y="3559911"/>
            <a:ext cx="11949404"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400" spc="300" dirty="0">
                <a:solidFill>
                  <a:srgbClr val="9B228D"/>
                </a:solidFill>
                <a:latin typeface="JLR Emeric" panose="02000503040000020004" pitchFamily="2" charset="0"/>
              </a:rPr>
              <a:t>2. IMPLEMENT</a:t>
            </a:r>
            <a:r>
              <a:rPr lang="en-GB" sz="1400" spc="300" dirty="0">
                <a:solidFill>
                  <a:srgbClr val="9B228D"/>
                </a:solidFill>
                <a:latin typeface="JLR Emeric SemiBold" panose="02000503040000020004" pitchFamily="2" charset="0"/>
              </a:rPr>
              <a:t> PROGRESSIVE POLICIES, </a:t>
            </a:r>
          </a:p>
          <a:p>
            <a:pPr algn="l"/>
            <a:r>
              <a:rPr lang="en-GB" sz="1400" spc="300" dirty="0">
                <a:solidFill>
                  <a:srgbClr val="9B228D"/>
                </a:solidFill>
                <a:latin typeface="JLR Emeric SemiBold" panose="02000503040000020004" pitchFamily="2" charset="0"/>
              </a:rPr>
              <a:t>PRACTICES, BENEFITS </a:t>
            </a:r>
            <a:r>
              <a:rPr lang="en-GB" sz="1400" spc="300" dirty="0">
                <a:solidFill>
                  <a:srgbClr val="9B228D"/>
                </a:solidFill>
                <a:latin typeface="JLR Emeric" panose="02000503040000020004" pitchFamily="2" charset="0"/>
              </a:rPr>
              <a:t>AND</a:t>
            </a:r>
            <a:r>
              <a:rPr lang="en-GB" sz="1400" spc="300" dirty="0">
                <a:solidFill>
                  <a:srgbClr val="9B228D"/>
                </a:solidFill>
                <a:latin typeface="JLR Emeric SemiBold" panose="02000503040000020004" pitchFamily="2" charset="0"/>
              </a:rPr>
              <a:t> SUPPORT </a:t>
            </a:r>
          </a:p>
        </p:txBody>
      </p:sp>
      <p:sp>
        <p:nvSpPr>
          <p:cNvPr id="10" name="Title 1">
            <a:extLst>
              <a:ext uri="{FF2B5EF4-FFF2-40B4-BE49-F238E27FC236}">
                <a16:creationId xmlns:a16="http://schemas.microsoft.com/office/drawing/2014/main" id="{F5CE5876-23F3-4498-9E68-CA57528D0EEB}"/>
              </a:ext>
            </a:extLst>
          </p:cNvPr>
          <p:cNvSpPr txBox="1">
            <a:spLocks/>
          </p:cNvSpPr>
          <p:nvPr/>
        </p:nvSpPr>
        <p:spPr>
          <a:xfrm>
            <a:off x="141466" y="5167463"/>
            <a:ext cx="12552207"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400" spc="300" dirty="0">
                <a:solidFill>
                  <a:srgbClr val="018CAC"/>
                </a:solidFill>
                <a:latin typeface="JLR Emeric" panose="02000503040000020004" pitchFamily="2" charset="0"/>
              </a:rPr>
              <a:t>3. </a:t>
            </a:r>
            <a:r>
              <a:rPr lang="en-GB" sz="1400" b="1" spc="300" dirty="0">
                <a:solidFill>
                  <a:srgbClr val="018CAC"/>
                </a:solidFill>
                <a:latin typeface="JLR Emeric" panose="02000503040000020004" pitchFamily="2" charset="0"/>
              </a:rPr>
              <a:t>ENGAGE</a:t>
            </a:r>
            <a:r>
              <a:rPr lang="en-GB" sz="1400" spc="300" dirty="0">
                <a:solidFill>
                  <a:srgbClr val="018CAC"/>
                </a:solidFill>
                <a:latin typeface="JLR Emeric" panose="02000503040000020004" pitchFamily="2" charset="0"/>
              </a:rPr>
              <a:t> OUR </a:t>
            </a:r>
            <a:r>
              <a:rPr lang="en-GB" sz="1400" b="1" spc="300" dirty="0">
                <a:solidFill>
                  <a:srgbClr val="018CAC"/>
                </a:solidFill>
                <a:latin typeface="JLR Emeric" panose="02000503040000020004" pitchFamily="2" charset="0"/>
              </a:rPr>
              <a:t>EMPLOYEES</a:t>
            </a:r>
            <a:r>
              <a:rPr lang="en-GB" sz="1400" spc="300" dirty="0">
                <a:solidFill>
                  <a:srgbClr val="018CAC"/>
                </a:solidFill>
                <a:latin typeface="JLR Emeric" panose="02000503040000020004" pitchFamily="2" charset="0"/>
              </a:rPr>
              <a:t> AND </a:t>
            </a:r>
          </a:p>
          <a:p>
            <a:pPr algn="l"/>
            <a:r>
              <a:rPr lang="en-GB" sz="1400" b="1" spc="300" dirty="0">
                <a:solidFill>
                  <a:srgbClr val="018CAC"/>
                </a:solidFill>
                <a:latin typeface="JLR Emeric" panose="02000503040000020004" pitchFamily="2" charset="0"/>
              </a:rPr>
              <a:t>EXPERTS</a:t>
            </a:r>
            <a:r>
              <a:rPr lang="en-GB" sz="1400" spc="300" dirty="0">
                <a:solidFill>
                  <a:srgbClr val="018CAC"/>
                </a:solidFill>
                <a:latin typeface="JLR Emeric" panose="02000503040000020004" pitchFamily="2" charset="0"/>
              </a:rPr>
              <a:t> TO </a:t>
            </a:r>
            <a:r>
              <a:rPr lang="en-GB" sz="1400" b="1" spc="300" dirty="0">
                <a:solidFill>
                  <a:srgbClr val="018CAC"/>
                </a:solidFill>
                <a:latin typeface="JLR Emeric" panose="02000503040000020004" pitchFamily="2" charset="0"/>
              </a:rPr>
              <a:t>ACCELERATE PROGRESS </a:t>
            </a:r>
          </a:p>
        </p:txBody>
      </p:sp>
      <p:sp>
        <p:nvSpPr>
          <p:cNvPr id="12" name="Title 1">
            <a:extLst>
              <a:ext uri="{FF2B5EF4-FFF2-40B4-BE49-F238E27FC236}">
                <a16:creationId xmlns:a16="http://schemas.microsoft.com/office/drawing/2014/main" id="{BF2A9964-3487-495A-8B42-2D2EC838A45B}"/>
              </a:ext>
            </a:extLst>
          </p:cNvPr>
          <p:cNvSpPr txBox="1">
            <a:spLocks/>
          </p:cNvSpPr>
          <p:nvPr/>
        </p:nvSpPr>
        <p:spPr>
          <a:xfrm>
            <a:off x="141466" y="2576877"/>
            <a:ext cx="12037023"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srgbClr val="EA104C"/>
                </a:solidFill>
                <a:latin typeface="JLR Emeric ExtraLight" panose="02000503040000020004" pitchFamily="2" charset="0"/>
              </a:rPr>
              <a:t>Educate, communicate and measure inclusive behaviours regularly </a:t>
            </a:r>
          </a:p>
          <a:p>
            <a:pPr algn="l"/>
            <a:r>
              <a:rPr lang="en-GB" sz="1100" dirty="0">
                <a:solidFill>
                  <a:srgbClr val="EA104C"/>
                </a:solidFill>
                <a:latin typeface="JLR Emeric ExtraLight" panose="02000503040000020004" pitchFamily="2" charset="0"/>
              </a:rPr>
              <a:t>and systematically, improving the employee experience for all</a:t>
            </a:r>
          </a:p>
        </p:txBody>
      </p:sp>
      <p:sp>
        <p:nvSpPr>
          <p:cNvPr id="13" name="Title 1">
            <a:extLst>
              <a:ext uri="{FF2B5EF4-FFF2-40B4-BE49-F238E27FC236}">
                <a16:creationId xmlns:a16="http://schemas.microsoft.com/office/drawing/2014/main" id="{B2EE7EE4-92E6-4E5E-8CC2-698C092BC650}"/>
              </a:ext>
            </a:extLst>
          </p:cNvPr>
          <p:cNvSpPr txBox="1">
            <a:spLocks/>
          </p:cNvSpPr>
          <p:nvPr/>
        </p:nvSpPr>
        <p:spPr>
          <a:xfrm>
            <a:off x="132135" y="4104259"/>
            <a:ext cx="12037023"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srgbClr val="9B228D"/>
                </a:solidFill>
                <a:latin typeface="JLR Emeric ExtraLight" panose="02000503040000020004" pitchFamily="2" charset="0"/>
              </a:rPr>
              <a:t>Review and improve practices and policies to remove barriers, </a:t>
            </a:r>
          </a:p>
          <a:p>
            <a:pPr algn="l"/>
            <a:r>
              <a:rPr lang="en-GB" sz="1100" dirty="0">
                <a:solidFill>
                  <a:srgbClr val="9B228D"/>
                </a:solidFill>
                <a:latin typeface="JLR Emeric ExtraLight" panose="02000503040000020004" pitchFamily="2" charset="0"/>
              </a:rPr>
              <a:t>enable inclusion and realise equity</a:t>
            </a:r>
          </a:p>
        </p:txBody>
      </p:sp>
      <p:sp>
        <p:nvSpPr>
          <p:cNvPr id="14" name="Title 1">
            <a:extLst>
              <a:ext uri="{FF2B5EF4-FFF2-40B4-BE49-F238E27FC236}">
                <a16:creationId xmlns:a16="http://schemas.microsoft.com/office/drawing/2014/main" id="{6E4C74C9-BE61-450D-A14B-F56CF0D1BDB1}"/>
              </a:ext>
            </a:extLst>
          </p:cNvPr>
          <p:cNvSpPr txBox="1">
            <a:spLocks/>
          </p:cNvSpPr>
          <p:nvPr/>
        </p:nvSpPr>
        <p:spPr>
          <a:xfrm>
            <a:off x="4764994" y="1297124"/>
            <a:ext cx="7515481" cy="1689773"/>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prstClr val="black"/>
                </a:solidFill>
                <a:latin typeface="JLR Emeric" panose="02000503040000020004" pitchFamily="2" charset="0"/>
              </a:rPr>
              <a:t>With people at the heart, we will have a culture where everyone feels they belong </a:t>
            </a:r>
          </a:p>
          <a:p>
            <a:pPr algn="l"/>
            <a:endParaRPr lang="en-GB" sz="1000" dirty="0">
              <a:solidFill>
                <a:prstClr val="black"/>
              </a:solidFill>
              <a:latin typeface="JLR Emeric" panose="02000503040000020004" pitchFamily="2" charset="0"/>
            </a:endParaRPr>
          </a:p>
          <a:p>
            <a:pPr algn="l"/>
            <a:r>
              <a:rPr lang="en-GB" sz="1000" dirty="0">
                <a:solidFill>
                  <a:prstClr val="black"/>
                </a:solidFill>
                <a:latin typeface="JLR Emeric ExtraLight" panose="02000503040000020004" pitchFamily="2" charset="0"/>
              </a:rPr>
              <a:t>We will increase engagement with our people through a regular drumbeat of communications, demonstrating and encouraging inclusive behaviours as well as establishing a culture where everyone is treated equally and valued for their differences.  </a:t>
            </a:r>
          </a:p>
          <a:p>
            <a:pPr algn="l"/>
            <a:r>
              <a:rPr lang="en-GB" sz="1000" dirty="0">
                <a:solidFill>
                  <a:prstClr val="black"/>
                </a:solidFill>
                <a:latin typeface="JLR Emeric ExtraLight" panose="02000503040000020004" pitchFamily="2" charset="0"/>
              </a:rPr>
              <a:t>We will cultivate an understanding of Diversity &amp; Inclusion by developing a comprehensive learning curriculum.  </a:t>
            </a:r>
          </a:p>
          <a:p>
            <a:pPr algn="l"/>
            <a:r>
              <a:rPr lang="en-GB" sz="1000" dirty="0">
                <a:solidFill>
                  <a:prstClr val="black"/>
                </a:solidFill>
                <a:latin typeface="JLR Emeric ExtraLight" panose="02000503040000020004" pitchFamily="2" charset="0"/>
              </a:rPr>
              <a:t>Driven by our leaders, we will embed our progressive culture throughout our business, ensuring consistency of employee experience </a:t>
            </a:r>
          </a:p>
          <a:p>
            <a:pPr algn="l"/>
            <a:r>
              <a:rPr lang="en-GB" sz="1000" dirty="0">
                <a:solidFill>
                  <a:prstClr val="black"/>
                </a:solidFill>
                <a:latin typeface="JLR Emeric ExtraLight" panose="02000503040000020004" pitchFamily="2" charset="0"/>
              </a:rPr>
              <a:t>and promoting inclusive behaviours. </a:t>
            </a:r>
          </a:p>
          <a:p>
            <a:pPr algn="l"/>
            <a:r>
              <a:rPr lang="en-GB" sz="1000" dirty="0">
                <a:solidFill>
                  <a:prstClr val="black"/>
                </a:solidFill>
                <a:latin typeface="JLR Emeric ExtraLight" panose="02000503040000020004" pitchFamily="2" charset="0"/>
              </a:rPr>
              <a:t>We will improve our employee data collection and analysis to ensure we provide the best employee experience to all our colleagues</a:t>
            </a:r>
            <a:endParaRPr lang="en-GB" sz="1051" dirty="0">
              <a:solidFill>
                <a:prstClr val="black"/>
              </a:solidFill>
              <a:latin typeface="JLR Emeric ExtraLight" panose="02000503040000020004" pitchFamily="2" charset="0"/>
            </a:endParaRPr>
          </a:p>
        </p:txBody>
      </p:sp>
      <p:sp>
        <p:nvSpPr>
          <p:cNvPr id="15" name="Title 1">
            <a:extLst>
              <a:ext uri="{FF2B5EF4-FFF2-40B4-BE49-F238E27FC236}">
                <a16:creationId xmlns:a16="http://schemas.microsoft.com/office/drawing/2014/main" id="{66D9EEA6-28C7-4AB1-B6E4-6E8422F791DC}"/>
              </a:ext>
            </a:extLst>
          </p:cNvPr>
          <p:cNvSpPr txBox="1">
            <a:spLocks/>
          </p:cNvSpPr>
          <p:nvPr/>
        </p:nvSpPr>
        <p:spPr>
          <a:xfrm>
            <a:off x="4790737" y="3318488"/>
            <a:ext cx="7143763" cy="1260981"/>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prstClr val="black"/>
                </a:solidFill>
                <a:latin typeface="JLR Emeric" panose="02000503040000020004" pitchFamily="2" charset="0"/>
              </a:rPr>
              <a:t>Attracting, recruiting, developing and retaining a diverse talent pool</a:t>
            </a:r>
          </a:p>
          <a:p>
            <a:pPr algn="l"/>
            <a:r>
              <a:rPr lang="en-GB" sz="1000" dirty="0">
                <a:solidFill>
                  <a:prstClr val="black"/>
                </a:solidFill>
                <a:latin typeface="JLR Emeric" panose="02000503040000020004" pitchFamily="2" charset="0"/>
              </a:rPr>
              <a:t>  </a:t>
            </a:r>
          </a:p>
          <a:p>
            <a:pPr algn="l"/>
            <a:r>
              <a:rPr lang="en-GB" sz="1000" dirty="0">
                <a:solidFill>
                  <a:prstClr val="black"/>
                </a:solidFill>
                <a:latin typeface="JLR Emeric ExtraLight" panose="02000503040000020004" pitchFamily="2" charset="0"/>
              </a:rPr>
              <a:t>Review and remove barriers from recruitment, assessment and succession practices</a:t>
            </a:r>
          </a:p>
          <a:p>
            <a:pPr algn="l"/>
            <a:r>
              <a:rPr lang="en-GB" sz="1000" dirty="0">
                <a:solidFill>
                  <a:prstClr val="black"/>
                </a:solidFill>
                <a:latin typeface="JLR Emeric ExtraLight" panose="02000503040000020004" pitchFamily="2" charset="0"/>
              </a:rPr>
              <a:t>Provide tailored support which recognises the needs of a diverse talent pool, helping people to achieve their full potential</a:t>
            </a:r>
          </a:p>
          <a:p>
            <a:pPr algn="l"/>
            <a:r>
              <a:rPr lang="en-GB" sz="1000" dirty="0">
                <a:solidFill>
                  <a:prstClr val="black"/>
                </a:solidFill>
                <a:latin typeface="JLR Emeric ExtraLight" panose="02000503040000020004" pitchFamily="2" charset="0"/>
              </a:rPr>
              <a:t>Ensure our policies are reflective of our diverse workforce and relevant to everyone</a:t>
            </a:r>
          </a:p>
          <a:p>
            <a:pPr algn="l"/>
            <a:r>
              <a:rPr lang="en-GB" sz="1000" dirty="0">
                <a:solidFill>
                  <a:prstClr val="black"/>
                </a:solidFill>
                <a:latin typeface="JLR Emeric ExtraLight" panose="02000503040000020004" pitchFamily="2" charset="0"/>
              </a:rPr>
              <a:t>Review our reward practices to highlight any inequalities and work to close any gaps</a:t>
            </a:r>
          </a:p>
          <a:p>
            <a:pPr algn="l"/>
            <a:r>
              <a:rPr lang="en-GB" sz="1000" dirty="0">
                <a:solidFill>
                  <a:prstClr val="black"/>
                </a:solidFill>
                <a:latin typeface="JLR Emeric ExtraLight" panose="02000503040000020004" pitchFamily="2" charset="0"/>
              </a:rPr>
              <a:t>Offer industry-leading benefits to ensure we attract and retain a wide range of people</a:t>
            </a:r>
          </a:p>
          <a:p>
            <a:pPr algn="l"/>
            <a:r>
              <a:rPr lang="en-GB" sz="1000" dirty="0">
                <a:solidFill>
                  <a:prstClr val="black"/>
                </a:solidFill>
                <a:latin typeface="JLR Emeric ExtraLight" panose="02000503040000020004" pitchFamily="2" charset="0"/>
              </a:rPr>
              <a:t>Analyse our attrition rates, with a focus on diverse talent, developing a retention strategy to retain our existing talent </a:t>
            </a:r>
          </a:p>
        </p:txBody>
      </p:sp>
      <p:sp>
        <p:nvSpPr>
          <p:cNvPr id="16" name="Title 1">
            <a:extLst>
              <a:ext uri="{FF2B5EF4-FFF2-40B4-BE49-F238E27FC236}">
                <a16:creationId xmlns:a16="http://schemas.microsoft.com/office/drawing/2014/main" id="{54CD1B74-911B-4035-B05B-E74740704B6B}"/>
              </a:ext>
            </a:extLst>
          </p:cNvPr>
          <p:cNvSpPr txBox="1">
            <a:spLocks/>
          </p:cNvSpPr>
          <p:nvPr/>
        </p:nvSpPr>
        <p:spPr>
          <a:xfrm>
            <a:off x="122805" y="5756911"/>
            <a:ext cx="12037023" cy="310792"/>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srgbClr val="018CAC"/>
                </a:solidFill>
                <a:latin typeface="JLR Emeric ExtraLight" panose="02000503040000020004" pitchFamily="2" charset="0"/>
              </a:rPr>
              <a:t>Collaborate with our networks, colleagues and experts to </a:t>
            </a:r>
          </a:p>
          <a:p>
            <a:pPr algn="l"/>
            <a:r>
              <a:rPr lang="en-GB" sz="1100" dirty="0">
                <a:solidFill>
                  <a:srgbClr val="018CAC"/>
                </a:solidFill>
                <a:latin typeface="JLR Emeric ExtraLight" panose="02000503040000020004" pitchFamily="2" charset="0"/>
              </a:rPr>
              <a:t>create real, positive change</a:t>
            </a:r>
          </a:p>
        </p:txBody>
      </p:sp>
      <p:sp>
        <p:nvSpPr>
          <p:cNvPr id="18" name="Title 1">
            <a:extLst>
              <a:ext uri="{FF2B5EF4-FFF2-40B4-BE49-F238E27FC236}">
                <a16:creationId xmlns:a16="http://schemas.microsoft.com/office/drawing/2014/main" id="{55F1EDDD-B33D-4C9F-93ED-FAF7CDBC81B1}"/>
              </a:ext>
            </a:extLst>
          </p:cNvPr>
          <p:cNvSpPr txBox="1">
            <a:spLocks/>
          </p:cNvSpPr>
          <p:nvPr/>
        </p:nvSpPr>
        <p:spPr>
          <a:xfrm>
            <a:off x="4790736" y="4988064"/>
            <a:ext cx="7030024" cy="1260981"/>
          </a:xfrm>
          <a:prstGeom prst="rect">
            <a:avLst/>
          </a:prstGeom>
        </p:spPr>
        <p:txBody>
          <a:bodyPr vert="horz" lIns="91440" tIns="45720" rIns="91440" bIns="45720" rtlCol="0" anchor="b">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l"/>
            <a:r>
              <a:rPr lang="en-GB" sz="1100" dirty="0">
                <a:solidFill>
                  <a:prstClr val="black"/>
                </a:solidFill>
                <a:latin typeface="JLR Emeric" panose="02000503040000020004" pitchFamily="2" charset="0"/>
              </a:rPr>
              <a:t>We all benefit from diversity &amp; inclusion</a:t>
            </a:r>
          </a:p>
          <a:p>
            <a:pPr algn="l"/>
            <a:endParaRPr lang="en-GB" sz="1000" dirty="0">
              <a:solidFill>
                <a:prstClr val="black"/>
              </a:solidFill>
              <a:latin typeface="JLR Emeric" panose="02000503040000020004" pitchFamily="2" charset="0"/>
            </a:endParaRPr>
          </a:p>
          <a:p>
            <a:pPr algn="l"/>
            <a:r>
              <a:rPr lang="en-GB" sz="1000" dirty="0">
                <a:solidFill>
                  <a:prstClr val="black"/>
                </a:solidFill>
                <a:latin typeface="JLR Emeric ExtraLight" panose="02000503040000020004" pitchFamily="2" charset="0"/>
              </a:rPr>
              <a:t>We will support individual employee networks to grow and thrive, introducing inclusion councils and working with local experts on how to include everyone on our journey. </a:t>
            </a:r>
          </a:p>
          <a:p>
            <a:pPr algn="l"/>
            <a:r>
              <a:rPr lang="en-GB" sz="1000" dirty="0">
                <a:solidFill>
                  <a:prstClr val="black"/>
                </a:solidFill>
                <a:latin typeface="JLR Emeric ExtraLight" panose="02000503040000020004" pitchFamily="2" charset="0"/>
              </a:rPr>
              <a:t>We will continue to work with our designated diversity partnerships, ensuring our achievements within this space remain </a:t>
            </a:r>
          </a:p>
          <a:p>
            <a:pPr algn="l"/>
            <a:r>
              <a:rPr lang="en-GB" sz="1000" dirty="0">
                <a:solidFill>
                  <a:prstClr val="black"/>
                </a:solidFill>
                <a:latin typeface="JLR Emeric ExtraLight" panose="02000503040000020004" pitchFamily="2" charset="0"/>
              </a:rPr>
              <a:t>current and relevant for all colleagues. </a:t>
            </a:r>
          </a:p>
          <a:p>
            <a:pPr algn="l"/>
            <a:r>
              <a:rPr lang="en-GB" sz="1000" dirty="0">
                <a:solidFill>
                  <a:prstClr val="black"/>
                </a:solidFill>
                <a:latin typeface="JLR Emeric ExtraLight" panose="02000503040000020004" pitchFamily="2" charset="0"/>
              </a:rPr>
              <a:t>We will ensure all colleagues feel empowered to change our culture, helping to accelerate progress – </a:t>
            </a:r>
          </a:p>
          <a:p>
            <a:pPr algn="l"/>
            <a:r>
              <a:rPr lang="en-GB" sz="1000" dirty="0">
                <a:solidFill>
                  <a:prstClr val="black"/>
                </a:solidFill>
                <a:latin typeface="JLR Emeric ExtraLight" panose="02000503040000020004" pitchFamily="2" charset="0"/>
              </a:rPr>
              <a:t>including through support for an ally programme and via our employee networks. </a:t>
            </a:r>
          </a:p>
        </p:txBody>
      </p:sp>
      <p:cxnSp>
        <p:nvCxnSpPr>
          <p:cNvPr id="20" name="Straight Connector 19">
            <a:extLst>
              <a:ext uri="{FF2B5EF4-FFF2-40B4-BE49-F238E27FC236}">
                <a16:creationId xmlns:a16="http://schemas.microsoft.com/office/drawing/2014/main" id="{0B33CA89-5B23-426B-B725-388F6CB95D12}"/>
              </a:ext>
            </a:extLst>
          </p:cNvPr>
          <p:cNvCxnSpPr/>
          <p:nvPr/>
        </p:nvCxnSpPr>
        <p:spPr>
          <a:xfrm>
            <a:off x="297714" y="3118060"/>
            <a:ext cx="11366204" cy="0"/>
          </a:xfrm>
          <a:prstGeom prst="line">
            <a:avLst/>
          </a:prstGeom>
          <a:ln w="12700">
            <a:gradFill>
              <a:gsLst>
                <a:gs pos="0">
                  <a:srgbClr val="4B0C8E"/>
                </a:gs>
                <a:gs pos="45000">
                  <a:srgbClr val="9B0F8A"/>
                </a:gs>
                <a:gs pos="100000">
                  <a:srgbClr val="EA104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9888FD-4C0E-4739-A04D-16209E63D49C}"/>
              </a:ext>
            </a:extLst>
          </p:cNvPr>
          <p:cNvCxnSpPr/>
          <p:nvPr/>
        </p:nvCxnSpPr>
        <p:spPr>
          <a:xfrm>
            <a:off x="297714" y="4741832"/>
            <a:ext cx="11366204" cy="0"/>
          </a:xfrm>
          <a:prstGeom prst="line">
            <a:avLst/>
          </a:prstGeom>
          <a:ln w="12700">
            <a:solidFill>
              <a:srgbClr val="018CA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BC9E37-A85E-4A42-B3C4-5854291F8785}"/>
              </a:ext>
            </a:extLst>
          </p:cNvPr>
          <p:cNvCxnSpPr/>
          <p:nvPr/>
        </p:nvCxnSpPr>
        <p:spPr>
          <a:xfrm>
            <a:off x="301251" y="1590525"/>
            <a:ext cx="11366204" cy="0"/>
          </a:xfrm>
          <a:prstGeom prst="line">
            <a:avLst/>
          </a:prstGeom>
          <a:ln w="12700">
            <a:solidFill>
              <a:srgbClr val="EA10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29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48407"/>
            <a:ext cx="7370616" cy="439981"/>
          </a:xfrm>
        </p:spPr>
        <p:txBody>
          <a:bodyPr/>
          <a:lstStyle/>
          <a:p>
            <a:pPr algn="ctr"/>
            <a:r>
              <a:rPr lang="en-GB" sz="3600" dirty="0"/>
              <a:t>Who are United Utilities?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2394" y="5380322"/>
            <a:ext cx="2952961" cy="492443"/>
          </a:xfrm>
          <a:prstGeom prst="rect">
            <a:avLst/>
          </a:prstGeom>
          <a:noFill/>
        </p:spPr>
        <p:txBody>
          <a:bodyPr wrap="square" rtlCol="0">
            <a:spAutoFit/>
          </a:bodyPr>
          <a:lstStyle/>
          <a:p>
            <a:pPr algn="ctr"/>
            <a:r>
              <a:rPr lang="en-GB" sz="1300" dirty="0">
                <a:solidFill>
                  <a:srgbClr val="000000"/>
                </a:solidFill>
              </a:rPr>
              <a:t>Hear what our CEO Steve Mogford has to say about a career at United Utilities. </a:t>
            </a:r>
          </a:p>
        </p:txBody>
      </p:sp>
      <p:sp>
        <p:nvSpPr>
          <p:cNvPr id="21" name="TextBox 20"/>
          <p:cNvSpPr txBox="1"/>
          <p:nvPr/>
        </p:nvSpPr>
        <p:spPr>
          <a:xfrm>
            <a:off x="3585569" y="5366055"/>
            <a:ext cx="3498931" cy="492443"/>
          </a:xfrm>
          <a:prstGeom prst="rect">
            <a:avLst/>
          </a:prstGeom>
          <a:noFill/>
        </p:spPr>
        <p:txBody>
          <a:bodyPr wrap="square" rtlCol="0">
            <a:spAutoFit/>
          </a:bodyPr>
          <a:lstStyle/>
          <a:p>
            <a:pPr algn="ctr"/>
            <a:r>
              <a:rPr lang="en-GB" sz="1300" dirty="0">
                <a:solidFill>
                  <a:srgbClr val="000000"/>
                </a:solidFill>
              </a:rPr>
              <a:t>We’re more than just a water company. Check out all the amazing facilities we have available!</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174" y="3780263"/>
            <a:ext cx="3188152" cy="1543349"/>
          </a:xfrm>
          <a:prstGeom prst="roundRect">
            <a:avLst>
              <a:gd name="adj" fmla="val 8594"/>
            </a:avLst>
          </a:prstGeom>
          <a:solidFill>
            <a:srgbClr val="FFFFFF">
              <a:shade val="85000"/>
            </a:srgbClr>
          </a:solidFill>
          <a:ln>
            <a:noFill/>
          </a:ln>
          <a:effectLst/>
        </p:spPr>
      </p:pic>
      <p:pic>
        <p:nvPicPr>
          <p:cNvPr id="22" name="Picture 21"/>
          <p:cNvPicPr>
            <a:picLocks noChangeAspect="1"/>
          </p:cNvPicPr>
          <p:nvPr/>
        </p:nvPicPr>
        <p:blipFill rotWithShape="1">
          <a:blip r:embed="rId9"/>
          <a:srcRect l="1146" r="722" b="1021"/>
          <a:stretch/>
        </p:blipFill>
        <p:spPr>
          <a:xfrm>
            <a:off x="7370617" y="0"/>
            <a:ext cx="4821383" cy="6124049"/>
          </a:xfrm>
          <a:prstGeom prst="rect">
            <a:avLst/>
          </a:prstGeom>
        </p:spPr>
      </p:pic>
      <p:pic>
        <p:nvPicPr>
          <p:cNvPr id="10" name="Picture 9">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83682" y="3766309"/>
            <a:ext cx="3185830" cy="1550858"/>
          </a:xfrm>
          <a:prstGeom prst="roundRect">
            <a:avLst>
              <a:gd name="adj" fmla="val 8594"/>
            </a:avLst>
          </a:prstGeom>
          <a:solidFill>
            <a:srgbClr val="FFFFFF">
              <a:shade val="85000"/>
            </a:srgbClr>
          </a:solidFill>
          <a:ln>
            <a:noFill/>
          </a:ln>
          <a:effectLst/>
        </p:spPr>
      </p:pic>
      <p:sp>
        <p:nvSpPr>
          <p:cNvPr id="13" name="Rectangle 12"/>
          <p:cNvSpPr/>
          <p:nvPr/>
        </p:nvSpPr>
        <p:spPr>
          <a:xfrm>
            <a:off x="126129" y="782951"/>
            <a:ext cx="7073551" cy="1246495"/>
          </a:xfrm>
          <a:prstGeom prst="rect">
            <a:avLst/>
          </a:prstGeom>
        </p:spPr>
        <p:txBody>
          <a:bodyPr wrap="square">
            <a:spAutoFit/>
          </a:bodyPr>
          <a:lstStyle/>
          <a:p>
            <a:r>
              <a:rPr lang="en-GB" sz="1500" dirty="0">
                <a:solidFill>
                  <a:srgbClr val="000000"/>
                </a:solidFill>
              </a:rPr>
              <a:t>We are responsible for the water and wastewater services across the North West of England. We provide an essential service to our customers across the region, whilst being at the forefront of tackling some of the biggest climate and environmental challenges in a generation. All our people are essential in achieving our net zero targets and creating a more resilient North West.   </a:t>
            </a:r>
          </a:p>
        </p:txBody>
      </p:sp>
      <p:grpSp>
        <p:nvGrpSpPr>
          <p:cNvPr id="5" name="Group 4"/>
          <p:cNvGrpSpPr/>
          <p:nvPr/>
        </p:nvGrpSpPr>
        <p:grpSpPr>
          <a:xfrm>
            <a:off x="5614154" y="2676293"/>
            <a:ext cx="965065" cy="771378"/>
            <a:chOff x="6140993" y="2775705"/>
            <a:chExt cx="988397" cy="900631"/>
          </a:xfrm>
        </p:grpSpPr>
        <p:pic>
          <p:nvPicPr>
            <p:cNvPr id="54" name="Picture 53" descr="Glassdoor - Wikipedia">
              <a:hlinkClick r:id="rId12" action="ppaction://hlinkpres?slideindex=1&amp;slidetitle="/>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40993" y="2775705"/>
              <a:ext cx="955040" cy="757555"/>
            </a:xfrm>
            <a:prstGeom prst="rect">
              <a:avLst/>
            </a:prstGeom>
            <a:noFill/>
            <a:ln>
              <a:noFill/>
            </a:ln>
          </p:spPr>
        </p:pic>
        <p:grpSp>
          <p:nvGrpSpPr>
            <p:cNvPr id="16" name="Group 15"/>
            <p:cNvGrpSpPr/>
            <p:nvPr/>
          </p:nvGrpSpPr>
          <p:grpSpPr>
            <a:xfrm>
              <a:off x="6148276" y="3523100"/>
              <a:ext cx="981114" cy="153236"/>
              <a:chOff x="3855094" y="3160377"/>
              <a:chExt cx="981114" cy="153236"/>
            </a:xfrm>
          </p:grpSpPr>
          <p:sp>
            <p:nvSpPr>
              <p:cNvPr id="53" name="5-Point Star 52"/>
              <p:cNvSpPr/>
              <p:nvPr/>
            </p:nvSpPr>
            <p:spPr>
              <a:xfrm>
                <a:off x="3855094"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5" name="5-Point Star 54"/>
              <p:cNvSpPr/>
              <p:nvPr/>
            </p:nvSpPr>
            <p:spPr>
              <a:xfrm>
                <a:off x="4048815" y="3160856"/>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6" name="5-Point Star 55"/>
              <p:cNvSpPr/>
              <p:nvPr/>
            </p:nvSpPr>
            <p:spPr>
              <a:xfrm>
                <a:off x="4239922" y="3160377"/>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7" name="5-Point Star 56"/>
              <p:cNvSpPr/>
              <p:nvPr/>
            </p:nvSpPr>
            <p:spPr>
              <a:xfrm>
                <a:off x="4444374" y="3160895"/>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sp>
            <p:nvSpPr>
              <p:cNvPr id="58" name="5-Point Star 57"/>
              <p:cNvSpPr/>
              <p:nvPr/>
            </p:nvSpPr>
            <p:spPr>
              <a:xfrm>
                <a:off x="4638616" y="3164042"/>
                <a:ext cx="197592" cy="149571"/>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FFFFFF"/>
                  </a:solidFill>
                </a:endParaRPr>
              </a:p>
            </p:txBody>
          </p:sp>
        </p:grpSp>
      </p:grpSp>
      <p:pic>
        <p:nvPicPr>
          <p:cNvPr id="4098" name="Picture 2" descr="image2021-12-2_15-27-3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74166" y="1802038"/>
            <a:ext cx="1719430" cy="7961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6874" y="2285304"/>
            <a:ext cx="5109114" cy="1477328"/>
          </a:xfrm>
          <a:prstGeom prst="rect">
            <a:avLst/>
          </a:prstGeom>
          <a:noFill/>
        </p:spPr>
        <p:txBody>
          <a:bodyPr wrap="square" rtlCol="0">
            <a:spAutoFit/>
          </a:bodyPr>
          <a:lstStyle/>
          <a:p>
            <a:r>
              <a:rPr lang="en-GB" sz="1500" dirty="0">
                <a:solidFill>
                  <a:srgbClr val="000000"/>
                </a:solidFill>
              </a:rPr>
              <a:t>As an apprentice, you will not only be a part of the 7th ranked most Inclusive UK Company as awarded by Inclusive Companies, but you could also be working towards an Ofsted awarded apprenticeship programme. Our employees rated us 4.5/5 on glass door, we really are a fantastic place to work. </a:t>
            </a:r>
          </a:p>
          <a:p>
            <a:endParaRPr lang="en-GB" sz="1500" dirty="0">
              <a:solidFill>
                <a:srgbClr val="000000"/>
              </a:solidFill>
            </a:endParaRPr>
          </a:p>
        </p:txBody>
      </p:sp>
    </p:spTree>
    <p:custDataLst>
      <p:tags r:id="rId1"/>
    </p:custDataLst>
    <p:extLst>
      <p:ext uri="{BB962C8B-B14F-4D97-AF65-F5344CB8AC3E}">
        <p14:creationId xmlns:p14="http://schemas.microsoft.com/office/powerpoint/2010/main" val="37301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1" name="Picture 10">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661641" y="200216"/>
            <a:ext cx="10400571" cy="439981"/>
          </a:xfrm>
        </p:spPr>
        <p:txBody>
          <a:bodyPr/>
          <a:lstStyle/>
          <a:p>
            <a:pPr algn="ctr"/>
            <a:r>
              <a:rPr lang="en-GB" sz="3600" dirty="0"/>
              <a:t>Our Goals and Pledges</a:t>
            </a:r>
          </a:p>
        </p:txBody>
      </p:sp>
      <p:sp>
        <p:nvSpPr>
          <p:cNvPr id="3" name="Rectangle 2"/>
          <p:cNvSpPr/>
          <p:nvPr/>
        </p:nvSpPr>
        <p:spPr>
          <a:xfrm>
            <a:off x="661642" y="867402"/>
            <a:ext cx="10884081" cy="1200329"/>
          </a:xfrm>
          <a:prstGeom prst="rect">
            <a:avLst/>
          </a:prstGeom>
        </p:spPr>
        <p:txBody>
          <a:bodyPr wrap="square">
            <a:spAutoFit/>
          </a:bodyPr>
          <a:lstStyle/>
          <a:p>
            <a:r>
              <a:rPr lang="en-GB" dirty="0">
                <a:solidFill>
                  <a:srgbClr val="000000"/>
                </a:solidFill>
              </a:rPr>
              <a:t>Our purpose is </a:t>
            </a:r>
            <a:r>
              <a:rPr lang="en-GB" b="1" i="1" dirty="0">
                <a:solidFill>
                  <a:srgbClr val="000000"/>
                </a:solidFill>
              </a:rPr>
              <a:t>‘to provide great water and more for the North West’, </a:t>
            </a:r>
            <a:r>
              <a:rPr lang="en-GB" dirty="0">
                <a:solidFill>
                  <a:srgbClr val="000000"/>
                </a:solidFill>
              </a:rPr>
              <a:t>and this purpose is what keeps our people focused on what matters most to those we serve. United Utilities is more than a business, it’s a vital part of the community – and we deliver so much more than water, including all of our fantastic work to make sure that the North West is greener, healthier and stronger.</a:t>
            </a:r>
          </a:p>
        </p:txBody>
      </p:sp>
      <p:grpSp>
        <p:nvGrpSpPr>
          <p:cNvPr id="4" name="Group 3"/>
          <p:cNvGrpSpPr/>
          <p:nvPr/>
        </p:nvGrpSpPr>
        <p:grpSpPr>
          <a:xfrm>
            <a:off x="8555372" y="1922764"/>
            <a:ext cx="3280402" cy="3761263"/>
            <a:chOff x="8838894" y="2195399"/>
            <a:chExt cx="3280402" cy="3761263"/>
          </a:xfrm>
        </p:grpSpPr>
        <p:sp>
          <p:nvSpPr>
            <p:cNvPr id="5" name="Rounded Rectangle 4"/>
            <p:cNvSpPr/>
            <p:nvPr/>
          </p:nvSpPr>
          <p:spPr>
            <a:xfrm>
              <a:off x="8838894" y="2195399"/>
              <a:ext cx="3183467" cy="376126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6" name="TextBox 5"/>
            <p:cNvSpPr txBox="1"/>
            <p:nvPr/>
          </p:nvSpPr>
          <p:spPr>
            <a:xfrm>
              <a:off x="9543783" y="2253763"/>
              <a:ext cx="1913464" cy="369332"/>
            </a:xfrm>
            <a:prstGeom prst="rect">
              <a:avLst/>
            </a:prstGeom>
            <a:noFill/>
          </p:spPr>
          <p:txBody>
            <a:bodyPr wrap="square" rtlCol="0">
              <a:spAutoFit/>
            </a:bodyPr>
            <a:lstStyle/>
            <a:p>
              <a:r>
                <a:rPr lang="en-GB" b="1" dirty="0">
                  <a:solidFill>
                    <a:srgbClr val="FFFFFF"/>
                  </a:solidFill>
                </a:rPr>
                <a:t>Our core values </a:t>
              </a:r>
            </a:p>
          </p:txBody>
        </p:sp>
        <p:sp>
          <p:nvSpPr>
            <p:cNvPr id="17" name="TextBox 16"/>
            <p:cNvSpPr txBox="1"/>
            <p:nvPr/>
          </p:nvSpPr>
          <p:spPr>
            <a:xfrm>
              <a:off x="8951627" y="2830875"/>
              <a:ext cx="3167669" cy="954107"/>
            </a:xfrm>
            <a:prstGeom prst="rect">
              <a:avLst/>
            </a:prstGeom>
            <a:noFill/>
          </p:spPr>
          <p:txBody>
            <a:bodyPr wrap="square" rtlCol="0">
              <a:spAutoFit/>
            </a:bodyPr>
            <a:lstStyle/>
            <a:p>
              <a:r>
                <a:rPr lang="en-GB" sz="1400" b="1" dirty="0">
                  <a:solidFill>
                    <a:srgbClr val="92D050"/>
                  </a:solidFill>
                </a:rPr>
                <a:t>Customer Focus </a:t>
              </a:r>
              <a:r>
                <a:rPr lang="en-GB" sz="1400" dirty="0">
                  <a:solidFill>
                    <a:srgbClr val="FFFFFF"/>
                  </a:solidFill>
                </a:rPr>
                <a:t>– </a:t>
              </a:r>
              <a:r>
                <a:rPr lang="en-GB" sz="1400" i="1" dirty="0">
                  <a:solidFill>
                    <a:srgbClr val="FFFFFF"/>
                  </a:solidFill>
                </a:rPr>
                <a:t>Customers are at the heart of everything w do, and we aim to provide a great and resilient service at the most efficient cost. </a:t>
              </a:r>
            </a:p>
          </p:txBody>
        </p:sp>
        <p:sp>
          <p:nvSpPr>
            <p:cNvPr id="19" name="TextBox 18"/>
            <p:cNvSpPr txBox="1"/>
            <p:nvPr/>
          </p:nvSpPr>
          <p:spPr>
            <a:xfrm>
              <a:off x="8976288" y="3915235"/>
              <a:ext cx="2964469" cy="738664"/>
            </a:xfrm>
            <a:prstGeom prst="rect">
              <a:avLst/>
            </a:prstGeom>
            <a:noFill/>
          </p:spPr>
          <p:txBody>
            <a:bodyPr wrap="square" rtlCol="0">
              <a:spAutoFit/>
            </a:bodyPr>
            <a:lstStyle/>
            <a:p>
              <a:r>
                <a:rPr lang="en-GB" sz="1400" b="1" dirty="0">
                  <a:solidFill>
                    <a:srgbClr val="92D050"/>
                  </a:solidFill>
                </a:rPr>
                <a:t>Innovation</a:t>
              </a:r>
              <a:r>
                <a:rPr lang="en-GB" sz="1400" dirty="0">
                  <a:solidFill>
                    <a:srgbClr val="FFFFFF"/>
                  </a:solidFill>
                </a:rPr>
                <a:t> – </a:t>
              </a:r>
              <a:r>
                <a:rPr lang="en-GB" sz="1400" i="1" dirty="0">
                  <a:solidFill>
                    <a:srgbClr val="FFFFFF"/>
                  </a:solidFill>
                </a:rPr>
                <a:t>We continually look for new ways to make our services better, safer, faster and cheaper.</a:t>
              </a:r>
            </a:p>
          </p:txBody>
        </p:sp>
        <p:sp>
          <p:nvSpPr>
            <p:cNvPr id="20" name="TextBox 19"/>
            <p:cNvSpPr txBox="1"/>
            <p:nvPr/>
          </p:nvSpPr>
          <p:spPr>
            <a:xfrm>
              <a:off x="9002933" y="4811387"/>
              <a:ext cx="3012510" cy="954107"/>
            </a:xfrm>
            <a:prstGeom prst="rect">
              <a:avLst/>
            </a:prstGeom>
            <a:noFill/>
          </p:spPr>
          <p:txBody>
            <a:bodyPr wrap="square" rtlCol="0">
              <a:spAutoFit/>
            </a:bodyPr>
            <a:lstStyle/>
            <a:p>
              <a:r>
                <a:rPr lang="en-GB" sz="1400" b="1" dirty="0">
                  <a:solidFill>
                    <a:srgbClr val="92D050"/>
                  </a:solidFill>
                </a:rPr>
                <a:t>Trustworthy</a:t>
              </a:r>
              <a:r>
                <a:rPr lang="en-GB" sz="1400" dirty="0">
                  <a:solidFill>
                    <a:srgbClr val="FFFFFF"/>
                  </a:solidFill>
                </a:rPr>
                <a:t> – </a:t>
              </a:r>
              <a:r>
                <a:rPr lang="en-GB" sz="1400" i="1" dirty="0">
                  <a:solidFill>
                    <a:srgbClr val="FFFFFF"/>
                  </a:solidFill>
                </a:rPr>
                <a:t>we make promises and knowingly keep them, behaving with integrity towards all of our stakeholders.</a:t>
              </a:r>
            </a:p>
          </p:txBody>
        </p:sp>
      </p:grpSp>
      <p:grpSp>
        <p:nvGrpSpPr>
          <p:cNvPr id="2" name="Group 1"/>
          <p:cNvGrpSpPr/>
          <p:nvPr/>
        </p:nvGrpSpPr>
        <p:grpSpPr>
          <a:xfrm>
            <a:off x="479361" y="2618090"/>
            <a:ext cx="7967925" cy="2760391"/>
            <a:chOff x="624420" y="3332058"/>
            <a:chExt cx="7967925" cy="2760391"/>
          </a:xfrm>
        </p:grpSpPr>
        <p:pic>
          <p:nvPicPr>
            <p:cNvPr id="9" name="Picture 8"/>
            <p:cNvPicPr>
              <a:picLocks noChangeAspect="1"/>
            </p:cNvPicPr>
            <p:nvPr/>
          </p:nvPicPr>
          <p:blipFill rotWithShape="1">
            <a:blip r:embed="rId7"/>
            <a:srcRect l="6944" t="45432" r="85834" b="40494"/>
            <a:stretch/>
          </p:blipFill>
          <p:spPr>
            <a:xfrm>
              <a:off x="643470" y="3358084"/>
              <a:ext cx="880534" cy="965201"/>
            </a:xfrm>
            <a:prstGeom prst="rect">
              <a:avLst/>
            </a:prstGeom>
          </p:spPr>
        </p:pic>
        <p:pic>
          <p:nvPicPr>
            <p:cNvPr id="23" name="Picture 22"/>
            <p:cNvPicPr>
              <a:picLocks noChangeAspect="1"/>
            </p:cNvPicPr>
            <p:nvPr/>
          </p:nvPicPr>
          <p:blipFill rotWithShape="1">
            <a:blip r:embed="rId8"/>
            <a:srcRect l="6805" t="63210" r="86389" b="24198"/>
            <a:stretch/>
          </p:blipFill>
          <p:spPr>
            <a:xfrm>
              <a:off x="624420" y="4314749"/>
              <a:ext cx="829734" cy="863601"/>
            </a:xfrm>
            <a:prstGeom prst="rect">
              <a:avLst/>
            </a:prstGeom>
          </p:spPr>
        </p:pic>
        <p:pic>
          <p:nvPicPr>
            <p:cNvPr id="25" name="Picture 24"/>
            <p:cNvPicPr>
              <a:picLocks noChangeAspect="1"/>
            </p:cNvPicPr>
            <p:nvPr/>
          </p:nvPicPr>
          <p:blipFill rotWithShape="1">
            <a:blip r:embed="rId9"/>
            <a:srcRect l="6945" t="48395" r="86111" b="40494"/>
            <a:stretch/>
          </p:blipFill>
          <p:spPr>
            <a:xfrm>
              <a:off x="650879" y="5311359"/>
              <a:ext cx="846666" cy="762001"/>
            </a:xfrm>
            <a:prstGeom prst="rect">
              <a:avLst/>
            </a:prstGeom>
          </p:spPr>
        </p:pic>
        <p:pic>
          <p:nvPicPr>
            <p:cNvPr id="26" name="Picture 25"/>
            <p:cNvPicPr>
              <a:picLocks noChangeAspect="1"/>
            </p:cNvPicPr>
            <p:nvPr/>
          </p:nvPicPr>
          <p:blipFill rotWithShape="1">
            <a:blip r:embed="rId10"/>
            <a:srcRect l="12222" t="29630" r="80833" b="55802"/>
            <a:stretch/>
          </p:blipFill>
          <p:spPr>
            <a:xfrm>
              <a:off x="4639739" y="3332058"/>
              <a:ext cx="846667" cy="999067"/>
            </a:xfrm>
            <a:prstGeom prst="rect">
              <a:avLst/>
            </a:prstGeom>
          </p:spPr>
        </p:pic>
        <p:pic>
          <p:nvPicPr>
            <p:cNvPr id="27" name="Picture 26"/>
            <p:cNvPicPr>
              <a:picLocks noChangeAspect="1"/>
            </p:cNvPicPr>
            <p:nvPr/>
          </p:nvPicPr>
          <p:blipFill rotWithShape="1">
            <a:blip r:embed="rId10"/>
            <a:srcRect l="12222" t="47654" r="80972" b="40494"/>
            <a:stretch/>
          </p:blipFill>
          <p:spPr>
            <a:xfrm>
              <a:off x="4634840" y="4339644"/>
              <a:ext cx="829734" cy="812801"/>
            </a:xfrm>
            <a:prstGeom prst="rect">
              <a:avLst/>
            </a:prstGeom>
          </p:spPr>
        </p:pic>
        <p:pic>
          <p:nvPicPr>
            <p:cNvPr id="28" name="Picture 27"/>
            <p:cNvPicPr>
              <a:picLocks noChangeAspect="1"/>
            </p:cNvPicPr>
            <p:nvPr/>
          </p:nvPicPr>
          <p:blipFill rotWithShape="1">
            <a:blip r:embed="rId10"/>
            <a:srcRect l="12084" t="64691" r="80972" b="23210"/>
            <a:stretch/>
          </p:blipFill>
          <p:spPr>
            <a:xfrm>
              <a:off x="4642466" y="5262714"/>
              <a:ext cx="846667" cy="829735"/>
            </a:xfrm>
            <a:prstGeom prst="rect">
              <a:avLst/>
            </a:prstGeom>
          </p:spPr>
        </p:pic>
        <p:sp>
          <p:nvSpPr>
            <p:cNvPr id="29" name="TextBox 28"/>
            <p:cNvSpPr txBox="1"/>
            <p:nvPr/>
          </p:nvSpPr>
          <p:spPr>
            <a:xfrm>
              <a:off x="1524004" y="3505626"/>
              <a:ext cx="2990584" cy="646331"/>
            </a:xfrm>
            <a:prstGeom prst="rect">
              <a:avLst/>
            </a:prstGeom>
            <a:noFill/>
          </p:spPr>
          <p:txBody>
            <a:bodyPr wrap="square" rtlCol="0">
              <a:spAutoFit/>
            </a:bodyPr>
            <a:lstStyle/>
            <a:p>
              <a:r>
                <a:rPr lang="en-GB" i="1" dirty="0">
                  <a:solidFill>
                    <a:srgbClr val="000000"/>
                  </a:solidFill>
                </a:rPr>
                <a:t>Supporting our communities to be stronger</a:t>
              </a:r>
            </a:p>
          </p:txBody>
        </p:sp>
        <p:sp>
          <p:nvSpPr>
            <p:cNvPr id="30" name="TextBox 29"/>
            <p:cNvSpPr txBox="1"/>
            <p:nvPr/>
          </p:nvSpPr>
          <p:spPr>
            <a:xfrm>
              <a:off x="1549404" y="4420744"/>
              <a:ext cx="3123253" cy="646331"/>
            </a:xfrm>
            <a:prstGeom prst="rect">
              <a:avLst/>
            </a:prstGeom>
            <a:noFill/>
          </p:spPr>
          <p:txBody>
            <a:bodyPr wrap="square" rtlCol="0">
              <a:spAutoFit/>
            </a:bodyPr>
            <a:lstStyle/>
            <a:p>
              <a:r>
                <a:rPr lang="en-GB" i="1" dirty="0">
                  <a:solidFill>
                    <a:srgbClr val="000000"/>
                  </a:solidFill>
                </a:rPr>
                <a:t>Caring for customers through trusted relationships </a:t>
              </a:r>
            </a:p>
          </p:txBody>
        </p:sp>
        <p:sp>
          <p:nvSpPr>
            <p:cNvPr id="32" name="TextBox 31"/>
            <p:cNvSpPr txBox="1"/>
            <p:nvPr/>
          </p:nvSpPr>
          <p:spPr>
            <a:xfrm>
              <a:off x="1561746" y="5304876"/>
              <a:ext cx="3277315" cy="646331"/>
            </a:xfrm>
            <a:prstGeom prst="rect">
              <a:avLst/>
            </a:prstGeom>
            <a:noFill/>
          </p:spPr>
          <p:txBody>
            <a:bodyPr wrap="square" rtlCol="0">
              <a:spAutoFit/>
            </a:bodyPr>
            <a:lstStyle/>
            <a:p>
              <a:r>
                <a:rPr lang="en-GB" i="1" dirty="0">
                  <a:solidFill>
                    <a:srgbClr val="000000"/>
                  </a:solidFill>
                </a:rPr>
                <a:t>Creating a great place to work for all our employees </a:t>
              </a:r>
            </a:p>
          </p:txBody>
        </p:sp>
        <p:sp>
          <p:nvSpPr>
            <p:cNvPr id="33" name="TextBox 32"/>
            <p:cNvSpPr txBox="1"/>
            <p:nvPr/>
          </p:nvSpPr>
          <p:spPr>
            <a:xfrm>
              <a:off x="5527791" y="3494420"/>
              <a:ext cx="3007517" cy="646331"/>
            </a:xfrm>
            <a:prstGeom prst="rect">
              <a:avLst/>
            </a:prstGeom>
            <a:noFill/>
          </p:spPr>
          <p:txBody>
            <a:bodyPr wrap="square" rtlCol="0">
              <a:spAutoFit/>
            </a:bodyPr>
            <a:lstStyle/>
            <a:p>
              <a:r>
                <a:rPr lang="en-GB" i="1" dirty="0">
                  <a:solidFill>
                    <a:srgbClr val="000000"/>
                  </a:solidFill>
                </a:rPr>
                <a:t>Protecting and enhancing the environment </a:t>
              </a:r>
            </a:p>
          </p:txBody>
        </p:sp>
        <p:sp>
          <p:nvSpPr>
            <p:cNvPr id="34" name="TextBox 33"/>
            <p:cNvSpPr txBox="1"/>
            <p:nvPr/>
          </p:nvSpPr>
          <p:spPr>
            <a:xfrm>
              <a:off x="5559464" y="4404954"/>
              <a:ext cx="3032881" cy="646331"/>
            </a:xfrm>
            <a:prstGeom prst="rect">
              <a:avLst/>
            </a:prstGeom>
            <a:noFill/>
          </p:spPr>
          <p:txBody>
            <a:bodyPr wrap="square" rtlCol="0">
              <a:spAutoFit/>
            </a:bodyPr>
            <a:lstStyle/>
            <a:p>
              <a:r>
                <a:rPr lang="en-GB" i="1" dirty="0">
                  <a:solidFill>
                    <a:srgbClr val="000000"/>
                  </a:solidFill>
                </a:rPr>
                <a:t>Delivering a sustainable return to investors </a:t>
              </a:r>
            </a:p>
          </p:txBody>
        </p:sp>
        <p:sp>
          <p:nvSpPr>
            <p:cNvPr id="35" name="TextBox 34"/>
            <p:cNvSpPr txBox="1"/>
            <p:nvPr/>
          </p:nvSpPr>
          <p:spPr>
            <a:xfrm>
              <a:off x="5598633" y="5283167"/>
              <a:ext cx="2815545" cy="646331"/>
            </a:xfrm>
            <a:prstGeom prst="rect">
              <a:avLst/>
            </a:prstGeom>
            <a:noFill/>
          </p:spPr>
          <p:txBody>
            <a:bodyPr wrap="square" rtlCol="0">
              <a:spAutoFit/>
            </a:bodyPr>
            <a:lstStyle/>
            <a:p>
              <a:r>
                <a:rPr lang="en-GB" i="1" dirty="0">
                  <a:solidFill>
                    <a:srgbClr val="000000"/>
                  </a:solidFill>
                </a:rPr>
                <a:t>Innovating in partnership with suppliers </a:t>
              </a:r>
            </a:p>
          </p:txBody>
        </p:sp>
      </p:grpSp>
      <p:sp>
        <p:nvSpPr>
          <p:cNvPr id="36" name="Title 1"/>
          <p:cNvSpPr txBox="1">
            <a:spLocks/>
          </p:cNvSpPr>
          <p:nvPr/>
        </p:nvSpPr>
        <p:spPr>
          <a:xfrm>
            <a:off x="653173" y="2252880"/>
            <a:ext cx="7580487" cy="439981"/>
          </a:xfrm>
          <a:prstGeom prst="rect">
            <a:avLst/>
          </a:prstGeom>
        </p:spPr>
        <p:txBody>
          <a:bodyPr>
            <a:noAutofit/>
          </a:bodyPr>
          <a:lstStyle>
            <a:lvl1pPr algn="l" defTabSz="685800" rtl="0" eaLnBrk="1" latinLnBrk="0" hangingPunct="1">
              <a:lnSpc>
                <a:spcPct val="90000"/>
              </a:lnSpc>
              <a:spcBef>
                <a:spcPct val="0"/>
              </a:spcBef>
              <a:buNone/>
              <a:defRPr sz="2800" b="1" kern="1200">
                <a:solidFill>
                  <a:srgbClr val="008542"/>
                </a:solidFill>
                <a:latin typeface="Calibri" panose="020F0502020204030204" pitchFamily="34" charset="0"/>
                <a:ea typeface="+mj-ea"/>
                <a:cs typeface="+mj-cs"/>
              </a:defRPr>
            </a:lvl1pPr>
          </a:lstStyle>
          <a:p>
            <a:r>
              <a:rPr lang="en-GB" sz="1800" i="1" dirty="0"/>
              <a:t>We are more than just water … </a:t>
            </a:r>
          </a:p>
        </p:txBody>
      </p:sp>
    </p:spTree>
    <p:custDataLst>
      <p:tags r:id="rId1"/>
    </p:custDataLst>
    <p:extLst>
      <p:ext uri="{BB962C8B-B14F-4D97-AF65-F5344CB8AC3E}">
        <p14:creationId xmlns:p14="http://schemas.microsoft.com/office/powerpoint/2010/main" val="186524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32" y="249287"/>
            <a:ext cx="8540506" cy="439981"/>
          </a:xfrm>
        </p:spPr>
        <p:txBody>
          <a:bodyPr/>
          <a:lstStyle/>
          <a:p>
            <a:pPr algn="ctr"/>
            <a:r>
              <a:rPr lang="en-GB" sz="3600" dirty="0"/>
              <a:t>Benefits of being a UU Apprentice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9212" y="903790"/>
            <a:ext cx="7970045" cy="1200329"/>
          </a:xfrm>
          <a:prstGeom prst="rect">
            <a:avLst/>
          </a:prstGeom>
          <a:noFill/>
        </p:spPr>
        <p:txBody>
          <a:bodyPr wrap="square" rtlCol="0">
            <a:spAutoFit/>
          </a:bodyPr>
          <a:lstStyle/>
          <a:p>
            <a:r>
              <a:rPr lang="en-GB" dirty="0">
                <a:solidFill>
                  <a:srgbClr val="000000"/>
                </a:solidFill>
              </a:rPr>
              <a:t>As an apprentice at United Utilities, you will have the opportunity to fulfil your potential, starting work in FTSE100 company. After successfully applying for the role of your choice, you will be immersed into professional training relating to your role, learning new skills and exploring exciting areas of the business. </a:t>
            </a:r>
            <a:endParaRPr lang="en-GB" b="1" i="1" dirty="0">
              <a:solidFill>
                <a:srgbClr val="000000"/>
              </a:solidFill>
            </a:endParaRPr>
          </a:p>
        </p:txBody>
      </p:sp>
      <p:sp>
        <p:nvSpPr>
          <p:cNvPr id="19" name="TextBox 18"/>
          <p:cNvSpPr txBox="1"/>
          <p:nvPr/>
        </p:nvSpPr>
        <p:spPr>
          <a:xfrm>
            <a:off x="8459970" y="5077042"/>
            <a:ext cx="3357957" cy="646331"/>
          </a:xfrm>
          <a:prstGeom prst="rect">
            <a:avLst/>
          </a:prstGeom>
          <a:noFill/>
        </p:spPr>
        <p:txBody>
          <a:bodyPr wrap="square" rtlCol="0">
            <a:spAutoFit/>
          </a:bodyPr>
          <a:lstStyle/>
          <a:p>
            <a:pPr algn="ctr"/>
            <a:r>
              <a:rPr lang="en-GB" sz="1200" b="1" dirty="0">
                <a:solidFill>
                  <a:srgbClr val="000000"/>
                </a:solidFill>
              </a:rPr>
              <a:t>Don’t just take it from us</a:t>
            </a:r>
            <a:r>
              <a:rPr lang="en-GB" sz="1200" dirty="0">
                <a:solidFill>
                  <a:srgbClr val="000000"/>
                </a:solidFill>
              </a:rPr>
              <a:t>. Check out the above video to see what our current apprentices think of opportunities on offer!</a:t>
            </a:r>
          </a:p>
        </p:txBody>
      </p:sp>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506" y="538065"/>
            <a:ext cx="3147259" cy="1587583"/>
          </a:xfrm>
          <a:prstGeom prst="roundRect">
            <a:avLst>
              <a:gd name="adj" fmla="val 8594"/>
            </a:avLst>
          </a:prstGeom>
          <a:solidFill>
            <a:srgbClr val="FFFFFF">
              <a:shade val="85000"/>
            </a:srgbClr>
          </a:solidFill>
          <a:ln>
            <a:noFill/>
          </a:ln>
          <a:effectLst/>
        </p:spPr>
      </p:pic>
      <p:sp>
        <p:nvSpPr>
          <p:cNvPr id="4" name="TextBox 3"/>
          <p:cNvSpPr txBox="1"/>
          <p:nvPr/>
        </p:nvSpPr>
        <p:spPr>
          <a:xfrm>
            <a:off x="8476188" y="2196567"/>
            <a:ext cx="3357957" cy="830997"/>
          </a:xfrm>
          <a:prstGeom prst="rect">
            <a:avLst/>
          </a:prstGeom>
          <a:noFill/>
        </p:spPr>
        <p:txBody>
          <a:bodyPr wrap="square" rtlCol="0">
            <a:spAutoFit/>
          </a:bodyPr>
          <a:lstStyle/>
          <a:p>
            <a:pPr algn="ctr"/>
            <a:r>
              <a:rPr lang="en-GB" sz="1200" b="1" dirty="0">
                <a:solidFill>
                  <a:srgbClr val="000000"/>
                </a:solidFill>
              </a:rPr>
              <a:t>What’s in it for you? </a:t>
            </a:r>
            <a:r>
              <a:rPr lang="en-GB" sz="1200" dirty="0">
                <a:solidFill>
                  <a:srgbClr val="000000"/>
                </a:solidFill>
              </a:rPr>
              <a:t>Aside from the amazing development opportunities on offer, check out the above video to learn all about the rewards we offer our apprentices. </a:t>
            </a:r>
          </a:p>
        </p:txBody>
      </p:sp>
      <p:sp>
        <p:nvSpPr>
          <p:cNvPr id="10" name="Rounded Rectangle 9"/>
          <p:cNvSpPr/>
          <p:nvPr/>
        </p:nvSpPr>
        <p:spPr>
          <a:xfrm>
            <a:off x="261928" y="2399395"/>
            <a:ext cx="1904997" cy="3105150"/>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2323725" y="2389006"/>
            <a:ext cx="1904997" cy="3105150"/>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6348478" y="2386813"/>
            <a:ext cx="1904997" cy="3105150"/>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4318719" y="2398070"/>
            <a:ext cx="1904997" cy="3105150"/>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23651" y="3894659"/>
            <a:ext cx="1774691" cy="1323439"/>
          </a:xfrm>
          <a:prstGeom prst="rect">
            <a:avLst/>
          </a:prstGeom>
          <a:noFill/>
        </p:spPr>
        <p:txBody>
          <a:bodyPr wrap="square" rtlCol="0">
            <a:spAutoFit/>
          </a:bodyPr>
          <a:lstStyle/>
          <a:p>
            <a:pPr algn="ctr"/>
            <a:r>
              <a:rPr lang="en-GB" sz="1600" dirty="0">
                <a:solidFill>
                  <a:schemeClr val="bg1"/>
                </a:solidFill>
              </a:rPr>
              <a:t>Salaries start from £12,500 with up to £5,000 annual performance based increases. </a:t>
            </a:r>
          </a:p>
        </p:txBody>
      </p:sp>
      <p:sp>
        <p:nvSpPr>
          <p:cNvPr id="28" name="TextBox 27"/>
          <p:cNvSpPr txBox="1"/>
          <p:nvPr/>
        </p:nvSpPr>
        <p:spPr>
          <a:xfrm>
            <a:off x="2410252" y="3925831"/>
            <a:ext cx="1685922" cy="1323439"/>
          </a:xfrm>
          <a:prstGeom prst="rect">
            <a:avLst/>
          </a:prstGeom>
          <a:noFill/>
        </p:spPr>
        <p:txBody>
          <a:bodyPr wrap="square" rtlCol="0">
            <a:spAutoFit/>
          </a:bodyPr>
          <a:lstStyle/>
          <a:p>
            <a:pPr algn="ctr"/>
            <a:r>
              <a:rPr lang="en-GB" sz="1600" dirty="0">
                <a:solidFill>
                  <a:schemeClr val="bg1"/>
                </a:solidFill>
              </a:rPr>
              <a:t>You will start with 26 days of Annual Leave, with the option to buy or sell more! </a:t>
            </a:r>
          </a:p>
        </p:txBody>
      </p:sp>
      <p:sp>
        <p:nvSpPr>
          <p:cNvPr id="13" name="Rectangle 12"/>
          <p:cNvSpPr/>
          <p:nvPr/>
        </p:nvSpPr>
        <p:spPr>
          <a:xfrm>
            <a:off x="4315249" y="3946612"/>
            <a:ext cx="1945121" cy="1323439"/>
          </a:xfrm>
          <a:prstGeom prst="rect">
            <a:avLst/>
          </a:prstGeom>
        </p:spPr>
        <p:txBody>
          <a:bodyPr wrap="square">
            <a:spAutoFit/>
          </a:bodyPr>
          <a:lstStyle/>
          <a:p>
            <a:pPr algn="ctr"/>
            <a:r>
              <a:rPr lang="en-GB" sz="1600" dirty="0">
                <a:solidFill>
                  <a:schemeClr val="bg1"/>
                </a:solidFill>
              </a:rPr>
              <a:t>Learning to drive? We will pay for up to 10 driving lessons to help you get on the road!</a:t>
            </a:r>
          </a:p>
        </p:txBody>
      </p:sp>
      <p:sp>
        <p:nvSpPr>
          <p:cNvPr id="30" name="Rectangle 29"/>
          <p:cNvSpPr/>
          <p:nvPr/>
        </p:nvSpPr>
        <p:spPr>
          <a:xfrm>
            <a:off x="6307633" y="3826964"/>
            <a:ext cx="1945121" cy="1569660"/>
          </a:xfrm>
          <a:prstGeom prst="rect">
            <a:avLst/>
          </a:prstGeom>
        </p:spPr>
        <p:txBody>
          <a:bodyPr wrap="square">
            <a:spAutoFit/>
          </a:bodyPr>
          <a:lstStyle/>
          <a:p>
            <a:pPr algn="ctr"/>
            <a:r>
              <a:rPr lang="en-GB" sz="1600" dirty="0">
                <a:solidFill>
                  <a:schemeClr val="bg1"/>
                </a:solidFill>
              </a:rPr>
              <a:t>Join our private healthcare scheme to help cover medical and dental costs. We even have an onsite gym! </a:t>
            </a:r>
          </a:p>
        </p:txBody>
      </p:sp>
      <p:grpSp>
        <p:nvGrpSpPr>
          <p:cNvPr id="31" name="Google Shape;6510;p57"/>
          <p:cNvGrpSpPr/>
          <p:nvPr/>
        </p:nvGrpSpPr>
        <p:grpSpPr>
          <a:xfrm>
            <a:off x="2847121" y="2765173"/>
            <a:ext cx="794864" cy="806680"/>
            <a:chOff x="2079300" y="4399325"/>
            <a:chExt cx="489850" cy="483100"/>
          </a:xfrm>
          <a:solidFill>
            <a:schemeClr val="bg1"/>
          </a:solidFill>
        </p:grpSpPr>
        <p:sp>
          <p:nvSpPr>
            <p:cNvPr id="32" name="Google Shape;6511;p57"/>
            <p:cNvSpPr/>
            <p:nvPr/>
          </p:nvSpPr>
          <p:spPr>
            <a:xfrm>
              <a:off x="2079300" y="4399325"/>
              <a:ext cx="489850" cy="483100"/>
            </a:xfrm>
            <a:custGeom>
              <a:avLst/>
              <a:gdLst/>
              <a:ahLst/>
              <a:cxnLst/>
              <a:rect l="l" t="t" r="r" b="b"/>
              <a:pathLst>
                <a:path w="19594" h="19324" extrusionOk="0">
                  <a:moveTo>
                    <a:pt x="17109" y="1134"/>
                  </a:moveTo>
                  <a:cubicBezTo>
                    <a:pt x="17415" y="1134"/>
                    <a:pt x="17714" y="1254"/>
                    <a:pt x="17939" y="1479"/>
                  </a:cubicBezTo>
                  <a:cubicBezTo>
                    <a:pt x="18268" y="1805"/>
                    <a:pt x="18371" y="2297"/>
                    <a:pt x="18205" y="2732"/>
                  </a:cubicBezTo>
                  <a:cubicBezTo>
                    <a:pt x="18003" y="3260"/>
                    <a:pt x="17770" y="3774"/>
                    <a:pt x="17507" y="4275"/>
                  </a:cubicBezTo>
                  <a:cubicBezTo>
                    <a:pt x="16288" y="4088"/>
                    <a:pt x="15330" y="3130"/>
                    <a:pt x="15143" y="1911"/>
                  </a:cubicBezTo>
                  <a:cubicBezTo>
                    <a:pt x="15644" y="1648"/>
                    <a:pt x="16158" y="1415"/>
                    <a:pt x="16686" y="1210"/>
                  </a:cubicBezTo>
                  <a:lnTo>
                    <a:pt x="16686" y="1213"/>
                  </a:lnTo>
                  <a:cubicBezTo>
                    <a:pt x="16824" y="1160"/>
                    <a:pt x="16967" y="1134"/>
                    <a:pt x="17109" y="1134"/>
                  </a:cubicBezTo>
                  <a:close/>
                  <a:moveTo>
                    <a:pt x="2905" y="2901"/>
                  </a:moveTo>
                  <a:lnTo>
                    <a:pt x="10016" y="4541"/>
                  </a:lnTo>
                  <a:cubicBezTo>
                    <a:pt x="9744" y="4855"/>
                    <a:pt x="9485" y="5178"/>
                    <a:pt x="9234" y="5513"/>
                  </a:cubicBezTo>
                  <a:lnTo>
                    <a:pt x="9234" y="5516"/>
                  </a:lnTo>
                  <a:lnTo>
                    <a:pt x="7812" y="7463"/>
                  </a:lnTo>
                  <a:lnTo>
                    <a:pt x="2027" y="3780"/>
                  </a:lnTo>
                  <a:lnTo>
                    <a:pt x="2905" y="2901"/>
                  </a:lnTo>
                  <a:close/>
                  <a:moveTo>
                    <a:pt x="2465" y="11352"/>
                  </a:moveTo>
                  <a:lnTo>
                    <a:pt x="4738" y="11676"/>
                  </a:lnTo>
                  <a:lnTo>
                    <a:pt x="3488" y="13388"/>
                  </a:lnTo>
                  <a:lnTo>
                    <a:pt x="1574" y="12240"/>
                  </a:lnTo>
                  <a:lnTo>
                    <a:pt x="2465" y="11352"/>
                  </a:lnTo>
                  <a:close/>
                  <a:moveTo>
                    <a:pt x="14111" y="2502"/>
                  </a:moveTo>
                  <a:cubicBezTo>
                    <a:pt x="14479" y="3870"/>
                    <a:pt x="15545" y="4939"/>
                    <a:pt x="16913" y="5308"/>
                  </a:cubicBezTo>
                  <a:cubicBezTo>
                    <a:pt x="16318" y="6250"/>
                    <a:pt x="15617" y="7122"/>
                    <a:pt x="14823" y="7907"/>
                  </a:cubicBezTo>
                  <a:cubicBezTo>
                    <a:pt x="14811" y="7916"/>
                    <a:pt x="14802" y="7928"/>
                    <a:pt x="14793" y="7937"/>
                  </a:cubicBezTo>
                  <a:cubicBezTo>
                    <a:pt x="14304" y="8418"/>
                    <a:pt x="13784" y="8861"/>
                    <a:pt x="13235" y="9269"/>
                  </a:cubicBezTo>
                  <a:lnTo>
                    <a:pt x="5140" y="15184"/>
                  </a:lnTo>
                  <a:cubicBezTo>
                    <a:pt x="5128" y="15196"/>
                    <a:pt x="5113" y="15208"/>
                    <a:pt x="5101" y="15217"/>
                  </a:cubicBezTo>
                  <a:cubicBezTo>
                    <a:pt x="5082" y="15235"/>
                    <a:pt x="5061" y="15248"/>
                    <a:pt x="5040" y="15260"/>
                  </a:cubicBezTo>
                  <a:cubicBezTo>
                    <a:pt x="5031" y="15263"/>
                    <a:pt x="5022" y="15269"/>
                    <a:pt x="5016" y="15272"/>
                  </a:cubicBezTo>
                  <a:cubicBezTo>
                    <a:pt x="4925" y="15314"/>
                    <a:pt x="4801" y="15339"/>
                    <a:pt x="4674" y="15339"/>
                  </a:cubicBezTo>
                  <a:cubicBezTo>
                    <a:pt x="4506" y="15339"/>
                    <a:pt x="4333" y="15295"/>
                    <a:pt x="4228" y="15190"/>
                  </a:cubicBezTo>
                  <a:cubicBezTo>
                    <a:pt x="3998" y="14961"/>
                    <a:pt x="4004" y="14544"/>
                    <a:pt x="4237" y="14278"/>
                  </a:cubicBezTo>
                  <a:cubicBezTo>
                    <a:pt x="4249" y="14266"/>
                    <a:pt x="4261" y="14251"/>
                    <a:pt x="4270" y="14239"/>
                  </a:cubicBezTo>
                  <a:lnTo>
                    <a:pt x="10149" y="6186"/>
                  </a:lnTo>
                  <a:cubicBezTo>
                    <a:pt x="11230" y="4722"/>
                    <a:pt x="12574" y="3475"/>
                    <a:pt x="14111" y="2502"/>
                  </a:cubicBezTo>
                  <a:close/>
                  <a:moveTo>
                    <a:pt x="14877" y="9402"/>
                  </a:moveTo>
                  <a:lnTo>
                    <a:pt x="16517" y="16513"/>
                  </a:lnTo>
                  <a:lnTo>
                    <a:pt x="15635" y="17391"/>
                  </a:lnTo>
                  <a:lnTo>
                    <a:pt x="11955" y="11606"/>
                  </a:lnTo>
                  <a:lnTo>
                    <a:pt x="13905" y="10181"/>
                  </a:lnTo>
                  <a:cubicBezTo>
                    <a:pt x="14240" y="9933"/>
                    <a:pt x="14563" y="9674"/>
                    <a:pt x="14877" y="9402"/>
                  </a:cubicBezTo>
                  <a:close/>
                  <a:moveTo>
                    <a:pt x="7743" y="14686"/>
                  </a:moveTo>
                  <a:lnTo>
                    <a:pt x="8069" y="16957"/>
                  </a:lnTo>
                  <a:lnTo>
                    <a:pt x="7181" y="17844"/>
                  </a:lnTo>
                  <a:lnTo>
                    <a:pt x="6034" y="15936"/>
                  </a:lnTo>
                  <a:lnTo>
                    <a:pt x="7743" y="14686"/>
                  </a:lnTo>
                  <a:close/>
                  <a:moveTo>
                    <a:pt x="17108" y="0"/>
                  </a:moveTo>
                  <a:cubicBezTo>
                    <a:pt x="16830" y="0"/>
                    <a:pt x="16550" y="50"/>
                    <a:pt x="16282" y="153"/>
                  </a:cubicBezTo>
                  <a:cubicBezTo>
                    <a:pt x="14280" y="923"/>
                    <a:pt x="12456" y="2092"/>
                    <a:pt x="10919" y="3586"/>
                  </a:cubicBezTo>
                  <a:lnTo>
                    <a:pt x="7758" y="2856"/>
                  </a:lnTo>
                  <a:lnTo>
                    <a:pt x="7978" y="2635"/>
                  </a:lnTo>
                  <a:cubicBezTo>
                    <a:pt x="8198" y="2415"/>
                    <a:pt x="8198" y="2056"/>
                    <a:pt x="7978" y="1835"/>
                  </a:cubicBezTo>
                  <a:cubicBezTo>
                    <a:pt x="7868" y="1724"/>
                    <a:pt x="7724" y="1669"/>
                    <a:pt x="7579" y="1669"/>
                  </a:cubicBezTo>
                  <a:cubicBezTo>
                    <a:pt x="7434" y="1669"/>
                    <a:pt x="7288" y="1725"/>
                    <a:pt x="7178" y="1835"/>
                  </a:cubicBezTo>
                  <a:lnTo>
                    <a:pt x="6456" y="2557"/>
                  </a:lnTo>
                  <a:lnTo>
                    <a:pt x="3850" y="1956"/>
                  </a:lnTo>
                  <a:lnTo>
                    <a:pt x="4074" y="1736"/>
                  </a:lnTo>
                  <a:cubicBezTo>
                    <a:pt x="4300" y="1515"/>
                    <a:pt x="4303" y="1150"/>
                    <a:pt x="4080" y="926"/>
                  </a:cubicBezTo>
                  <a:cubicBezTo>
                    <a:pt x="3969" y="816"/>
                    <a:pt x="3824" y="761"/>
                    <a:pt x="3679" y="761"/>
                  </a:cubicBezTo>
                  <a:cubicBezTo>
                    <a:pt x="3531" y="761"/>
                    <a:pt x="3384" y="818"/>
                    <a:pt x="3274" y="932"/>
                  </a:cubicBezTo>
                  <a:lnTo>
                    <a:pt x="1945" y="2261"/>
                  </a:lnTo>
                  <a:lnTo>
                    <a:pt x="725" y="3478"/>
                  </a:lnTo>
                  <a:cubicBezTo>
                    <a:pt x="469" y="3734"/>
                    <a:pt x="517" y="4163"/>
                    <a:pt x="822" y="4356"/>
                  </a:cubicBezTo>
                  <a:lnTo>
                    <a:pt x="7145" y="8378"/>
                  </a:lnTo>
                  <a:lnTo>
                    <a:pt x="5496" y="10640"/>
                  </a:lnTo>
                  <a:lnTo>
                    <a:pt x="2344" y="10190"/>
                  </a:lnTo>
                  <a:cubicBezTo>
                    <a:pt x="2317" y="10186"/>
                    <a:pt x="2290" y="10185"/>
                    <a:pt x="2264" y="10185"/>
                  </a:cubicBezTo>
                  <a:cubicBezTo>
                    <a:pt x="2113" y="10185"/>
                    <a:pt x="1969" y="10242"/>
                    <a:pt x="1864" y="10350"/>
                  </a:cubicBezTo>
                  <a:lnTo>
                    <a:pt x="260" y="11950"/>
                  </a:lnTo>
                  <a:cubicBezTo>
                    <a:pt x="1" y="12213"/>
                    <a:pt x="55" y="12648"/>
                    <a:pt x="369" y="12838"/>
                  </a:cubicBezTo>
                  <a:lnTo>
                    <a:pt x="2966" y="14393"/>
                  </a:lnTo>
                  <a:cubicBezTo>
                    <a:pt x="2851" y="14964"/>
                    <a:pt x="3008" y="15574"/>
                    <a:pt x="3428" y="15990"/>
                  </a:cubicBezTo>
                  <a:cubicBezTo>
                    <a:pt x="3757" y="16322"/>
                    <a:pt x="4219" y="16467"/>
                    <a:pt x="4669" y="16467"/>
                  </a:cubicBezTo>
                  <a:cubicBezTo>
                    <a:pt x="4786" y="16467"/>
                    <a:pt x="4901" y="16458"/>
                    <a:pt x="5016" y="16440"/>
                  </a:cubicBezTo>
                  <a:lnTo>
                    <a:pt x="6580" y="19049"/>
                  </a:lnTo>
                  <a:cubicBezTo>
                    <a:pt x="6671" y="19197"/>
                    <a:pt x="6825" y="19297"/>
                    <a:pt x="6997" y="19318"/>
                  </a:cubicBezTo>
                  <a:cubicBezTo>
                    <a:pt x="7021" y="19321"/>
                    <a:pt x="7042" y="19324"/>
                    <a:pt x="7066" y="19324"/>
                  </a:cubicBezTo>
                  <a:cubicBezTo>
                    <a:pt x="7217" y="19324"/>
                    <a:pt x="7359" y="19263"/>
                    <a:pt x="7465" y="19158"/>
                  </a:cubicBezTo>
                  <a:lnTo>
                    <a:pt x="9068" y="17554"/>
                  </a:lnTo>
                  <a:cubicBezTo>
                    <a:pt x="9192" y="17431"/>
                    <a:pt x="9252" y="17252"/>
                    <a:pt x="9228" y="17074"/>
                  </a:cubicBezTo>
                  <a:lnTo>
                    <a:pt x="8778" y="13931"/>
                  </a:lnTo>
                  <a:lnTo>
                    <a:pt x="11040" y="12276"/>
                  </a:lnTo>
                  <a:lnTo>
                    <a:pt x="15062" y="18596"/>
                  </a:lnTo>
                  <a:cubicBezTo>
                    <a:pt x="15152" y="18741"/>
                    <a:pt x="15306" y="18835"/>
                    <a:pt x="15475" y="18853"/>
                  </a:cubicBezTo>
                  <a:cubicBezTo>
                    <a:pt x="15496" y="18856"/>
                    <a:pt x="15518" y="18859"/>
                    <a:pt x="15539" y="18859"/>
                  </a:cubicBezTo>
                  <a:cubicBezTo>
                    <a:pt x="15687" y="18859"/>
                    <a:pt x="15832" y="18798"/>
                    <a:pt x="15937" y="18693"/>
                  </a:cubicBezTo>
                  <a:lnTo>
                    <a:pt x="16740" y="17890"/>
                  </a:lnTo>
                  <a:lnTo>
                    <a:pt x="18483" y="16144"/>
                  </a:lnTo>
                  <a:cubicBezTo>
                    <a:pt x="18712" y="15924"/>
                    <a:pt x="18715" y="15562"/>
                    <a:pt x="18492" y="15338"/>
                  </a:cubicBezTo>
                  <a:cubicBezTo>
                    <a:pt x="18381" y="15228"/>
                    <a:pt x="18236" y="15172"/>
                    <a:pt x="18090" y="15172"/>
                  </a:cubicBezTo>
                  <a:cubicBezTo>
                    <a:pt x="17942" y="15172"/>
                    <a:pt x="17794" y="15230"/>
                    <a:pt x="17683" y="15344"/>
                  </a:cubicBezTo>
                  <a:lnTo>
                    <a:pt x="17462" y="15568"/>
                  </a:lnTo>
                  <a:lnTo>
                    <a:pt x="16861" y="12965"/>
                  </a:lnTo>
                  <a:lnTo>
                    <a:pt x="17583" y="12243"/>
                  </a:lnTo>
                  <a:cubicBezTo>
                    <a:pt x="17803" y="12020"/>
                    <a:pt x="17803" y="11660"/>
                    <a:pt x="17583" y="11440"/>
                  </a:cubicBezTo>
                  <a:cubicBezTo>
                    <a:pt x="17473" y="11330"/>
                    <a:pt x="17328" y="11275"/>
                    <a:pt x="17183" y="11275"/>
                  </a:cubicBezTo>
                  <a:cubicBezTo>
                    <a:pt x="17038" y="11275"/>
                    <a:pt x="16893" y="11330"/>
                    <a:pt x="16783" y="11440"/>
                  </a:cubicBezTo>
                  <a:lnTo>
                    <a:pt x="16559" y="11663"/>
                  </a:lnTo>
                  <a:lnTo>
                    <a:pt x="15835" y="8499"/>
                  </a:lnTo>
                  <a:cubicBezTo>
                    <a:pt x="17329" y="6962"/>
                    <a:pt x="18498" y="5138"/>
                    <a:pt x="19265" y="3137"/>
                  </a:cubicBezTo>
                  <a:cubicBezTo>
                    <a:pt x="19594" y="2285"/>
                    <a:pt x="19389" y="1322"/>
                    <a:pt x="18742" y="676"/>
                  </a:cubicBezTo>
                  <a:cubicBezTo>
                    <a:pt x="18302" y="236"/>
                    <a:pt x="17711" y="0"/>
                    <a:pt x="171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33" name="Google Shape;6512;p57"/>
            <p:cNvSpPr/>
            <p:nvPr/>
          </p:nvSpPr>
          <p:spPr>
            <a:xfrm>
              <a:off x="2348725" y="4522375"/>
              <a:ext cx="94375" cy="88150"/>
            </a:xfrm>
            <a:custGeom>
              <a:avLst/>
              <a:gdLst/>
              <a:ahLst/>
              <a:cxnLst/>
              <a:rect l="l" t="t" r="r" b="b"/>
              <a:pathLst>
                <a:path w="3775" h="3526" extrusionOk="0">
                  <a:moveTo>
                    <a:pt x="3155" y="0"/>
                  </a:moveTo>
                  <a:cubicBezTo>
                    <a:pt x="3013" y="0"/>
                    <a:pt x="2870" y="53"/>
                    <a:pt x="2760" y="159"/>
                  </a:cubicBezTo>
                  <a:lnTo>
                    <a:pt x="359" y="2560"/>
                  </a:lnTo>
                  <a:cubicBezTo>
                    <a:pt x="0" y="2916"/>
                    <a:pt x="254" y="3526"/>
                    <a:pt x="758" y="3526"/>
                  </a:cubicBezTo>
                  <a:cubicBezTo>
                    <a:pt x="909" y="3526"/>
                    <a:pt x="1054" y="3468"/>
                    <a:pt x="1160" y="3360"/>
                  </a:cubicBezTo>
                  <a:lnTo>
                    <a:pt x="3560" y="959"/>
                  </a:lnTo>
                  <a:cubicBezTo>
                    <a:pt x="3774" y="736"/>
                    <a:pt x="3771" y="383"/>
                    <a:pt x="3554" y="165"/>
                  </a:cubicBezTo>
                  <a:cubicBezTo>
                    <a:pt x="3444" y="55"/>
                    <a:pt x="3300" y="0"/>
                    <a:pt x="3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34" name="Google Shape;9529;p64"/>
          <p:cNvGrpSpPr/>
          <p:nvPr/>
        </p:nvGrpSpPr>
        <p:grpSpPr>
          <a:xfrm>
            <a:off x="6917596" y="2678487"/>
            <a:ext cx="741370" cy="765574"/>
            <a:chOff x="-28069875" y="3175300"/>
            <a:chExt cx="260725" cy="296150"/>
          </a:xfrm>
          <a:solidFill>
            <a:schemeClr val="bg1"/>
          </a:solidFill>
        </p:grpSpPr>
        <p:sp>
          <p:nvSpPr>
            <p:cNvPr id="35" name="Google Shape;9530;p64"/>
            <p:cNvSpPr/>
            <p:nvPr/>
          </p:nvSpPr>
          <p:spPr>
            <a:xfrm>
              <a:off x="-28059650" y="3192625"/>
              <a:ext cx="26025" cy="70125"/>
            </a:xfrm>
            <a:custGeom>
              <a:avLst/>
              <a:gdLst/>
              <a:ahLst/>
              <a:cxnLst/>
              <a:rect l="l" t="t" r="r" b="b"/>
              <a:pathLst>
                <a:path w="1041" h="2805" extrusionOk="0">
                  <a:moveTo>
                    <a:pt x="536" y="0"/>
                  </a:moveTo>
                  <a:cubicBezTo>
                    <a:pt x="253" y="0"/>
                    <a:pt x="1" y="252"/>
                    <a:pt x="1" y="536"/>
                  </a:cubicBezTo>
                  <a:lnTo>
                    <a:pt x="1" y="2458"/>
                  </a:lnTo>
                  <a:cubicBezTo>
                    <a:pt x="410" y="2458"/>
                    <a:pt x="757" y="2584"/>
                    <a:pt x="1040" y="2804"/>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531;p64"/>
            <p:cNvSpPr/>
            <p:nvPr/>
          </p:nvSpPr>
          <p:spPr>
            <a:xfrm>
              <a:off x="-27843050" y="3192625"/>
              <a:ext cx="26025" cy="69325"/>
            </a:xfrm>
            <a:custGeom>
              <a:avLst/>
              <a:gdLst/>
              <a:ahLst/>
              <a:cxnLst/>
              <a:rect l="l" t="t" r="r" b="b"/>
              <a:pathLst>
                <a:path w="1041" h="2773" extrusionOk="0">
                  <a:moveTo>
                    <a:pt x="536" y="0"/>
                  </a:moveTo>
                  <a:cubicBezTo>
                    <a:pt x="253" y="0"/>
                    <a:pt x="1" y="252"/>
                    <a:pt x="1" y="536"/>
                  </a:cubicBezTo>
                  <a:lnTo>
                    <a:pt x="1" y="2773"/>
                  </a:lnTo>
                  <a:cubicBezTo>
                    <a:pt x="284" y="2584"/>
                    <a:pt x="694" y="2426"/>
                    <a:pt x="1040" y="2426"/>
                  </a:cubicBezTo>
                  <a:lnTo>
                    <a:pt x="1040" y="536"/>
                  </a:lnTo>
                  <a:cubicBezTo>
                    <a:pt x="1040" y="252"/>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532;p64"/>
            <p:cNvSpPr/>
            <p:nvPr/>
          </p:nvSpPr>
          <p:spPr>
            <a:xfrm>
              <a:off x="-27973000" y="3202075"/>
              <a:ext cx="26000" cy="57525"/>
            </a:xfrm>
            <a:custGeom>
              <a:avLst/>
              <a:gdLst/>
              <a:ahLst/>
              <a:cxnLst/>
              <a:rect l="l" t="t" r="r" b="b"/>
              <a:pathLst>
                <a:path w="1040" h="2301" extrusionOk="0">
                  <a:moveTo>
                    <a:pt x="536" y="0"/>
                  </a:moveTo>
                  <a:cubicBezTo>
                    <a:pt x="252" y="0"/>
                    <a:pt x="0" y="221"/>
                    <a:pt x="0" y="504"/>
                  </a:cubicBezTo>
                  <a:lnTo>
                    <a:pt x="0" y="1954"/>
                  </a:lnTo>
                  <a:cubicBezTo>
                    <a:pt x="410" y="1985"/>
                    <a:pt x="756" y="2080"/>
                    <a:pt x="1040" y="2300"/>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33;p64"/>
            <p:cNvSpPr/>
            <p:nvPr/>
          </p:nvSpPr>
          <p:spPr>
            <a:xfrm>
              <a:off x="-27929675" y="3202075"/>
              <a:ext cx="26000" cy="57525"/>
            </a:xfrm>
            <a:custGeom>
              <a:avLst/>
              <a:gdLst/>
              <a:ahLst/>
              <a:cxnLst/>
              <a:rect l="l" t="t" r="r" b="b"/>
              <a:pathLst>
                <a:path w="1040" h="2301" extrusionOk="0">
                  <a:moveTo>
                    <a:pt x="536" y="0"/>
                  </a:moveTo>
                  <a:cubicBezTo>
                    <a:pt x="252" y="0"/>
                    <a:pt x="0" y="221"/>
                    <a:pt x="0" y="504"/>
                  </a:cubicBezTo>
                  <a:lnTo>
                    <a:pt x="0" y="2300"/>
                  </a:lnTo>
                  <a:cubicBezTo>
                    <a:pt x="315" y="2111"/>
                    <a:pt x="693" y="1985"/>
                    <a:pt x="1040" y="1954"/>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534;p64"/>
            <p:cNvSpPr/>
            <p:nvPr/>
          </p:nvSpPr>
          <p:spPr>
            <a:xfrm>
              <a:off x="-28016325" y="3175300"/>
              <a:ext cx="26025" cy="91375"/>
            </a:xfrm>
            <a:custGeom>
              <a:avLst/>
              <a:gdLst/>
              <a:ahLst/>
              <a:cxnLst/>
              <a:rect l="l" t="t" r="r" b="b"/>
              <a:pathLst>
                <a:path w="1041" h="3655" extrusionOk="0">
                  <a:moveTo>
                    <a:pt x="536" y="0"/>
                  </a:moveTo>
                  <a:cubicBezTo>
                    <a:pt x="253" y="0"/>
                    <a:pt x="1" y="221"/>
                    <a:pt x="1" y="504"/>
                  </a:cubicBezTo>
                  <a:lnTo>
                    <a:pt x="1" y="3655"/>
                  </a:lnTo>
                  <a:cubicBezTo>
                    <a:pt x="1" y="3655"/>
                    <a:pt x="1" y="3623"/>
                    <a:pt x="64" y="3623"/>
                  </a:cubicBezTo>
                  <a:cubicBezTo>
                    <a:pt x="284" y="3371"/>
                    <a:pt x="631" y="3182"/>
                    <a:pt x="1040" y="3056"/>
                  </a:cubicBezTo>
                  <a:lnTo>
                    <a:pt x="1040" y="504"/>
                  </a:lnTo>
                  <a:cubicBezTo>
                    <a:pt x="1040" y="221"/>
                    <a:pt x="788"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535;p64"/>
            <p:cNvSpPr/>
            <p:nvPr/>
          </p:nvSpPr>
          <p:spPr>
            <a:xfrm>
              <a:off x="-27886375" y="3176075"/>
              <a:ext cx="26025" cy="91400"/>
            </a:xfrm>
            <a:custGeom>
              <a:avLst/>
              <a:gdLst/>
              <a:ahLst/>
              <a:cxnLst/>
              <a:rect l="l" t="t" r="r" b="b"/>
              <a:pathLst>
                <a:path w="1041" h="3656" extrusionOk="0">
                  <a:moveTo>
                    <a:pt x="536" y="1"/>
                  </a:moveTo>
                  <a:cubicBezTo>
                    <a:pt x="253" y="1"/>
                    <a:pt x="1" y="221"/>
                    <a:pt x="1" y="505"/>
                  </a:cubicBezTo>
                  <a:lnTo>
                    <a:pt x="1" y="3088"/>
                  </a:lnTo>
                  <a:cubicBezTo>
                    <a:pt x="379" y="3151"/>
                    <a:pt x="726" y="3340"/>
                    <a:pt x="1041" y="3655"/>
                  </a:cubicBezTo>
                  <a:lnTo>
                    <a:pt x="1041" y="505"/>
                  </a:lnTo>
                  <a:cubicBezTo>
                    <a:pt x="1041" y="253"/>
                    <a:pt x="789"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536;p64"/>
            <p:cNvSpPr/>
            <p:nvPr/>
          </p:nvSpPr>
          <p:spPr>
            <a:xfrm>
              <a:off x="-28017900" y="3269025"/>
              <a:ext cx="161475" cy="133125"/>
            </a:xfrm>
            <a:custGeom>
              <a:avLst/>
              <a:gdLst/>
              <a:ahLst/>
              <a:cxnLst/>
              <a:rect l="l" t="t" r="r" b="b"/>
              <a:pathLst>
                <a:path w="6459" h="5325" extrusionOk="0">
                  <a:moveTo>
                    <a:pt x="1733" y="0"/>
                  </a:moveTo>
                  <a:cubicBezTo>
                    <a:pt x="1355" y="0"/>
                    <a:pt x="946" y="158"/>
                    <a:pt x="662" y="410"/>
                  </a:cubicBezTo>
                  <a:cubicBezTo>
                    <a:pt x="64" y="882"/>
                    <a:pt x="1" y="1639"/>
                    <a:pt x="347" y="2237"/>
                  </a:cubicBezTo>
                  <a:cubicBezTo>
                    <a:pt x="1324" y="2458"/>
                    <a:pt x="2048" y="3340"/>
                    <a:pt x="2174" y="4348"/>
                  </a:cubicBezTo>
                  <a:lnTo>
                    <a:pt x="3214" y="5325"/>
                  </a:lnTo>
                  <a:lnTo>
                    <a:pt x="4285" y="4348"/>
                  </a:lnTo>
                  <a:cubicBezTo>
                    <a:pt x="4380" y="3340"/>
                    <a:pt x="5073" y="2521"/>
                    <a:pt x="6113" y="2237"/>
                  </a:cubicBezTo>
                  <a:cubicBezTo>
                    <a:pt x="6459" y="1639"/>
                    <a:pt x="6333" y="882"/>
                    <a:pt x="5860" y="410"/>
                  </a:cubicBezTo>
                  <a:cubicBezTo>
                    <a:pt x="5577" y="158"/>
                    <a:pt x="5199" y="0"/>
                    <a:pt x="4789" y="0"/>
                  </a:cubicBezTo>
                  <a:cubicBezTo>
                    <a:pt x="4411" y="0"/>
                    <a:pt x="4002" y="158"/>
                    <a:pt x="3750" y="410"/>
                  </a:cubicBezTo>
                  <a:lnTo>
                    <a:pt x="3277" y="882"/>
                  </a:lnTo>
                  <a:lnTo>
                    <a:pt x="2805" y="410"/>
                  </a:lnTo>
                  <a:cubicBezTo>
                    <a:pt x="2521" y="158"/>
                    <a:pt x="2143"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537;p64"/>
            <p:cNvSpPr/>
            <p:nvPr/>
          </p:nvSpPr>
          <p:spPr>
            <a:xfrm>
              <a:off x="-27930475" y="3269800"/>
              <a:ext cx="121325" cy="201650"/>
            </a:xfrm>
            <a:custGeom>
              <a:avLst/>
              <a:gdLst/>
              <a:ahLst/>
              <a:cxnLst/>
              <a:rect l="l" t="t" r="r" b="b"/>
              <a:pathLst>
                <a:path w="4853" h="8066" extrusionOk="0">
                  <a:moveTo>
                    <a:pt x="4506" y="1"/>
                  </a:moveTo>
                  <a:cubicBezTo>
                    <a:pt x="3876" y="1"/>
                    <a:pt x="3403" y="505"/>
                    <a:pt x="3403" y="1198"/>
                  </a:cubicBezTo>
                  <a:lnTo>
                    <a:pt x="3403" y="2395"/>
                  </a:lnTo>
                  <a:cubicBezTo>
                    <a:pt x="3403" y="2584"/>
                    <a:pt x="3246" y="2742"/>
                    <a:pt x="3025" y="2742"/>
                  </a:cubicBezTo>
                  <a:cubicBezTo>
                    <a:pt x="2679" y="2742"/>
                    <a:pt x="2363" y="2868"/>
                    <a:pt x="2080" y="3025"/>
                  </a:cubicBezTo>
                  <a:cubicBezTo>
                    <a:pt x="1702" y="3372"/>
                    <a:pt x="1418" y="3939"/>
                    <a:pt x="1418" y="4474"/>
                  </a:cubicBezTo>
                  <a:lnTo>
                    <a:pt x="1418" y="5231"/>
                  </a:lnTo>
                  <a:cubicBezTo>
                    <a:pt x="1418" y="5420"/>
                    <a:pt x="1261" y="5577"/>
                    <a:pt x="1072" y="5577"/>
                  </a:cubicBezTo>
                  <a:cubicBezTo>
                    <a:pt x="883" y="5577"/>
                    <a:pt x="725" y="5420"/>
                    <a:pt x="725" y="5231"/>
                  </a:cubicBezTo>
                  <a:lnTo>
                    <a:pt x="1" y="5892"/>
                  </a:lnTo>
                  <a:lnTo>
                    <a:pt x="1" y="8066"/>
                  </a:lnTo>
                  <a:lnTo>
                    <a:pt x="3813" y="8066"/>
                  </a:lnTo>
                  <a:cubicBezTo>
                    <a:pt x="4033" y="8066"/>
                    <a:pt x="4191" y="7908"/>
                    <a:pt x="4191" y="7719"/>
                  </a:cubicBezTo>
                  <a:cubicBezTo>
                    <a:pt x="4191" y="7530"/>
                    <a:pt x="4033" y="7373"/>
                    <a:pt x="3813" y="7373"/>
                  </a:cubicBezTo>
                  <a:lnTo>
                    <a:pt x="3466" y="7373"/>
                  </a:lnTo>
                  <a:lnTo>
                    <a:pt x="3466" y="6270"/>
                  </a:lnTo>
                  <a:cubicBezTo>
                    <a:pt x="3466" y="6176"/>
                    <a:pt x="3498" y="6050"/>
                    <a:pt x="3592" y="6018"/>
                  </a:cubicBezTo>
                  <a:lnTo>
                    <a:pt x="4128" y="5420"/>
                  </a:lnTo>
                  <a:cubicBezTo>
                    <a:pt x="4600" y="4947"/>
                    <a:pt x="4852" y="4380"/>
                    <a:pt x="4852" y="3687"/>
                  </a:cubicBezTo>
                  <a:lnTo>
                    <a:pt x="4852" y="347"/>
                  </a:lnTo>
                  <a:cubicBezTo>
                    <a:pt x="4852" y="158"/>
                    <a:pt x="4695" y="1"/>
                    <a:pt x="45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538;p64"/>
            <p:cNvSpPr/>
            <p:nvPr/>
          </p:nvSpPr>
          <p:spPr>
            <a:xfrm>
              <a:off x="-28069875" y="3271375"/>
              <a:ext cx="122875" cy="200075"/>
            </a:xfrm>
            <a:custGeom>
              <a:avLst/>
              <a:gdLst/>
              <a:ahLst/>
              <a:cxnLst/>
              <a:rect l="l" t="t" r="r" b="b"/>
              <a:pathLst>
                <a:path w="4915" h="8003" extrusionOk="0">
                  <a:moveTo>
                    <a:pt x="347" y="1"/>
                  </a:moveTo>
                  <a:cubicBezTo>
                    <a:pt x="158" y="1"/>
                    <a:pt x="0" y="158"/>
                    <a:pt x="0" y="379"/>
                  </a:cubicBezTo>
                  <a:lnTo>
                    <a:pt x="0" y="3718"/>
                  </a:lnTo>
                  <a:cubicBezTo>
                    <a:pt x="0" y="4348"/>
                    <a:pt x="221" y="4979"/>
                    <a:pt x="693" y="5451"/>
                  </a:cubicBezTo>
                  <a:lnTo>
                    <a:pt x="1323" y="5955"/>
                  </a:lnTo>
                  <a:cubicBezTo>
                    <a:pt x="1418" y="6018"/>
                    <a:pt x="1449" y="6113"/>
                    <a:pt x="1449" y="6207"/>
                  </a:cubicBezTo>
                  <a:lnTo>
                    <a:pt x="1449" y="7310"/>
                  </a:lnTo>
                  <a:lnTo>
                    <a:pt x="1103" y="7310"/>
                  </a:lnTo>
                  <a:cubicBezTo>
                    <a:pt x="882" y="7310"/>
                    <a:pt x="725" y="7467"/>
                    <a:pt x="725" y="7656"/>
                  </a:cubicBezTo>
                  <a:cubicBezTo>
                    <a:pt x="725" y="7845"/>
                    <a:pt x="882" y="8003"/>
                    <a:pt x="1103" y="8003"/>
                  </a:cubicBezTo>
                  <a:lnTo>
                    <a:pt x="4915" y="8003"/>
                  </a:lnTo>
                  <a:lnTo>
                    <a:pt x="4915" y="5829"/>
                  </a:lnTo>
                  <a:lnTo>
                    <a:pt x="4190" y="5168"/>
                  </a:lnTo>
                  <a:cubicBezTo>
                    <a:pt x="4190" y="5357"/>
                    <a:pt x="4033" y="5514"/>
                    <a:pt x="3844" y="5514"/>
                  </a:cubicBezTo>
                  <a:cubicBezTo>
                    <a:pt x="3655" y="5514"/>
                    <a:pt x="3497" y="5357"/>
                    <a:pt x="3497" y="5168"/>
                  </a:cubicBezTo>
                  <a:lnTo>
                    <a:pt x="3497" y="4411"/>
                  </a:lnTo>
                  <a:cubicBezTo>
                    <a:pt x="3497" y="3876"/>
                    <a:pt x="3214" y="3372"/>
                    <a:pt x="2741" y="3057"/>
                  </a:cubicBezTo>
                  <a:cubicBezTo>
                    <a:pt x="2458" y="2899"/>
                    <a:pt x="2143" y="2773"/>
                    <a:pt x="1796" y="2773"/>
                  </a:cubicBezTo>
                  <a:cubicBezTo>
                    <a:pt x="1607" y="2773"/>
                    <a:pt x="1449" y="2616"/>
                    <a:pt x="1449" y="2427"/>
                  </a:cubicBezTo>
                  <a:lnTo>
                    <a:pt x="1449" y="1229"/>
                  </a:lnTo>
                  <a:cubicBezTo>
                    <a:pt x="1449" y="473"/>
                    <a:pt x="945"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177;p57"/>
          <p:cNvGrpSpPr/>
          <p:nvPr/>
        </p:nvGrpSpPr>
        <p:grpSpPr>
          <a:xfrm>
            <a:off x="4846167" y="2729692"/>
            <a:ext cx="822216" cy="790206"/>
            <a:chOff x="1492675" y="4420975"/>
            <a:chExt cx="481825" cy="438525"/>
          </a:xfrm>
          <a:solidFill>
            <a:schemeClr val="bg1"/>
          </a:solidFill>
        </p:grpSpPr>
        <p:sp>
          <p:nvSpPr>
            <p:cNvPr id="45" name="Google Shape;6178;p57"/>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6" name="Google Shape;6179;p57"/>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7" name="Google Shape;6180;p57"/>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8" name="Google Shape;6181;p57"/>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49" name="Google Shape;6182;p57"/>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nvGrpSpPr>
          <p:cNvPr id="50" name="Google Shape;6049;p57"/>
          <p:cNvGrpSpPr/>
          <p:nvPr/>
        </p:nvGrpSpPr>
        <p:grpSpPr>
          <a:xfrm>
            <a:off x="712472" y="2669931"/>
            <a:ext cx="947956" cy="869956"/>
            <a:chOff x="1492675" y="2620775"/>
            <a:chExt cx="481825" cy="481825"/>
          </a:xfrm>
          <a:solidFill>
            <a:schemeClr val="bg1"/>
          </a:solidFill>
        </p:grpSpPr>
        <p:sp>
          <p:nvSpPr>
            <p:cNvPr id="51" name="Google Shape;6050;p57"/>
            <p:cNvSpPr/>
            <p:nvPr/>
          </p:nvSpPr>
          <p:spPr>
            <a:xfrm>
              <a:off x="1677125" y="2620775"/>
              <a:ext cx="112950" cy="113850"/>
            </a:xfrm>
            <a:custGeom>
              <a:avLst/>
              <a:gdLst/>
              <a:ahLst/>
              <a:cxnLst/>
              <a:rect l="l" t="t" r="r" b="b"/>
              <a:pathLst>
                <a:path w="4518" h="4554" extrusionOk="0">
                  <a:moveTo>
                    <a:pt x="2259" y="0"/>
                  </a:moveTo>
                  <a:cubicBezTo>
                    <a:pt x="1009" y="0"/>
                    <a:pt x="0" y="1048"/>
                    <a:pt x="0" y="2298"/>
                  </a:cubicBezTo>
                  <a:cubicBezTo>
                    <a:pt x="0" y="3544"/>
                    <a:pt x="1009" y="4553"/>
                    <a:pt x="2259" y="4553"/>
                  </a:cubicBezTo>
                  <a:cubicBezTo>
                    <a:pt x="3505" y="4553"/>
                    <a:pt x="4517" y="3544"/>
                    <a:pt x="4517" y="2298"/>
                  </a:cubicBezTo>
                  <a:cubicBezTo>
                    <a:pt x="4517" y="1048"/>
                    <a:pt x="3505" y="0"/>
                    <a:pt x="2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52" name="Google Shape;6051;p57"/>
            <p:cNvSpPr/>
            <p:nvPr/>
          </p:nvSpPr>
          <p:spPr>
            <a:xfrm>
              <a:off x="1492675" y="2734675"/>
              <a:ext cx="481825" cy="367925"/>
            </a:xfrm>
            <a:custGeom>
              <a:avLst/>
              <a:gdLst/>
              <a:ahLst/>
              <a:cxnLst/>
              <a:rect l="l" t="t" r="r" b="b"/>
              <a:pathLst>
                <a:path w="19273" h="14717" extrusionOk="0">
                  <a:moveTo>
                    <a:pt x="5120" y="4517"/>
                  </a:moveTo>
                  <a:cubicBezTo>
                    <a:pt x="5623" y="4517"/>
                    <a:pt x="5873" y="5122"/>
                    <a:pt x="5517" y="5481"/>
                  </a:cubicBezTo>
                  <a:cubicBezTo>
                    <a:pt x="5403" y="5595"/>
                    <a:pt x="5262" y="5647"/>
                    <a:pt x="5123" y="5647"/>
                  </a:cubicBezTo>
                  <a:cubicBezTo>
                    <a:pt x="4833" y="5647"/>
                    <a:pt x="4554" y="5421"/>
                    <a:pt x="4554" y="5080"/>
                  </a:cubicBezTo>
                  <a:cubicBezTo>
                    <a:pt x="4554" y="4767"/>
                    <a:pt x="4807" y="4517"/>
                    <a:pt x="5120" y="4517"/>
                  </a:cubicBezTo>
                  <a:close/>
                  <a:moveTo>
                    <a:pt x="3991" y="0"/>
                  </a:moveTo>
                  <a:cubicBezTo>
                    <a:pt x="3677" y="0"/>
                    <a:pt x="3425" y="250"/>
                    <a:pt x="3425" y="563"/>
                  </a:cubicBezTo>
                  <a:lnTo>
                    <a:pt x="3425" y="2572"/>
                  </a:lnTo>
                  <a:cubicBezTo>
                    <a:pt x="2455" y="3367"/>
                    <a:pt x="1750" y="4439"/>
                    <a:pt x="1401" y="5646"/>
                  </a:cubicBezTo>
                  <a:lnTo>
                    <a:pt x="564" y="5646"/>
                  </a:lnTo>
                  <a:cubicBezTo>
                    <a:pt x="251" y="5646"/>
                    <a:pt x="1" y="5896"/>
                    <a:pt x="1" y="6209"/>
                  </a:cubicBezTo>
                  <a:lnTo>
                    <a:pt x="1" y="9597"/>
                  </a:lnTo>
                  <a:cubicBezTo>
                    <a:pt x="1" y="9910"/>
                    <a:pt x="251" y="10163"/>
                    <a:pt x="564" y="10163"/>
                  </a:cubicBezTo>
                  <a:lnTo>
                    <a:pt x="1850" y="10163"/>
                  </a:lnTo>
                  <a:cubicBezTo>
                    <a:pt x="2446" y="11322"/>
                    <a:pt x="3391" y="12265"/>
                    <a:pt x="4554" y="12858"/>
                  </a:cubicBezTo>
                  <a:lnTo>
                    <a:pt x="4554" y="14153"/>
                  </a:lnTo>
                  <a:cubicBezTo>
                    <a:pt x="4554" y="14463"/>
                    <a:pt x="4807" y="14716"/>
                    <a:pt x="5120" y="14716"/>
                  </a:cubicBezTo>
                  <a:lnTo>
                    <a:pt x="7378" y="14716"/>
                  </a:lnTo>
                  <a:cubicBezTo>
                    <a:pt x="7688" y="14716"/>
                    <a:pt x="7941" y="14463"/>
                    <a:pt x="7941" y="14153"/>
                  </a:cubicBezTo>
                  <a:lnTo>
                    <a:pt x="7941" y="13551"/>
                  </a:lnTo>
                  <a:lnTo>
                    <a:pt x="11329" y="13551"/>
                  </a:lnTo>
                  <a:lnTo>
                    <a:pt x="11329" y="14153"/>
                  </a:lnTo>
                  <a:cubicBezTo>
                    <a:pt x="11329" y="14463"/>
                    <a:pt x="11582" y="14716"/>
                    <a:pt x="11895" y="14716"/>
                  </a:cubicBezTo>
                  <a:lnTo>
                    <a:pt x="14154" y="14716"/>
                  </a:lnTo>
                  <a:cubicBezTo>
                    <a:pt x="14464" y="14716"/>
                    <a:pt x="14717" y="14463"/>
                    <a:pt x="14717" y="14153"/>
                  </a:cubicBezTo>
                  <a:lnTo>
                    <a:pt x="14717" y="12864"/>
                  </a:lnTo>
                  <a:cubicBezTo>
                    <a:pt x="16647" y="11880"/>
                    <a:pt x="17945" y="9958"/>
                    <a:pt x="18107" y="7808"/>
                  </a:cubicBezTo>
                  <a:cubicBezTo>
                    <a:pt x="18800" y="7582"/>
                    <a:pt x="19270" y="6938"/>
                    <a:pt x="19273" y="6209"/>
                  </a:cubicBezTo>
                  <a:lnTo>
                    <a:pt x="19273" y="5080"/>
                  </a:lnTo>
                  <a:cubicBezTo>
                    <a:pt x="19273" y="4767"/>
                    <a:pt x="19020" y="4517"/>
                    <a:pt x="18707" y="4517"/>
                  </a:cubicBezTo>
                  <a:cubicBezTo>
                    <a:pt x="18393" y="4517"/>
                    <a:pt x="18144" y="4767"/>
                    <a:pt x="18144" y="5080"/>
                  </a:cubicBezTo>
                  <a:lnTo>
                    <a:pt x="18144" y="6209"/>
                  </a:lnTo>
                  <a:cubicBezTo>
                    <a:pt x="18141" y="6300"/>
                    <a:pt x="18116" y="6387"/>
                    <a:pt x="18074" y="6465"/>
                  </a:cubicBezTo>
                  <a:cubicBezTo>
                    <a:pt x="17647" y="3454"/>
                    <a:pt x="15021" y="1129"/>
                    <a:pt x="11895" y="1129"/>
                  </a:cubicBezTo>
                  <a:lnTo>
                    <a:pt x="7378" y="1129"/>
                  </a:lnTo>
                  <a:cubicBezTo>
                    <a:pt x="7020" y="1129"/>
                    <a:pt x="6665" y="1166"/>
                    <a:pt x="6315" y="1232"/>
                  </a:cubicBezTo>
                  <a:cubicBezTo>
                    <a:pt x="5788" y="464"/>
                    <a:pt x="4921" y="3"/>
                    <a:pt x="39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pic>
        <p:nvPicPr>
          <p:cNvPr id="14" name="Picture 13">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9497" y="3326367"/>
            <a:ext cx="3129050" cy="1611383"/>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2713738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733" y="177839"/>
            <a:ext cx="7124535" cy="439981"/>
          </a:xfrm>
        </p:spPr>
        <p:txBody>
          <a:bodyPr/>
          <a:lstStyle/>
          <a:p>
            <a:r>
              <a:rPr lang="en-GB" sz="3200" dirty="0"/>
              <a:t>Diversity and Inclusion at United Utilities </a:t>
            </a:r>
          </a:p>
        </p:txBody>
      </p:sp>
      <p:sp>
        <p:nvSpPr>
          <p:cNvPr id="4" name="Text Placeholder 3"/>
          <p:cNvSpPr>
            <a:spLocks noGrp="1"/>
          </p:cNvSpPr>
          <p:nvPr>
            <p:ph type="body" sz="quarter" idx="11"/>
          </p:nvPr>
        </p:nvSpPr>
        <p:spPr>
          <a:xfrm>
            <a:off x="0" y="700212"/>
            <a:ext cx="12025744" cy="4319287"/>
          </a:xfrm>
        </p:spPr>
        <p:txBody>
          <a:bodyPr/>
          <a:lstStyle/>
          <a:p>
            <a:pPr algn="ctr"/>
            <a:r>
              <a:rPr lang="en-GB" sz="1800" dirty="0"/>
              <a:t>We value diversity, providing equality of opportunity and constantly recruiting and promoting on merit. Our aim is to create a workforce that is representative of the communities we serve, and it is vital to us that we’re able to create an inclusive and supportive working environment where our employees feel they can bring their whole selves to the work place, and fulfil their full potential.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44157" r="71753"/>
          <a:stretch/>
        </p:blipFill>
        <p:spPr>
          <a:xfrm>
            <a:off x="243767" y="5065295"/>
            <a:ext cx="1638042" cy="961543"/>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0141" t="44157" r="28004" b="5452"/>
          <a:stretch/>
        </p:blipFill>
        <p:spPr>
          <a:xfrm>
            <a:off x="2103102" y="5075928"/>
            <a:ext cx="2239619" cy="800588"/>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t="2059" r="82643" b="59670"/>
          <a:stretch/>
        </p:blipFill>
        <p:spPr>
          <a:xfrm>
            <a:off x="4445182" y="5070230"/>
            <a:ext cx="1283532" cy="840347"/>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7735" t="464" r="57833" b="57757"/>
          <a:stretch/>
        </p:blipFill>
        <p:spPr>
          <a:xfrm>
            <a:off x="6022119" y="5140125"/>
            <a:ext cx="1558309" cy="791234"/>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64702" t="1111" r="258" b="60301"/>
          <a:stretch/>
        </p:blipFill>
        <p:spPr>
          <a:xfrm>
            <a:off x="8002372" y="5120438"/>
            <a:ext cx="2318376" cy="7581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96881" y="5070183"/>
            <a:ext cx="1122311" cy="833970"/>
          </a:xfrm>
          <a:prstGeom prst="rect">
            <a:avLst/>
          </a:prstGeom>
        </p:spPr>
      </p:pic>
      <p:grpSp>
        <p:nvGrpSpPr>
          <p:cNvPr id="22" name="Group 21"/>
          <p:cNvGrpSpPr/>
          <p:nvPr/>
        </p:nvGrpSpPr>
        <p:grpSpPr>
          <a:xfrm>
            <a:off x="5029200" y="2036619"/>
            <a:ext cx="6996544" cy="2565861"/>
            <a:chOff x="8822207" y="428650"/>
            <a:chExt cx="3183467" cy="2741754"/>
          </a:xfrm>
        </p:grpSpPr>
        <p:sp>
          <p:nvSpPr>
            <p:cNvPr id="19" name="Rounded Rectangle 18"/>
            <p:cNvSpPr/>
            <p:nvPr/>
          </p:nvSpPr>
          <p:spPr>
            <a:xfrm>
              <a:off x="8822207" y="428650"/>
              <a:ext cx="3183467" cy="27417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6" name="TextBox 15"/>
            <p:cNvSpPr txBox="1"/>
            <p:nvPr/>
          </p:nvSpPr>
          <p:spPr>
            <a:xfrm>
              <a:off x="9085243" y="494193"/>
              <a:ext cx="2573865" cy="411191"/>
            </a:xfrm>
            <a:prstGeom prst="rect">
              <a:avLst/>
            </a:prstGeom>
            <a:noFill/>
          </p:spPr>
          <p:txBody>
            <a:bodyPr wrap="square" rtlCol="0">
              <a:spAutoFit/>
            </a:bodyPr>
            <a:lstStyle/>
            <a:p>
              <a:pPr algn="ctr"/>
              <a:r>
                <a:rPr lang="en-GB" b="1" dirty="0">
                  <a:solidFill>
                    <a:srgbClr val="92D050"/>
                  </a:solidFill>
                </a:rPr>
                <a:t>Employee Networks</a:t>
              </a:r>
            </a:p>
          </p:txBody>
        </p:sp>
        <p:sp>
          <p:nvSpPr>
            <p:cNvPr id="21" name="TextBox 20"/>
            <p:cNvSpPr txBox="1"/>
            <p:nvPr/>
          </p:nvSpPr>
          <p:spPr>
            <a:xfrm>
              <a:off x="8829375" y="860238"/>
              <a:ext cx="3151222" cy="822382"/>
            </a:xfrm>
            <a:prstGeom prst="rect">
              <a:avLst/>
            </a:prstGeom>
            <a:noFill/>
          </p:spPr>
          <p:txBody>
            <a:bodyPr wrap="square" rtlCol="0">
              <a:spAutoFit/>
            </a:bodyPr>
            <a:lstStyle/>
            <a:p>
              <a:pPr algn="ctr"/>
              <a:r>
                <a:rPr lang="en-GB" sz="1400" dirty="0">
                  <a:solidFill>
                    <a:srgbClr val="FFFFFF"/>
                  </a:solidFill>
                </a:rPr>
                <a:t>Our employee networks have been created to assist in supporting our employees feel comfortable and confident to go about their day jobs. These Networks are ran by employees who all share a common experience and wish to support one another, whilst also driving the diversity and inclusion agenda within the business forward. </a:t>
              </a:r>
              <a:endParaRPr lang="en-GB" sz="1400" b="1" dirty="0">
                <a:solidFill>
                  <a:srgbClr val="FFFFFF"/>
                </a:solidFill>
              </a:endParaRPr>
            </a:p>
          </p:txBody>
        </p:sp>
        <p:sp>
          <p:nvSpPr>
            <p:cNvPr id="17" name="TextBox 16"/>
            <p:cNvSpPr txBox="1"/>
            <p:nvPr/>
          </p:nvSpPr>
          <p:spPr>
            <a:xfrm>
              <a:off x="9376745" y="1893438"/>
              <a:ext cx="1144403" cy="1062243"/>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FFFFFF"/>
                  </a:solidFill>
                </a:rPr>
                <a:t>Gender Equality Network (GENEQ)</a:t>
              </a:r>
            </a:p>
            <a:p>
              <a:pPr marL="285750" indent="-285750">
                <a:buFont typeface="Arial" panose="020B0604020202020204" pitchFamily="34" charset="0"/>
                <a:buChar char="•"/>
              </a:pPr>
              <a:r>
                <a:rPr lang="en-GB" sz="1400" dirty="0">
                  <a:solidFill>
                    <a:srgbClr val="FFFFFF"/>
                  </a:solidFill>
                </a:rPr>
                <a:t>Multicultural Network</a:t>
              </a:r>
            </a:p>
            <a:p>
              <a:pPr marL="285750" indent="-285750">
                <a:buFont typeface="Arial" panose="020B0604020202020204" pitchFamily="34" charset="0"/>
                <a:buChar char="•"/>
              </a:pPr>
              <a:r>
                <a:rPr lang="en-GB" sz="1400" dirty="0">
                  <a:solidFill>
                    <a:srgbClr val="FFFFFF"/>
                  </a:solidFill>
                </a:rPr>
                <a:t>Identity LGBT+ Network</a:t>
              </a:r>
            </a:p>
            <a:p>
              <a:pPr marL="285750" indent="-285750">
                <a:buFont typeface="Arial" panose="020B0604020202020204" pitchFamily="34" charset="0"/>
                <a:buChar char="•"/>
              </a:pPr>
              <a:r>
                <a:rPr lang="en-GB" sz="1400" dirty="0">
                  <a:solidFill>
                    <a:srgbClr val="FFFFFF"/>
                  </a:solidFill>
                </a:rPr>
                <a:t>Armed Forces Network</a:t>
              </a:r>
            </a:p>
          </p:txBody>
        </p:sp>
      </p:grpSp>
      <p:sp>
        <p:nvSpPr>
          <p:cNvPr id="23" name="TextBox 22"/>
          <p:cNvSpPr txBox="1"/>
          <p:nvPr/>
        </p:nvSpPr>
        <p:spPr>
          <a:xfrm>
            <a:off x="8609342" y="3402349"/>
            <a:ext cx="4656905"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FFFFFF"/>
                </a:solidFill>
              </a:rPr>
              <a:t>Christians at UU</a:t>
            </a:r>
          </a:p>
          <a:p>
            <a:pPr marL="285750" indent="-285750">
              <a:buFont typeface="Arial" panose="020B0604020202020204" pitchFamily="34" charset="0"/>
              <a:buChar char="•"/>
            </a:pPr>
            <a:r>
              <a:rPr lang="en-GB" sz="1400" dirty="0">
                <a:solidFill>
                  <a:srgbClr val="FFFFFF"/>
                </a:solidFill>
              </a:rPr>
              <a:t>Ability Network</a:t>
            </a:r>
          </a:p>
          <a:p>
            <a:pPr marL="285750" indent="-285750">
              <a:buFont typeface="Arial" panose="020B0604020202020204" pitchFamily="34" charset="0"/>
              <a:buChar char="•"/>
            </a:pPr>
            <a:r>
              <a:rPr lang="en-GB" sz="1400" dirty="0">
                <a:solidFill>
                  <a:srgbClr val="FFFFFF"/>
                </a:solidFill>
              </a:rPr>
              <a:t>Early Careers Network</a:t>
            </a:r>
          </a:p>
        </p:txBody>
      </p:sp>
      <p:pic>
        <p:nvPicPr>
          <p:cNvPr id="18" name="Picture 17">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7562" y="2114122"/>
            <a:ext cx="4678058" cy="2464679"/>
          </a:xfrm>
          <a:prstGeom prst="roundRect">
            <a:avLst>
              <a:gd name="adj" fmla="val 8594"/>
            </a:avLst>
          </a:prstGeom>
          <a:solidFill>
            <a:srgbClr val="FFFFFF">
              <a:shade val="85000"/>
            </a:srgbClr>
          </a:solidFill>
          <a:ln>
            <a:noFill/>
          </a:ln>
          <a:effectLst/>
        </p:spPr>
      </p:pic>
      <p:sp>
        <p:nvSpPr>
          <p:cNvPr id="5" name="TextBox 4"/>
          <p:cNvSpPr txBox="1"/>
          <p:nvPr/>
        </p:nvSpPr>
        <p:spPr>
          <a:xfrm>
            <a:off x="1546862" y="4578801"/>
            <a:ext cx="4483670" cy="323165"/>
          </a:xfrm>
          <a:prstGeom prst="rect">
            <a:avLst/>
          </a:prstGeom>
          <a:noFill/>
        </p:spPr>
        <p:txBody>
          <a:bodyPr wrap="square" rtlCol="0">
            <a:spAutoFit/>
          </a:bodyPr>
          <a:lstStyle/>
          <a:p>
            <a:r>
              <a:rPr lang="en-GB" sz="1500" b="1" dirty="0"/>
              <a:t>Click</a:t>
            </a:r>
            <a:r>
              <a:rPr lang="en-GB" sz="1500" b="1" dirty="0">
                <a:solidFill>
                  <a:schemeClr val="accent1"/>
                </a:solidFill>
              </a:rPr>
              <a:t> </a:t>
            </a:r>
            <a:r>
              <a:rPr lang="en-GB" sz="1500" b="1" dirty="0">
                <a:solidFill>
                  <a:schemeClr val="accent1"/>
                </a:solidFill>
                <a:hlinkClick r:id="rId13"/>
              </a:rPr>
              <a:t>here</a:t>
            </a:r>
            <a:r>
              <a:rPr lang="en-GB" sz="1500" b="1" dirty="0">
                <a:solidFill>
                  <a:schemeClr val="accent1"/>
                </a:solidFill>
              </a:rPr>
              <a:t> </a:t>
            </a:r>
            <a:r>
              <a:rPr lang="en-GB" sz="1500" b="1" dirty="0"/>
              <a:t>to see more.</a:t>
            </a:r>
          </a:p>
        </p:txBody>
      </p:sp>
    </p:spTree>
    <p:custDataLst>
      <p:tags r:id="rId1"/>
    </p:custDataLst>
    <p:extLst>
      <p:ext uri="{BB962C8B-B14F-4D97-AF65-F5344CB8AC3E}">
        <p14:creationId xmlns:p14="http://schemas.microsoft.com/office/powerpoint/2010/main" val="174040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4E43"/>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7919" y="1382822"/>
            <a:ext cx="10337768" cy="2604627"/>
          </a:xfrm>
        </p:spPr>
        <p:txBody>
          <a:bodyPr/>
          <a:lstStyle/>
          <a:p>
            <a:r>
              <a:rPr lang="en-GB" dirty="0"/>
              <a:t>Apprenticeship </a:t>
            </a:r>
            <a:br>
              <a:rPr lang="en-GB" dirty="0"/>
            </a:br>
            <a:r>
              <a:rPr lang="en-GB" dirty="0"/>
              <a:t>roles available</a:t>
            </a:r>
          </a:p>
        </p:txBody>
      </p:sp>
      <p:sp>
        <p:nvSpPr>
          <p:cNvPr id="4" name="Text Placeholder 3"/>
          <p:cNvSpPr>
            <a:spLocks noGrp="1"/>
          </p:cNvSpPr>
          <p:nvPr>
            <p:ph type="subTitle" idx="1"/>
          </p:nvPr>
        </p:nvSpPr>
        <p:spPr>
          <a:xfrm>
            <a:off x="687919" y="4194675"/>
            <a:ext cx="9992783" cy="1368370"/>
          </a:xfrm>
        </p:spPr>
        <p:txBody>
          <a:bodyPr/>
          <a:lstStyle/>
          <a:p>
            <a:r>
              <a:rPr lang="en-GB" dirty="0"/>
              <a:t>Find out more about our September 2022 opportunities</a:t>
            </a:r>
          </a:p>
        </p:txBody>
      </p:sp>
      <p:grpSp>
        <p:nvGrpSpPr>
          <p:cNvPr id="6" name="Google Shape;8299;p61"/>
          <p:cNvGrpSpPr/>
          <p:nvPr/>
        </p:nvGrpSpPr>
        <p:grpSpPr>
          <a:xfrm>
            <a:off x="8080513" y="1590848"/>
            <a:ext cx="1931383" cy="1782823"/>
            <a:chOff x="-37385100" y="3898325"/>
            <a:chExt cx="321350" cy="318225"/>
          </a:xfrm>
          <a:solidFill>
            <a:srgbClr val="C3E088"/>
          </a:solidFill>
        </p:grpSpPr>
        <p:sp>
          <p:nvSpPr>
            <p:cNvPr id="7" name="Google Shape;8300;p61"/>
            <p:cNvSpPr/>
            <p:nvPr/>
          </p:nvSpPr>
          <p:spPr>
            <a:xfrm>
              <a:off x="-37190575" y="4093650"/>
              <a:ext cx="126825" cy="122900"/>
            </a:xfrm>
            <a:custGeom>
              <a:avLst/>
              <a:gdLst/>
              <a:ahLst/>
              <a:cxnLst/>
              <a:rect l="l" t="t" r="r" b="b"/>
              <a:pathLst>
                <a:path w="5073" h="4916" extrusionOk="0">
                  <a:moveTo>
                    <a:pt x="2238" y="1"/>
                  </a:moveTo>
                  <a:cubicBezTo>
                    <a:pt x="1986" y="442"/>
                    <a:pt x="1671" y="820"/>
                    <a:pt x="1324" y="1229"/>
                  </a:cubicBezTo>
                  <a:cubicBezTo>
                    <a:pt x="946" y="1671"/>
                    <a:pt x="473" y="1986"/>
                    <a:pt x="1" y="2238"/>
                  </a:cubicBezTo>
                  <a:lnTo>
                    <a:pt x="2206" y="4443"/>
                  </a:lnTo>
                  <a:cubicBezTo>
                    <a:pt x="2521" y="4758"/>
                    <a:pt x="2923" y="4916"/>
                    <a:pt x="3325" y="4916"/>
                  </a:cubicBezTo>
                  <a:cubicBezTo>
                    <a:pt x="3726" y="4916"/>
                    <a:pt x="4128" y="4758"/>
                    <a:pt x="4443" y="4443"/>
                  </a:cubicBezTo>
                  <a:cubicBezTo>
                    <a:pt x="5073" y="3813"/>
                    <a:pt x="5073" y="2836"/>
                    <a:pt x="4443" y="2206"/>
                  </a:cubicBezTo>
                  <a:lnTo>
                    <a:pt x="22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301;p61"/>
            <p:cNvSpPr/>
            <p:nvPr/>
          </p:nvSpPr>
          <p:spPr>
            <a:xfrm>
              <a:off x="-37385100" y="3898325"/>
              <a:ext cx="248125" cy="248950"/>
            </a:xfrm>
            <a:custGeom>
              <a:avLst/>
              <a:gdLst/>
              <a:ahLst/>
              <a:cxnLst/>
              <a:rect l="l" t="t" r="r" b="b"/>
              <a:pathLst>
                <a:path w="9925" h="9958" extrusionOk="0">
                  <a:moveTo>
                    <a:pt x="4978" y="1702"/>
                  </a:moveTo>
                  <a:cubicBezTo>
                    <a:pt x="6774" y="1702"/>
                    <a:pt x="8286" y="3214"/>
                    <a:pt x="8286" y="5010"/>
                  </a:cubicBezTo>
                  <a:cubicBezTo>
                    <a:pt x="8254" y="5892"/>
                    <a:pt x="7939" y="6711"/>
                    <a:pt x="7341" y="7310"/>
                  </a:cubicBezTo>
                  <a:cubicBezTo>
                    <a:pt x="6742" y="7908"/>
                    <a:pt x="5923" y="8318"/>
                    <a:pt x="4978" y="8318"/>
                  </a:cubicBezTo>
                  <a:cubicBezTo>
                    <a:pt x="3151" y="8318"/>
                    <a:pt x="1670" y="6837"/>
                    <a:pt x="1670" y="5010"/>
                  </a:cubicBezTo>
                  <a:cubicBezTo>
                    <a:pt x="1670" y="3214"/>
                    <a:pt x="3151" y="1702"/>
                    <a:pt x="4978" y="1702"/>
                  </a:cubicBezTo>
                  <a:close/>
                  <a:moveTo>
                    <a:pt x="4978" y="1"/>
                  </a:moveTo>
                  <a:cubicBezTo>
                    <a:pt x="2268" y="1"/>
                    <a:pt x="0" y="2269"/>
                    <a:pt x="0" y="4978"/>
                  </a:cubicBezTo>
                  <a:cubicBezTo>
                    <a:pt x="0" y="7688"/>
                    <a:pt x="2268" y="9956"/>
                    <a:pt x="4978" y="9956"/>
                  </a:cubicBezTo>
                  <a:cubicBezTo>
                    <a:pt x="5013" y="9957"/>
                    <a:pt x="5048" y="9957"/>
                    <a:pt x="5083" y="9957"/>
                  </a:cubicBezTo>
                  <a:cubicBezTo>
                    <a:pt x="6367" y="9957"/>
                    <a:pt x="7586" y="9395"/>
                    <a:pt x="8506" y="8444"/>
                  </a:cubicBezTo>
                  <a:cubicBezTo>
                    <a:pt x="9420" y="7499"/>
                    <a:pt x="9924" y="6270"/>
                    <a:pt x="9924" y="4978"/>
                  </a:cubicBezTo>
                  <a:cubicBezTo>
                    <a:pt x="9924" y="2269"/>
                    <a:pt x="7687" y="1"/>
                    <a:pt x="49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 y="5893905"/>
            <a:ext cx="12192000" cy="964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Picture 9">
            <a:hlinkClick r:id="" action="ppaction://hlinkshowjump?jump=nextslide"/>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1" name="Picture 10">
            <a:hlinkClick r:id="" action="ppaction://hlinkshowjump?jump=previous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3" name="Straight Connector 12"/>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41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827211"/>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Monday 7</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ASK - What is an apprenticeship</a:t>
                      </a:r>
                      <a:r>
                        <a:rPr lang="en-GB" sz="1600" b="1" u="sng" dirty="0">
                          <a:effectLst/>
                          <a:latin typeface="Comic Sans MS" panose="030F0702030302020204" pitchFamily="66" charset="0"/>
                          <a:ea typeface="Calibri" panose="020F0502020204030204" pitchFamily="34" charset="0"/>
                          <a:cs typeface="Times New Roman" panose="02020603050405020304" pitchFamily="18" charset="0"/>
                        </a:rPr>
                        <a:t>?</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600" b="1" u="sng" dirty="0">
                          <a:effectLst/>
                          <a:latin typeface="+mn-lt"/>
                          <a:ea typeface="Calibri" panose="020F0502020204030204" pitchFamily="34" charset="0"/>
                          <a:cs typeface="Times New Roman" panose="02020603050405020304" pitchFamily="18" charset="0"/>
                        </a:rPr>
                        <a:t>Tuesday 8</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@10am</a:t>
                      </a:r>
                    </a:p>
                    <a:p>
                      <a:pPr algn="ctr">
                        <a:lnSpc>
                          <a:spcPct val="100000"/>
                        </a:lnSpc>
                        <a:spcAft>
                          <a:spcPts val="0"/>
                        </a:spcAft>
                      </a:pPr>
                      <a:r>
                        <a:rPr lang="en-GB" sz="1600" b="1" i="0" u="sng" dirty="0">
                          <a:effectLst/>
                          <a:latin typeface="+mn-lt"/>
                          <a:ea typeface="Calibri" panose="020F0502020204030204" pitchFamily="34" charset="0"/>
                          <a:cs typeface="Times New Roman" panose="02020603050405020304" pitchFamily="18" charset="0"/>
                        </a:rPr>
                        <a:t>Housing Sector</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6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GB" sz="1600" b="1" u="sng" dirty="0">
                          <a:effectLst/>
                          <a:latin typeface="+mn-lt"/>
                          <a:ea typeface="Calibri" panose="020F0502020204030204" pitchFamily="34" charset="0"/>
                          <a:cs typeface="Times New Roman" panose="02020603050405020304" pitchFamily="18" charset="0"/>
                        </a:rPr>
                        <a:t>Wednesday 9</a:t>
                      </a:r>
                      <a:r>
                        <a:rPr lang="en-GB" sz="1600" b="1" u="sng" baseline="30000" dirty="0">
                          <a:effectLst/>
                          <a:latin typeface="+mn-lt"/>
                          <a:ea typeface="Calibri" panose="020F0502020204030204" pitchFamily="34" charset="0"/>
                          <a:cs typeface="Times New Roman" panose="02020603050405020304" pitchFamily="18" charset="0"/>
                        </a:rPr>
                        <a:t>th</a:t>
                      </a:r>
                      <a:r>
                        <a:rPr lang="en-GB" sz="1600" b="1" u="sng" dirty="0">
                          <a:effectLst/>
                          <a:latin typeface="+mn-lt"/>
                          <a:ea typeface="Calibri" panose="020F0502020204030204" pitchFamily="34" charset="0"/>
                          <a:cs typeface="Times New Roman" panose="02020603050405020304" pitchFamily="18" charset="0"/>
                        </a:rPr>
                        <a:t> February @ 10am</a:t>
                      </a:r>
                    </a:p>
                    <a:p>
                      <a:pPr algn="ctr">
                        <a:lnSpc>
                          <a:spcPct val="107000"/>
                        </a:lnSpc>
                        <a:spcAft>
                          <a:spcPts val="0"/>
                        </a:spcAft>
                      </a:pPr>
                      <a:r>
                        <a:rPr lang="en-GB" sz="1600" b="1" i="0" u="sng" kern="1200" dirty="0">
                          <a:solidFill>
                            <a:schemeClr val="tx1"/>
                          </a:solidFill>
                          <a:effectLst/>
                          <a:latin typeface="+mn-lt"/>
                          <a:ea typeface="+mn-ea"/>
                          <a:cs typeface="+mn-cs"/>
                        </a:rPr>
                        <a:t>Engineering/ Rail Sector</a:t>
                      </a:r>
                      <a:endParaRPr lang="en-GB" sz="1400" i="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algn="ctr">
                        <a:lnSpc>
                          <a:spcPct val="150000"/>
                        </a:lnSpc>
                      </a:pPr>
                      <a:r>
                        <a:rPr lang="en-GB" sz="1600" b="1" u="sng" dirty="0">
                          <a:effectLst/>
                          <a:latin typeface="+mn-lt"/>
                        </a:rPr>
                        <a:t>Thursday 10</a:t>
                      </a:r>
                      <a:r>
                        <a:rPr lang="en-GB" sz="1600" b="1" u="sng" baseline="30000" dirty="0">
                          <a:effectLst/>
                          <a:latin typeface="+mn-lt"/>
                        </a:rPr>
                        <a:t>th</a:t>
                      </a:r>
                      <a:r>
                        <a:rPr lang="en-GB" sz="1600" b="1" u="sng" dirty="0">
                          <a:effectLst/>
                          <a:latin typeface="+mn-lt"/>
                        </a:rPr>
                        <a:t> February @ 10am</a:t>
                      </a:r>
                    </a:p>
                    <a:p>
                      <a:pPr algn="ctr" defTabSz="0">
                        <a:lnSpc>
                          <a:spcPct val="150000"/>
                        </a:lnSpc>
                      </a:pPr>
                      <a:r>
                        <a:rPr lang="en-GB" sz="1600" b="1" u="sng" dirty="0">
                          <a:effectLst/>
                          <a:latin typeface="+mn-lt"/>
                        </a:rPr>
                        <a:t>Green Skills</a:t>
                      </a:r>
                    </a:p>
                    <a:p>
                      <a:endParaRPr lang="en-GB" sz="14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endParaRPr lang="en-GB" sz="1400" b="1" u="sng" dirty="0">
                        <a:effectLst/>
                        <a:latin typeface="+mn-lt"/>
                      </a:endParaRPr>
                    </a:p>
                    <a:p>
                      <a:pPr algn="ctr" defTabSz="0">
                        <a:lnSpc>
                          <a:spcPct val="150000"/>
                        </a:lnSpc>
                      </a:pPr>
                      <a:r>
                        <a:rPr lang="en-GB" sz="1600" b="1" u="sng" dirty="0">
                          <a:effectLst/>
                          <a:latin typeface="+mn-lt"/>
                        </a:rPr>
                        <a:t>Friday 11</a:t>
                      </a:r>
                      <a:r>
                        <a:rPr lang="en-GB" sz="1600" b="1" u="sng" baseline="30000" dirty="0">
                          <a:effectLst/>
                          <a:latin typeface="+mn-lt"/>
                        </a:rPr>
                        <a:t>th</a:t>
                      </a:r>
                      <a:r>
                        <a:rPr lang="en-GB" sz="1600" b="1" u="sng" dirty="0">
                          <a:effectLst/>
                          <a:latin typeface="+mn-lt"/>
                        </a:rPr>
                        <a:t> February @10am</a:t>
                      </a:r>
                    </a:p>
                    <a:p>
                      <a:pPr marL="0" indent="0" algn="ctr">
                        <a:lnSpc>
                          <a:spcPct val="100000"/>
                        </a:lnSpc>
                      </a:pPr>
                      <a:endParaRPr lang="en-GB" sz="1600" b="1" i="0" u="sng" kern="1200" dirty="0">
                        <a:solidFill>
                          <a:schemeClr val="tx1"/>
                        </a:solidFill>
                        <a:effectLst/>
                        <a:latin typeface="+mn-lt"/>
                        <a:ea typeface="+mn-ea"/>
                        <a:cs typeface="+mn-cs"/>
                      </a:endParaRPr>
                    </a:p>
                    <a:p>
                      <a:pPr marL="0" indent="0" algn="ctr">
                        <a:lnSpc>
                          <a:spcPct val="100000"/>
                        </a:lnSpc>
                      </a:pPr>
                      <a:r>
                        <a:rPr lang="en-GB" sz="1400" b="1" i="0" u="sng" kern="1200" dirty="0">
                          <a:solidFill>
                            <a:schemeClr val="tx1"/>
                          </a:solidFill>
                          <a:effectLst/>
                          <a:latin typeface="+mn-lt"/>
                          <a:ea typeface="+mn-ea"/>
                          <a:cs typeface="+mn-cs"/>
                        </a:rPr>
                        <a:t>Construction/ STEM Sector – Including Women into engineering construction </a:t>
                      </a:r>
                    </a:p>
                    <a:p>
                      <a:pPr algn="ctr"/>
                      <a:endParaRPr lang="en-GB" sz="1400" i="1"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n-GB" sz="1200" b="1" u="sng" dirty="0">
                          <a:effectLst/>
                          <a:latin typeface="+mn-lt"/>
                        </a:rPr>
                        <a:t>Times: </a:t>
                      </a:r>
                    </a:p>
                    <a:p>
                      <a:r>
                        <a:rPr lang="en-GB" sz="1200" dirty="0">
                          <a:effectLst/>
                          <a:latin typeface="+mn-lt"/>
                        </a:rPr>
                        <a:t>All sessions are between 45 mins to 60 mins: 10:00am-11:00am.  Join the session at any time - we appreciate that lesson times vary.  </a:t>
                      </a:r>
                    </a:p>
                    <a:p>
                      <a:endParaRPr lang="en-GB" sz="1200" dirty="0">
                        <a:effectLst/>
                        <a:latin typeface="+mn-lt"/>
                      </a:endParaRPr>
                    </a:p>
                    <a:p>
                      <a:r>
                        <a:rPr lang="en-GB" sz="1200" b="1" u="sng" dirty="0">
                          <a:effectLst/>
                          <a:latin typeface="+mn-lt"/>
                        </a:rPr>
                        <a:t>Teacher notes:</a:t>
                      </a:r>
                    </a:p>
                    <a:p>
                      <a:r>
                        <a:rPr lang="en-GB" sz="1200" dirty="0">
                          <a:effectLst/>
                          <a:latin typeface="+mn-lt"/>
                        </a:rPr>
                        <a:t>Although this is focused on Years 11 and 13, all year groups are welcome to join us and listen to apprentices from Liverpool City Region share their experiences. </a:t>
                      </a:r>
                    </a:p>
                    <a:p>
                      <a:endParaRPr lang="en-GB" sz="1200" dirty="0">
                        <a:effectLst/>
                        <a:latin typeface="+mn-lt"/>
                      </a:endParaRPr>
                    </a:p>
                    <a:p>
                      <a:r>
                        <a:rPr lang="en-GB" sz="1600" b="1" u="sng" dirty="0">
                          <a:effectLst/>
                          <a:latin typeface="+mn-lt"/>
                        </a:rPr>
                        <a:t>Click this </a:t>
                      </a:r>
                      <a:r>
                        <a:rPr lang="en-GB" sz="1600" b="1" u="sng" dirty="0">
                          <a:effectLst/>
                          <a:latin typeface="+mn-lt"/>
                          <a:hlinkClick r:id="rId6"/>
                        </a:rPr>
                        <a:t>Zoom link </a:t>
                      </a:r>
                      <a:r>
                        <a:rPr lang="en-GB" sz="1600" b="1" u="sng" dirty="0">
                          <a:effectLst/>
                          <a:latin typeface="+mn-lt"/>
                        </a:rPr>
                        <a:t>to join all sessions</a:t>
                      </a:r>
                      <a:endParaRPr lang="en-GB" sz="1600" dirty="0">
                        <a:effectLst/>
                        <a:latin typeface="+mn-lt"/>
                      </a:endParaRPr>
                    </a:p>
                    <a:p>
                      <a:endParaRPr lang="en-GB" sz="1200" b="1" u="sng" dirty="0">
                        <a:effectLst/>
                        <a:latin typeface="+mn-lt"/>
                      </a:endParaRPr>
                    </a:p>
                    <a:p>
                      <a:r>
                        <a:rPr lang="en-US" sz="1200" b="1" u="sng" dirty="0">
                          <a:effectLst/>
                          <a:latin typeface="+mn-lt"/>
                        </a:rPr>
                        <a:t>Meeting</a:t>
                      </a:r>
                      <a:r>
                        <a:rPr lang="en-US" sz="1200" b="1" dirty="0">
                          <a:effectLst/>
                          <a:latin typeface="+mn-lt"/>
                        </a:rPr>
                        <a:t> ID: </a:t>
                      </a:r>
                      <a:r>
                        <a:rPr lang="en-US" sz="1200" dirty="0">
                          <a:effectLst/>
                          <a:latin typeface="+mn-lt"/>
                        </a:rPr>
                        <a:t>895 4186 1077 </a:t>
                      </a:r>
                    </a:p>
                    <a:p>
                      <a:endParaRPr lang="en-US" sz="1200" dirty="0">
                        <a:effectLst/>
                        <a:latin typeface="+mn-lt"/>
                      </a:endParaRPr>
                    </a:p>
                    <a:p>
                      <a:r>
                        <a:rPr lang="en-US" sz="1200" b="1" u="sng" dirty="0">
                          <a:effectLst/>
                          <a:latin typeface="+mn-lt"/>
                        </a:rPr>
                        <a:t>Passcode</a:t>
                      </a:r>
                      <a:r>
                        <a:rPr lang="en-US" sz="1200" dirty="0">
                          <a:effectLst/>
                          <a:latin typeface="+mn-lt"/>
                        </a:rPr>
                        <a:t>: 473082 </a:t>
                      </a:r>
                    </a:p>
                    <a:p>
                      <a:endParaRPr lang="en-GB" sz="1200" dirty="0">
                        <a:effectLst/>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830997"/>
          </a:xfrm>
          <a:prstGeom prst="rect">
            <a:avLst/>
          </a:prstGeom>
          <a:noFill/>
        </p:spPr>
        <p:txBody>
          <a:bodyPr wrap="square">
            <a:spAutoFit/>
          </a:bodyPr>
          <a:lstStyle/>
          <a:p>
            <a:pPr algn="ctr"/>
            <a:r>
              <a:rPr lang="en-GB" sz="2400" b="1" u="sng" dirty="0">
                <a:solidFill>
                  <a:srgbClr val="00A8A8"/>
                </a:solidFill>
              </a:rPr>
              <a:t>National Apprenticeship Week 2022</a:t>
            </a:r>
          </a:p>
          <a:p>
            <a:pPr algn="ctr"/>
            <a:r>
              <a:rPr lang="en-GB" sz="2400" b="1" u="sng" dirty="0">
                <a:solidFill>
                  <a:srgbClr val="00A8A8"/>
                </a:solidFill>
              </a:rPr>
              <a:t>7</a:t>
            </a:r>
            <a:r>
              <a:rPr lang="en-GB" sz="2400" b="1" u="sng" baseline="30000" dirty="0">
                <a:solidFill>
                  <a:srgbClr val="00A8A8"/>
                </a:solidFill>
              </a:rPr>
              <a:t>th</a:t>
            </a:r>
            <a:r>
              <a:rPr lang="en-GB" sz="2400" b="1" u="sng" dirty="0">
                <a:solidFill>
                  <a:srgbClr val="00A8A8"/>
                </a:solidFill>
              </a:rPr>
              <a:t> – 11</a:t>
            </a:r>
            <a:r>
              <a:rPr lang="en-GB" sz="2400" b="1" u="sng" baseline="30000" dirty="0">
                <a:solidFill>
                  <a:srgbClr val="00A8A8"/>
                </a:solidFill>
              </a:rPr>
              <a:t>th</a:t>
            </a:r>
            <a:r>
              <a:rPr lang="en-GB" sz="2400" b="1" u="sng" dirty="0">
                <a:solidFill>
                  <a:srgbClr val="00A8A8"/>
                </a:solidFill>
              </a:rPr>
              <a:t> February with Cornerstone Employers</a:t>
            </a:r>
            <a:endParaRPr lang="en-GB" sz="2400" u="sng" dirty="0">
              <a:solidFill>
                <a:srgbClr val="00A8A8"/>
              </a:solidFill>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7"/>
          <a:stretch>
            <a:fillRect/>
          </a:stretch>
        </p:blipFill>
        <p:spPr>
          <a:xfrm>
            <a:off x="1852074" y="5948580"/>
            <a:ext cx="1799052" cy="467428"/>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8"/>
          <a:stretch>
            <a:fillRect/>
          </a:stretch>
        </p:blipFill>
        <p:spPr>
          <a:xfrm>
            <a:off x="2514555" y="3009102"/>
            <a:ext cx="1923229" cy="596201"/>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9"/>
          <a:srcRect t="20529" b="17025"/>
          <a:stretch/>
        </p:blipFill>
        <p:spPr>
          <a:xfrm>
            <a:off x="6809150" y="2361048"/>
            <a:ext cx="1301558" cy="844035"/>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10"/>
          <a:srcRect r="12952"/>
          <a:stretch/>
        </p:blipFill>
        <p:spPr>
          <a:xfrm>
            <a:off x="5768916" y="5392099"/>
            <a:ext cx="1305467" cy="1014144"/>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11"/>
          <a:stretch>
            <a:fillRect/>
          </a:stretch>
        </p:blipFill>
        <p:spPr>
          <a:xfrm>
            <a:off x="4584985" y="5481269"/>
            <a:ext cx="1119094" cy="843009"/>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12"/>
          <a:stretch>
            <a:fillRect/>
          </a:stretch>
        </p:blipFill>
        <p:spPr>
          <a:xfrm>
            <a:off x="9152319" y="2514014"/>
            <a:ext cx="1982051" cy="1321367"/>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13"/>
          <a:stretch>
            <a:fillRect/>
          </a:stretch>
        </p:blipFill>
        <p:spPr>
          <a:xfrm>
            <a:off x="6919762" y="5509810"/>
            <a:ext cx="1359297" cy="906198"/>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13"/>
          <a:stretch>
            <a:fillRect/>
          </a:stretch>
        </p:blipFill>
        <p:spPr>
          <a:xfrm>
            <a:off x="1615809" y="4549262"/>
            <a:ext cx="2077494" cy="138499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14"/>
          <a:stretch>
            <a:fillRect/>
          </a:stretch>
        </p:blipFill>
        <p:spPr>
          <a:xfrm>
            <a:off x="1007954" y="2697452"/>
            <a:ext cx="1452095" cy="904097"/>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15"/>
          <a:stretch>
            <a:fillRect/>
          </a:stretch>
        </p:blipFill>
        <p:spPr>
          <a:xfrm>
            <a:off x="1697190" y="2057440"/>
            <a:ext cx="1977376" cy="790950"/>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19833" y="2438560"/>
            <a:ext cx="1908363" cy="736137"/>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17"/>
          <a:srcRect t="23818" b="24193"/>
          <a:stretch/>
        </p:blipFill>
        <p:spPr>
          <a:xfrm>
            <a:off x="9081657" y="2029587"/>
            <a:ext cx="2163635" cy="748531"/>
          </a:xfrm>
          <a:prstGeom prst="rect">
            <a:avLst/>
          </a:prstGeom>
          <a:ln>
            <a:noFill/>
          </a:ln>
          <a:effectLst>
            <a:softEdge rad="112500"/>
          </a:effectLst>
        </p:spPr>
      </p:pic>
    </p:spTree>
    <p:extLst>
      <p:ext uri="{BB962C8B-B14F-4D97-AF65-F5344CB8AC3E}">
        <p14:creationId xmlns:p14="http://schemas.microsoft.com/office/powerpoint/2010/main" val="205290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403994"/>
            <a:ext cx="8551332" cy="439981"/>
          </a:xfrm>
        </p:spPr>
        <p:txBody>
          <a:bodyPr/>
          <a:lstStyle/>
          <a:p>
            <a:pPr algn="ctr"/>
            <a:r>
              <a:rPr lang="en-GB" sz="3200" dirty="0">
                <a:solidFill>
                  <a:srgbClr val="00A1DF"/>
                </a:solidFill>
              </a:rPr>
              <a:t>Apprentice Developer Services Assistant Engineer</a:t>
            </a:r>
            <a:br>
              <a:rPr lang="en-GB" sz="3200" dirty="0">
                <a:solidFill>
                  <a:srgbClr val="00A1DF"/>
                </a:solidFill>
              </a:rPr>
            </a:br>
            <a:endParaRPr lang="en-GB" sz="3200" dirty="0">
              <a:solidFill>
                <a:srgbClr val="00A1DF"/>
              </a:solidFill>
            </a:endParaRP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146467" y="1230929"/>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You’ll learn how to assess new connections from developments to the water and wastewater network and also new assets for adoption</a:t>
            </a:r>
          </a:p>
        </p:txBody>
      </p:sp>
      <p:sp>
        <p:nvSpPr>
          <p:cNvPr id="12" name="Rounded Rectangle 11"/>
          <p:cNvSpPr/>
          <p:nvPr/>
        </p:nvSpPr>
        <p:spPr>
          <a:xfrm>
            <a:off x="4538397" y="1272493"/>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Understand key processes, procedures, regulatory and technical requirements and information</a:t>
            </a:r>
          </a:p>
        </p:txBody>
      </p:sp>
      <p:sp>
        <p:nvSpPr>
          <p:cNvPr id="13" name="Rounded Rectangle 12"/>
          <p:cNvSpPr/>
          <p:nvPr/>
        </p:nvSpPr>
        <p:spPr>
          <a:xfrm>
            <a:off x="8030325" y="1220539"/>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Identify and highlight potential risk to United Utilities assets, new and existing customers</a:t>
            </a:r>
          </a:p>
        </p:txBody>
      </p:sp>
      <p:sp>
        <p:nvSpPr>
          <p:cNvPr id="14" name="Rounded Rectangle 13"/>
          <p:cNvSpPr/>
          <p:nvPr/>
        </p:nvSpPr>
        <p:spPr>
          <a:xfrm>
            <a:off x="1510149" y="3369523"/>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all new adoptable assets are designed correctly and existing assets are protected</a:t>
            </a:r>
          </a:p>
        </p:txBody>
      </p:sp>
      <p:sp>
        <p:nvSpPr>
          <p:cNvPr id="15" name="Rounded Rectangle 14"/>
          <p:cNvSpPr/>
          <p:nvPr/>
        </p:nvSpPr>
        <p:spPr>
          <a:xfrm>
            <a:off x="7416679" y="3321404"/>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Point of contact for key stakeholders and provide relevant and appropriate site based information</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7946" y="3473418"/>
            <a:ext cx="2405449" cy="1602631"/>
          </a:xfrm>
          <a:prstGeom prst="roundRect">
            <a:avLst>
              <a:gd name="adj" fmla="val 8594"/>
            </a:avLst>
          </a:prstGeom>
          <a:solidFill>
            <a:srgbClr val="FFFFFF">
              <a:shade val="85000"/>
            </a:srgbClr>
          </a:solidFill>
          <a:ln>
            <a:noFill/>
          </a:ln>
          <a:effectLst/>
        </p:spPr>
      </p:pic>
      <p:sp>
        <p:nvSpPr>
          <p:cNvPr id="22" name="Rounded Rectangle 21"/>
          <p:cNvSpPr/>
          <p:nvPr/>
        </p:nvSpPr>
        <p:spPr>
          <a:xfrm>
            <a:off x="1183775" y="1255642"/>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You’ll learn how to assess new connections from developments to the water and wastewater network and also new assets for adoption</a:t>
            </a:r>
          </a:p>
        </p:txBody>
      </p:sp>
      <p:sp>
        <p:nvSpPr>
          <p:cNvPr id="23" name="Rounded Rectangle 22"/>
          <p:cNvSpPr/>
          <p:nvPr/>
        </p:nvSpPr>
        <p:spPr>
          <a:xfrm>
            <a:off x="4575705" y="129720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Understand key processes, procedures, regulatory and technical requirements and information</a:t>
            </a:r>
          </a:p>
        </p:txBody>
      </p:sp>
      <p:sp>
        <p:nvSpPr>
          <p:cNvPr id="24" name="Rounded Rectangle 23"/>
          <p:cNvSpPr/>
          <p:nvPr/>
        </p:nvSpPr>
        <p:spPr>
          <a:xfrm>
            <a:off x="8067633" y="1245252"/>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Identify and highlight potential risk to United Utilities assets, new and existing customers</a:t>
            </a:r>
          </a:p>
        </p:txBody>
      </p:sp>
      <p:sp>
        <p:nvSpPr>
          <p:cNvPr id="25" name="Rounded Rectangle 24"/>
          <p:cNvSpPr/>
          <p:nvPr/>
        </p:nvSpPr>
        <p:spPr>
          <a:xfrm>
            <a:off x="1547457" y="339423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all new adoptable assets are designed correctly and existing assets are protected</a:t>
            </a:r>
          </a:p>
        </p:txBody>
      </p:sp>
      <p:sp>
        <p:nvSpPr>
          <p:cNvPr id="26" name="Rounded Rectangle 25"/>
          <p:cNvSpPr/>
          <p:nvPr/>
        </p:nvSpPr>
        <p:spPr>
          <a:xfrm>
            <a:off x="7453987" y="3346117"/>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Point of contact for key stakeholders and provide relevant and appropriate site based information</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5254" y="3498131"/>
            <a:ext cx="2405449" cy="1602631"/>
          </a:xfrm>
          <a:prstGeom prst="roundRect">
            <a:avLst>
              <a:gd name="adj" fmla="val 8594"/>
            </a:avLst>
          </a:prstGeom>
          <a:solidFill>
            <a:srgbClr val="FFFFFF">
              <a:shade val="85000"/>
            </a:srgbClr>
          </a:solidFill>
          <a:ln>
            <a:noFill/>
          </a:ln>
          <a:effectLst/>
        </p:spPr>
      </p:pic>
      <p:grpSp>
        <p:nvGrpSpPr>
          <p:cNvPr id="28" name="Group 27"/>
          <p:cNvGrpSpPr/>
          <p:nvPr/>
        </p:nvGrpSpPr>
        <p:grpSpPr>
          <a:xfrm>
            <a:off x="3231221" y="6199226"/>
            <a:ext cx="5729558" cy="492210"/>
            <a:chOff x="3730956" y="6199226"/>
            <a:chExt cx="5729558" cy="492210"/>
          </a:xfrm>
        </p:grpSpPr>
        <p:sp>
          <p:nvSpPr>
            <p:cNvPr id="29" name="Rounded Rectangle 28">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69137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292622"/>
            <a:ext cx="8551332" cy="439981"/>
          </a:xfrm>
        </p:spPr>
        <p:txBody>
          <a:bodyPr/>
          <a:lstStyle/>
          <a:p>
            <a:pPr algn="ctr"/>
            <a:r>
              <a:rPr lang="en-GB" sz="3200" dirty="0">
                <a:solidFill>
                  <a:srgbClr val="D7006D"/>
                </a:solidFill>
              </a:rPr>
              <a:t>Apprentice Financial Analyst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465660" y="1314058"/>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the financial analyst team to support the lead management accountant and business areas</a:t>
            </a:r>
          </a:p>
        </p:txBody>
      </p:sp>
      <p:sp>
        <p:nvSpPr>
          <p:cNvPr id="14" name="Rounded Rectangle 13"/>
          <p:cNvSpPr/>
          <p:nvPr/>
        </p:nvSpPr>
        <p:spPr>
          <a:xfrm>
            <a:off x="1354285" y="3504605"/>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Own and control relevant financial models used to assist business performance </a:t>
            </a:r>
          </a:p>
        </p:txBody>
      </p:sp>
      <p:grpSp>
        <p:nvGrpSpPr>
          <p:cNvPr id="16" name="Google Shape;6718;p58"/>
          <p:cNvGrpSpPr/>
          <p:nvPr/>
        </p:nvGrpSpPr>
        <p:grpSpPr>
          <a:xfrm>
            <a:off x="4835692" y="3562676"/>
            <a:ext cx="2014036" cy="1775915"/>
            <a:chOff x="-63666550" y="2278975"/>
            <a:chExt cx="319800" cy="318625"/>
          </a:xfrm>
          <a:solidFill>
            <a:schemeClr val="accent5">
              <a:lumMod val="60000"/>
              <a:lumOff val="40000"/>
            </a:schemeClr>
          </a:solidFill>
        </p:grpSpPr>
        <p:sp>
          <p:nvSpPr>
            <p:cNvPr id="17" name="Google Shape;6719;p58"/>
            <p:cNvSpPr/>
            <p:nvPr/>
          </p:nvSpPr>
          <p:spPr>
            <a:xfrm>
              <a:off x="-63481450" y="2309700"/>
              <a:ext cx="62225" cy="146525"/>
            </a:xfrm>
            <a:custGeom>
              <a:avLst/>
              <a:gdLst/>
              <a:ahLst/>
              <a:cxnLst/>
              <a:rect l="l" t="t" r="r" b="b"/>
              <a:pathLst>
                <a:path w="2489" h="5861" extrusionOk="0">
                  <a:moveTo>
                    <a:pt x="1229" y="0"/>
                  </a:moveTo>
                  <a:cubicBezTo>
                    <a:pt x="977" y="0"/>
                    <a:pt x="819" y="189"/>
                    <a:pt x="819" y="441"/>
                  </a:cubicBezTo>
                  <a:lnTo>
                    <a:pt x="819" y="694"/>
                  </a:lnTo>
                  <a:cubicBezTo>
                    <a:pt x="347" y="883"/>
                    <a:pt x="0" y="1324"/>
                    <a:pt x="0" y="1891"/>
                  </a:cubicBezTo>
                  <a:cubicBezTo>
                    <a:pt x="0" y="2552"/>
                    <a:pt x="536" y="2962"/>
                    <a:pt x="977" y="3277"/>
                  </a:cubicBezTo>
                  <a:cubicBezTo>
                    <a:pt x="1292" y="3497"/>
                    <a:pt x="1638" y="3749"/>
                    <a:pt x="1638" y="3970"/>
                  </a:cubicBezTo>
                  <a:cubicBezTo>
                    <a:pt x="1607" y="4254"/>
                    <a:pt x="1418" y="4411"/>
                    <a:pt x="1197" y="4411"/>
                  </a:cubicBezTo>
                  <a:cubicBezTo>
                    <a:pt x="977" y="4411"/>
                    <a:pt x="819" y="4222"/>
                    <a:pt x="819" y="3970"/>
                  </a:cubicBezTo>
                  <a:cubicBezTo>
                    <a:pt x="819" y="3749"/>
                    <a:pt x="630" y="3560"/>
                    <a:pt x="410" y="3560"/>
                  </a:cubicBezTo>
                  <a:cubicBezTo>
                    <a:pt x="189" y="3560"/>
                    <a:pt x="0" y="3749"/>
                    <a:pt x="0" y="3970"/>
                  </a:cubicBezTo>
                  <a:cubicBezTo>
                    <a:pt x="0" y="4537"/>
                    <a:pt x="347" y="4978"/>
                    <a:pt x="819" y="5167"/>
                  </a:cubicBezTo>
                  <a:lnTo>
                    <a:pt x="819" y="5419"/>
                  </a:lnTo>
                  <a:cubicBezTo>
                    <a:pt x="819" y="5671"/>
                    <a:pt x="1008" y="5860"/>
                    <a:pt x="1197" y="5860"/>
                  </a:cubicBezTo>
                  <a:cubicBezTo>
                    <a:pt x="1449" y="5860"/>
                    <a:pt x="1638" y="5671"/>
                    <a:pt x="1638" y="5419"/>
                  </a:cubicBezTo>
                  <a:lnTo>
                    <a:pt x="1638" y="5167"/>
                  </a:lnTo>
                  <a:cubicBezTo>
                    <a:pt x="2111" y="5010"/>
                    <a:pt x="2489" y="4537"/>
                    <a:pt x="2489" y="3970"/>
                  </a:cubicBezTo>
                  <a:cubicBezTo>
                    <a:pt x="2489" y="3308"/>
                    <a:pt x="1922" y="2930"/>
                    <a:pt x="1481" y="2615"/>
                  </a:cubicBezTo>
                  <a:cubicBezTo>
                    <a:pt x="1166" y="2363"/>
                    <a:pt x="819" y="2143"/>
                    <a:pt x="819" y="1891"/>
                  </a:cubicBezTo>
                  <a:cubicBezTo>
                    <a:pt x="819" y="1670"/>
                    <a:pt x="1008" y="1450"/>
                    <a:pt x="1229" y="1450"/>
                  </a:cubicBezTo>
                  <a:cubicBezTo>
                    <a:pt x="1449" y="1450"/>
                    <a:pt x="1638" y="1670"/>
                    <a:pt x="1638" y="1891"/>
                  </a:cubicBezTo>
                  <a:cubicBezTo>
                    <a:pt x="1638" y="2111"/>
                    <a:pt x="1859" y="2332"/>
                    <a:pt x="2048" y="2332"/>
                  </a:cubicBezTo>
                  <a:cubicBezTo>
                    <a:pt x="2269" y="2332"/>
                    <a:pt x="2489" y="2111"/>
                    <a:pt x="2489" y="1891"/>
                  </a:cubicBezTo>
                  <a:cubicBezTo>
                    <a:pt x="2489" y="1324"/>
                    <a:pt x="2111" y="914"/>
                    <a:pt x="1638" y="694"/>
                  </a:cubicBezTo>
                  <a:lnTo>
                    <a:pt x="1638" y="441"/>
                  </a:lnTo>
                  <a:cubicBezTo>
                    <a:pt x="1638" y="189"/>
                    <a:pt x="1449" y="0"/>
                    <a:pt x="12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720;p58"/>
            <p:cNvSpPr/>
            <p:nvPr/>
          </p:nvSpPr>
          <p:spPr>
            <a:xfrm>
              <a:off x="-63666550" y="2278975"/>
              <a:ext cx="319800" cy="318625"/>
            </a:xfrm>
            <a:custGeom>
              <a:avLst/>
              <a:gdLst/>
              <a:ahLst/>
              <a:cxnLst/>
              <a:rect l="l" t="t" r="r" b="b"/>
              <a:pathLst>
                <a:path w="12792" h="12745" extrusionOk="0">
                  <a:moveTo>
                    <a:pt x="8601" y="914"/>
                  </a:moveTo>
                  <a:cubicBezTo>
                    <a:pt x="10429" y="914"/>
                    <a:pt x="11909" y="2427"/>
                    <a:pt x="11909" y="4222"/>
                  </a:cubicBezTo>
                  <a:cubicBezTo>
                    <a:pt x="11909" y="6050"/>
                    <a:pt x="10429" y="7530"/>
                    <a:pt x="8601" y="7530"/>
                  </a:cubicBezTo>
                  <a:cubicBezTo>
                    <a:pt x="7971" y="7530"/>
                    <a:pt x="7404" y="7373"/>
                    <a:pt x="6869" y="7026"/>
                  </a:cubicBezTo>
                  <a:lnTo>
                    <a:pt x="7089" y="6270"/>
                  </a:lnTo>
                  <a:cubicBezTo>
                    <a:pt x="7144" y="5997"/>
                    <a:pt x="6938" y="5748"/>
                    <a:pt x="6677" y="5748"/>
                  </a:cubicBezTo>
                  <a:cubicBezTo>
                    <a:pt x="6637" y="5748"/>
                    <a:pt x="6596" y="5754"/>
                    <a:pt x="6554" y="5766"/>
                  </a:cubicBezTo>
                  <a:lnTo>
                    <a:pt x="5829" y="5955"/>
                  </a:lnTo>
                  <a:cubicBezTo>
                    <a:pt x="5514" y="5451"/>
                    <a:pt x="5293" y="4852"/>
                    <a:pt x="5293" y="4222"/>
                  </a:cubicBezTo>
                  <a:cubicBezTo>
                    <a:pt x="5293" y="2364"/>
                    <a:pt x="6774" y="914"/>
                    <a:pt x="8601" y="914"/>
                  </a:cubicBezTo>
                  <a:close/>
                  <a:moveTo>
                    <a:pt x="6050" y="6711"/>
                  </a:moveTo>
                  <a:lnTo>
                    <a:pt x="5041" y="10303"/>
                  </a:lnTo>
                  <a:lnTo>
                    <a:pt x="4789" y="9421"/>
                  </a:lnTo>
                  <a:cubicBezTo>
                    <a:pt x="4749" y="9221"/>
                    <a:pt x="4571" y="9098"/>
                    <a:pt x="4389" y="9098"/>
                  </a:cubicBezTo>
                  <a:cubicBezTo>
                    <a:pt x="4284" y="9098"/>
                    <a:pt x="4177" y="9139"/>
                    <a:pt x="4096" y="9232"/>
                  </a:cubicBezTo>
                  <a:lnTo>
                    <a:pt x="1418" y="11910"/>
                  </a:lnTo>
                  <a:lnTo>
                    <a:pt x="820" y="11311"/>
                  </a:lnTo>
                  <a:lnTo>
                    <a:pt x="3529" y="8665"/>
                  </a:lnTo>
                  <a:cubicBezTo>
                    <a:pt x="3781" y="8444"/>
                    <a:pt x="3655" y="8034"/>
                    <a:pt x="3340" y="7971"/>
                  </a:cubicBezTo>
                  <a:lnTo>
                    <a:pt x="2458" y="7719"/>
                  </a:lnTo>
                  <a:lnTo>
                    <a:pt x="6050" y="6711"/>
                  </a:lnTo>
                  <a:close/>
                  <a:moveTo>
                    <a:pt x="8664" y="1"/>
                  </a:moveTo>
                  <a:cubicBezTo>
                    <a:pt x="6365" y="1"/>
                    <a:pt x="4506" y="1860"/>
                    <a:pt x="4506" y="4159"/>
                  </a:cubicBezTo>
                  <a:cubicBezTo>
                    <a:pt x="4506" y="4852"/>
                    <a:pt x="4663" y="5514"/>
                    <a:pt x="5041" y="6113"/>
                  </a:cubicBezTo>
                  <a:lnTo>
                    <a:pt x="820" y="7341"/>
                  </a:lnTo>
                  <a:cubicBezTo>
                    <a:pt x="631" y="7373"/>
                    <a:pt x="505" y="7562"/>
                    <a:pt x="505" y="7719"/>
                  </a:cubicBezTo>
                  <a:cubicBezTo>
                    <a:pt x="505" y="7940"/>
                    <a:pt x="631" y="8097"/>
                    <a:pt x="820" y="8129"/>
                  </a:cubicBezTo>
                  <a:lnTo>
                    <a:pt x="2458" y="8570"/>
                  </a:lnTo>
                  <a:lnTo>
                    <a:pt x="316" y="10712"/>
                  </a:lnTo>
                  <a:cubicBezTo>
                    <a:pt x="1" y="11027"/>
                    <a:pt x="1" y="11563"/>
                    <a:pt x="316" y="11910"/>
                  </a:cubicBezTo>
                  <a:lnTo>
                    <a:pt x="883" y="12508"/>
                  </a:lnTo>
                  <a:cubicBezTo>
                    <a:pt x="1040" y="12666"/>
                    <a:pt x="1253" y="12744"/>
                    <a:pt x="1469" y="12744"/>
                  </a:cubicBezTo>
                  <a:cubicBezTo>
                    <a:pt x="1686" y="12744"/>
                    <a:pt x="1907" y="12666"/>
                    <a:pt x="2080" y="12508"/>
                  </a:cubicBezTo>
                  <a:lnTo>
                    <a:pt x="4254" y="10334"/>
                  </a:lnTo>
                  <a:lnTo>
                    <a:pt x="4663" y="11973"/>
                  </a:lnTo>
                  <a:cubicBezTo>
                    <a:pt x="4727" y="12181"/>
                    <a:pt x="4906" y="12292"/>
                    <a:pt x="5078" y="12292"/>
                  </a:cubicBezTo>
                  <a:cubicBezTo>
                    <a:pt x="5244" y="12292"/>
                    <a:pt x="5405" y="12189"/>
                    <a:pt x="5451" y="11973"/>
                  </a:cubicBezTo>
                  <a:lnTo>
                    <a:pt x="6680" y="7782"/>
                  </a:lnTo>
                  <a:cubicBezTo>
                    <a:pt x="7278" y="8097"/>
                    <a:pt x="7940" y="8286"/>
                    <a:pt x="8664" y="8286"/>
                  </a:cubicBezTo>
                  <a:cubicBezTo>
                    <a:pt x="10933" y="8286"/>
                    <a:pt x="12792" y="6428"/>
                    <a:pt x="12792" y="4159"/>
                  </a:cubicBezTo>
                  <a:cubicBezTo>
                    <a:pt x="12792" y="1860"/>
                    <a:pt x="10933" y="1"/>
                    <a:pt x="8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Rounded Rectangle 18"/>
          <p:cNvSpPr/>
          <p:nvPr/>
        </p:nvSpPr>
        <p:spPr>
          <a:xfrm>
            <a:off x="1036091" y="1292390"/>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Assist with the production of accruals, monthly accounting and other requirements in line with regulatory guidelines</a:t>
            </a:r>
          </a:p>
        </p:txBody>
      </p:sp>
      <p:sp>
        <p:nvSpPr>
          <p:cNvPr id="21" name="Rounded Rectangle 20"/>
          <p:cNvSpPr/>
          <p:nvPr/>
        </p:nvSpPr>
        <p:spPr>
          <a:xfrm>
            <a:off x="7982294" y="1323562"/>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Liaise with HR to ensure alignment to the resource plan and reconciliation of headcount and will need to meet strict month end deadlines</a:t>
            </a:r>
          </a:p>
        </p:txBody>
      </p:sp>
      <p:sp>
        <p:nvSpPr>
          <p:cNvPr id="22" name="Rounded Rectangle 21"/>
          <p:cNvSpPr/>
          <p:nvPr/>
        </p:nvSpPr>
        <p:spPr>
          <a:xfrm>
            <a:off x="7514121" y="350755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Prepare all year-end reporting schedules</a:t>
            </a:r>
          </a:p>
        </p:txBody>
      </p:sp>
      <p:grpSp>
        <p:nvGrpSpPr>
          <p:cNvPr id="25" name="Group 24"/>
          <p:cNvGrpSpPr/>
          <p:nvPr/>
        </p:nvGrpSpPr>
        <p:grpSpPr>
          <a:xfrm>
            <a:off x="3231221" y="6199226"/>
            <a:ext cx="5729558" cy="492210"/>
            <a:chOff x="3730956" y="6199226"/>
            <a:chExt cx="5729558" cy="492210"/>
          </a:xfrm>
        </p:grpSpPr>
        <p:sp>
          <p:nvSpPr>
            <p:cNvPr id="26" name="Rounded Rectangle 25">
              <a:hlinkClick r:id="rId7"/>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98949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378" y="84803"/>
            <a:ext cx="10695245" cy="439981"/>
          </a:xfrm>
        </p:spPr>
        <p:txBody>
          <a:bodyPr/>
          <a:lstStyle/>
          <a:p>
            <a:pPr algn="ctr"/>
            <a:r>
              <a:rPr lang="en-GB" sz="3200" dirty="0">
                <a:solidFill>
                  <a:srgbClr val="00A1DF"/>
                </a:solidFill>
              </a:rPr>
              <a:t>Apprentice Field Service Engineer </a:t>
            </a:r>
            <a:br>
              <a:rPr lang="en-GB" sz="3200" dirty="0">
                <a:solidFill>
                  <a:srgbClr val="00A1DF"/>
                </a:solidFill>
              </a:rPr>
            </a:br>
            <a:r>
              <a:rPr lang="en-GB" sz="3200" dirty="0">
                <a:solidFill>
                  <a:srgbClr val="00A1DF"/>
                </a:solidFill>
              </a:rPr>
              <a:t>Mechanical (Water &amp; Wastewater)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7624293" y="1161406"/>
            <a:ext cx="4460334" cy="4402267"/>
            <a:chOff x="7512227" y="3117803"/>
            <a:chExt cx="3731741" cy="2894242"/>
          </a:xfrm>
          <a:solidFill>
            <a:srgbClr val="29CBFF"/>
          </a:solidFill>
        </p:grpSpPr>
        <p:grpSp>
          <p:nvGrpSpPr>
            <p:cNvPr id="10" name="Group 9"/>
            <p:cNvGrpSpPr/>
            <p:nvPr/>
          </p:nvGrpSpPr>
          <p:grpSpPr>
            <a:xfrm>
              <a:off x="7512227" y="3117803"/>
              <a:ext cx="3731741" cy="2894242"/>
              <a:chOff x="8314510" y="2833272"/>
              <a:chExt cx="3731741" cy="2894242"/>
            </a:xfrm>
            <a:grpFill/>
          </p:grpSpPr>
          <p:sp>
            <p:nvSpPr>
              <p:cNvPr id="12" name="Rounded Rectangle 11"/>
              <p:cNvSpPr/>
              <p:nvPr/>
            </p:nvSpPr>
            <p:spPr>
              <a:xfrm>
                <a:off x="8314510" y="2833272"/>
                <a:ext cx="3731741" cy="2894242"/>
              </a:xfrm>
              <a:prstGeom prst="roundRect">
                <a:avLst/>
              </a:prstGeom>
              <a:solidFill>
                <a:srgbClr val="29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9876847" y="3183445"/>
                <a:ext cx="2040021" cy="6672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advice would you give to some body applying for the apprenticeship scheme?</a:t>
                </a:r>
              </a:p>
            </p:txBody>
          </p:sp>
          <p:sp>
            <p:nvSpPr>
              <p:cNvPr id="15" name="TextBox 14"/>
              <p:cNvSpPr txBox="1"/>
              <p:nvPr/>
            </p:nvSpPr>
            <p:spPr>
              <a:xfrm>
                <a:off x="8539305" y="4276950"/>
                <a:ext cx="3377563" cy="910556"/>
              </a:xfrm>
              <a:prstGeom prst="rect">
                <a:avLst/>
              </a:prstGeom>
              <a:grpFill/>
            </p:spPr>
            <p:txBody>
              <a:bodyPr wrap="square" rtlCol="0">
                <a:spAutoFit/>
              </a:bodyPr>
              <a:lstStyle/>
              <a:p>
                <a:pPr>
                  <a:lnSpc>
                    <a:spcPct val="150000"/>
                  </a:lnSpc>
                </a:pPr>
                <a:r>
                  <a:rPr lang="en-GB" sz="1400" dirty="0">
                    <a:solidFill>
                      <a:schemeClr val="bg1"/>
                    </a:solidFill>
                  </a:rPr>
                  <a:t>“Do some research on the company and research your chosen discipline. Knowing background information on the job you’re applying for will always impress the interviewer.” </a:t>
                </a:r>
              </a:p>
            </p:txBody>
          </p:sp>
          <p:sp>
            <p:nvSpPr>
              <p:cNvPr id="16" name="TextBox 15"/>
              <p:cNvSpPr txBox="1"/>
              <p:nvPr/>
            </p:nvSpPr>
            <p:spPr>
              <a:xfrm>
                <a:off x="9467826" y="5385378"/>
                <a:ext cx="2425622" cy="182111"/>
              </a:xfrm>
              <a:prstGeom prst="rect">
                <a:avLst/>
              </a:prstGeom>
              <a:grpFill/>
            </p:spPr>
            <p:txBody>
              <a:bodyPr wrap="square" rtlCol="0">
                <a:spAutoFit/>
              </a:bodyPr>
              <a:lstStyle/>
              <a:p>
                <a:r>
                  <a:rPr lang="en-GB" sz="1200" dirty="0">
                    <a:solidFill>
                      <a:schemeClr val="bg1"/>
                    </a:solidFill>
                  </a:rPr>
                  <a:t>- George, Apprentice FSE (Mechanical)</a:t>
                </a:r>
              </a:p>
            </p:txBody>
          </p:sp>
        </p:grpSp>
        <p:pic>
          <p:nvPicPr>
            <p:cNvPr id="17" name="Picture 16"/>
            <p:cNvPicPr>
              <a:picLocks noChangeAspect="1"/>
            </p:cNvPicPr>
            <p:nvPr/>
          </p:nvPicPr>
          <p:blipFill>
            <a:blip r:embed="rId7"/>
            <a:stretch>
              <a:fillRect/>
            </a:stretch>
          </p:blipFill>
          <p:spPr>
            <a:xfrm>
              <a:off x="7609509" y="3272248"/>
              <a:ext cx="1530619" cy="1255961"/>
            </a:xfrm>
            <a:prstGeom prst="ellipse">
              <a:avLst/>
            </a:prstGeom>
            <a:grpFill/>
            <a:ln w="63500" cap="rnd">
              <a:noFill/>
            </a:ln>
            <a:effectLst/>
          </p:spPr>
        </p:pic>
      </p:grpSp>
      <p:sp>
        <p:nvSpPr>
          <p:cNvPr id="18" name="Rounded Rectangle 17"/>
          <p:cNvSpPr/>
          <p:nvPr/>
        </p:nvSpPr>
        <p:spPr>
          <a:xfrm>
            <a:off x="595017"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Assist with the production of accruals, monthly accounting and other requirements in line with regulatory guidelines</a:t>
            </a:r>
          </a:p>
        </p:txBody>
      </p:sp>
      <p:sp>
        <p:nvSpPr>
          <p:cNvPr id="19" name="Rounded Rectangle 18"/>
          <p:cNvSpPr/>
          <p:nvPr/>
        </p:nvSpPr>
        <p:spPr>
          <a:xfrm>
            <a:off x="3955774" y="1412825"/>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the financial analyst team to support the lead management accountant and business areas</a:t>
            </a:r>
          </a:p>
        </p:txBody>
      </p:sp>
      <p:sp>
        <p:nvSpPr>
          <p:cNvPr id="20" name="Rounded Rectangle 19"/>
          <p:cNvSpPr/>
          <p:nvPr/>
        </p:nvSpPr>
        <p:spPr>
          <a:xfrm>
            <a:off x="3934992" y="3509854"/>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Liaise with HR to ensure alignment to the resource plan and reconciliation of headcount and will need to meet strict month end deadlines</a:t>
            </a:r>
          </a:p>
        </p:txBody>
      </p:sp>
      <p:sp>
        <p:nvSpPr>
          <p:cNvPr id="21" name="Rounded Rectangle 20"/>
          <p:cNvSpPr/>
          <p:nvPr/>
        </p:nvSpPr>
        <p:spPr>
          <a:xfrm>
            <a:off x="574235" y="3520246"/>
            <a:ext cx="3043878" cy="1836729"/>
          </a:xfrm>
          <a:prstGeom prst="roundRect">
            <a:avLst/>
          </a:prstGeom>
          <a:solidFill>
            <a:srgbClr val="00A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Own and control relevant financial models used to assist business performance </a:t>
            </a:r>
          </a:p>
        </p:txBody>
      </p:sp>
      <p:grpSp>
        <p:nvGrpSpPr>
          <p:cNvPr id="25" name="Group 24"/>
          <p:cNvGrpSpPr/>
          <p:nvPr/>
        </p:nvGrpSpPr>
        <p:grpSpPr>
          <a:xfrm>
            <a:off x="3231221" y="6199226"/>
            <a:ext cx="5729558" cy="492210"/>
            <a:chOff x="3730956" y="6199226"/>
            <a:chExt cx="5729558" cy="492210"/>
          </a:xfrm>
        </p:grpSpPr>
        <p:sp>
          <p:nvSpPr>
            <p:cNvPr id="26" name="Rounded Rectangle 25">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018308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334" y="271840"/>
            <a:ext cx="8551332" cy="439981"/>
          </a:xfrm>
        </p:spPr>
        <p:txBody>
          <a:bodyPr/>
          <a:lstStyle/>
          <a:p>
            <a:pPr algn="ctr"/>
            <a:r>
              <a:rPr lang="en-GB" sz="3600" dirty="0">
                <a:solidFill>
                  <a:srgbClr val="024E43"/>
                </a:solidFill>
              </a:rPr>
              <a:t>Apprentice Laboratory Scientist</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20043" y="1268935"/>
            <a:ext cx="7289883" cy="982621"/>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key scientific skills and how to ensure that the water that comes out of the tap is of the highest quality</a:t>
            </a:r>
          </a:p>
        </p:txBody>
      </p:sp>
      <p:sp>
        <p:nvSpPr>
          <p:cNvPr id="13" name="Rounded Rectangle 12"/>
          <p:cNvSpPr/>
          <p:nvPr/>
        </p:nvSpPr>
        <p:spPr>
          <a:xfrm>
            <a:off x="4644733" y="4827324"/>
            <a:ext cx="7289883" cy="947415"/>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During your five year apprenticeship, you’ll get to grips with lots of different systems and activities that take place in our science department including … </a:t>
            </a:r>
          </a:p>
        </p:txBody>
      </p:sp>
      <p:grpSp>
        <p:nvGrpSpPr>
          <p:cNvPr id="17" name="Group 16"/>
          <p:cNvGrpSpPr/>
          <p:nvPr/>
        </p:nvGrpSpPr>
        <p:grpSpPr>
          <a:xfrm>
            <a:off x="227124" y="1135366"/>
            <a:ext cx="4074710" cy="4689696"/>
            <a:chOff x="8314510" y="2833272"/>
            <a:chExt cx="3915022" cy="2894242"/>
          </a:xfrm>
          <a:solidFill>
            <a:srgbClr val="008542"/>
          </a:solidFill>
        </p:grpSpPr>
        <p:sp>
          <p:nvSpPr>
            <p:cNvPr id="19" name="Rounded Rectangle 18"/>
            <p:cNvSpPr/>
            <p:nvPr/>
          </p:nvSpPr>
          <p:spPr>
            <a:xfrm>
              <a:off x="8314510" y="2833272"/>
              <a:ext cx="3915022" cy="28942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0210722" y="3020374"/>
              <a:ext cx="1635421" cy="1123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What is your favourite thing about your current role?</a:t>
              </a:r>
            </a:p>
          </p:txBody>
        </p:sp>
        <p:sp>
          <p:nvSpPr>
            <p:cNvPr id="21" name="TextBox 20"/>
            <p:cNvSpPr txBox="1"/>
            <p:nvPr/>
          </p:nvSpPr>
          <p:spPr>
            <a:xfrm>
              <a:off x="8344851" y="4154599"/>
              <a:ext cx="3874697" cy="1386996"/>
            </a:xfrm>
            <a:prstGeom prst="roundRect">
              <a:avLst/>
            </a:prstGeom>
            <a:grpFill/>
          </p:spPr>
          <p:txBody>
            <a:bodyPr wrap="square" rtlCol="0">
              <a:spAutoFit/>
            </a:bodyPr>
            <a:lstStyle/>
            <a:p>
              <a:pPr>
                <a:lnSpc>
                  <a:spcPct val="150000"/>
                </a:lnSpc>
              </a:pPr>
              <a:r>
                <a:rPr lang="en-GB" sz="1400" dirty="0">
                  <a:solidFill>
                    <a:schemeClr val="bg1"/>
                  </a:solidFill>
                </a:rPr>
                <a:t>“Everything I’m learning day to day is directly applied. That’s something that frustrated me so much during school, that I’d learn things that I’d have no idea how or when to actually use, but in my current role I can make use of everything I’ve learnt right away.”</a:t>
              </a:r>
            </a:p>
          </p:txBody>
        </p:sp>
        <p:sp>
          <p:nvSpPr>
            <p:cNvPr id="22" name="TextBox 21"/>
            <p:cNvSpPr txBox="1"/>
            <p:nvPr/>
          </p:nvSpPr>
          <p:spPr>
            <a:xfrm>
              <a:off x="9780490" y="5457675"/>
              <a:ext cx="2449042" cy="189136"/>
            </a:xfrm>
            <a:prstGeom prst="roundRect">
              <a:avLst/>
            </a:prstGeom>
            <a:noFill/>
          </p:spPr>
          <p:txBody>
            <a:bodyPr wrap="square" rtlCol="0">
              <a:spAutoFit/>
            </a:bodyPr>
            <a:lstStyle/>
            <a:p>
              <a:r>
                <a:rPr lang="en-GB" sz="1200" dirty="0">
                  <a:solidFill>
                    <a:schemeClr val="bg1"/>
                  </a:solidFill>
                </a:rPr>
                <a:t>- Evan, Apprentice Scientist</a:t>
              </a:r>
            </a:p>
          </p:txBody>
        </p:sp>
      </p:grpSp>
      <p:pic>
        <p:nvPicPr>
          <p:cNvPr id="23" name="Picture 22"/>
          <p:cNvPicPr/>
          <p:nvPr/>
        </p:nvPicPr>
        <p:blipFill rotWithShape="1">
          <a:blip r:embed="rId7">
            <a:extLst>
              <a:ext uri="{28A0092B-C50C-407E-A947-70E740481C1C}">
                <a14:useLocalDpi xmlns:a14="http://schemas.microsoft.com/office/drawing/2010/main" val="0"/>
              </a:ext>
            </a:extLst>
          </a:blip>
          <a:srcRect l="13462" t="9609" r="20930" b="23366"/>
          <a:stretch/>
        </p:blipFill>
        <p:spPr>
          <a:xfrm>
            <a:off x="443806" y="1456583"/>
            <a:ext cx="1634959" cy="1744770"/>
          </a:xfrm>
          <a:prstGeom prst="ellipse">
            <a:avLst/>
          </a:prstGeom>
          <a:ln w="63500" cap="rnd">
            <a:noFill/>
          </a:ln>
          <a:effectLst/>
        </p:spPr>
      </p:pic>
      <p:sp>
        <p:nvSpPr>
          <p:cNvPr id="24" name="Rounded Rectangle 23"/>
          <p:cNvSpPr/>
          <p:nvPr/>
        </p:nvSpPr>
        <p:spPr>
          <a:xfrm>
            <a:off x="4727860" y="2707249"/>
            <a:ext cx="3336072" cy="716958"/>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Ion Chromatography</a:t>
            </a:r>
            <a:endParaRPr lang="en-GB" dirty="0"/>
          </a:p>
        </p:txBody>
      </p:sp>
      <p:sp>
        <p:nvSpPr>
          <p:cNvPr id="25" name="Rounded Rectangle 24"/>
          <p:cNvSpPr/>
          <p:nvPr/>
        </p:nvSpPr>
        <p:spPr>
          <a:xfrm>
            <a:off x="8349162" y="2694837"/>
            <a:ext cx="3336072" cy="712534"/>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Colorimetry</a:t>
            </a:r>
            <a:endParaRPr lang="en-GB" dirty="0"/>
          </a:p>
        </p:txBody>
      </p:sp>
      <p:sp>
        <p:nvSpPr>
          <p:cNvPr id="26" name="Rounded Rectangle 25"/>
          <p:cNvSpPr/>
          <p:nvPr/>
        </p:nvSpPr>
        <p:spPr>
          <a:xfrm>
            <a:off x="6465775" y="3857513"/>
            <a:ext cx="3336072" cy="716958"/>
          </a:xfrm>
          <a:prstGeom prst="roundRect">
            <a:avLst/>
          </a:prstGeom>
          <a:solidFill>
            <a:srgbClr val="024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Spectrometry</a:t>
            </a:r>
          </a:p>
        </p:txBody>
      </p:sp>
      <p:grpSp>
        <p:nvGrpSpPr>
          <p:cNvPr id="30" name="Group 29"/>
          <p:cNvGrpSpPr/>
          <p:nvPr/>
        </p:nvGrpSpPr>
        <p:grpSpPr>
          <a:xfrm>
            <a:off x="3231221" y="6199226"/>
            <a:ext cx="5729558" cy="492210"/>
            <a:chOff x="3730956" y="6199226"/>
            <a:chExt cx="5729558" cy="492210"/>
          </a:xfrm>
        </p:grpSpPr>
        <p:sp>
          <p:nvSpPr>
            <p:cNvPr id="31" name="Rounded Rectangle 30">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200490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514" y="230276"/>
            <a:ext cx="7038972" cy="439981"/>
          </a:xfrm>
        </p:spPr>
        <p:txBody>
          <a:bodyPr/>
          <a:lstStyle/>
          <a:p>
            <a:pPr algn="ctr"/>
            <a:r>
              <a:rPr lang="en-GB" sz="3600" dirty="0">
                <a:solidFill>
                  <a:srgbClr val="EE7700"/>
                </a:solidFill>
              </a:rPr>
              <a:t>Apprentice Network Asset Engineer (Mechanical)</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266902" y="3489574"/>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with a wide range of equipment, identify any faults and carry out maintenance and repairs, following the company’s health and safety standards</a:t>
            </a:r>
          </a:p>
        </p:txBody>
      </p:sp>
      <p:sp>
        <p:nvSpPr>
          <p:cNvPr id="12" name="Rounded Rectangle 11"/>
          <p:cNvSpPr/>
          <p:nvPr/>
        </p:nvSpPr>
        <p:spPr>
          <a:xfrm>
            <a:off x="667064" y="1489816"/>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Ensure that our assets are available and are working correctly, helping to keep services running smoothly for our customers</a:t>
            </a:r>
          </a:p>
        </p:txBody>
      </p:sp>
      <p:sp>
        <p:nvSpPr>
          <p:cNvPr id="13" name="Rounded Rectangle 12"/>
          <p:cNvSpPr/>
          <p:nvPr/>
        </p:nvSpPr>
        <p:spPr>
          <a:xfrm>
            <a:off x="4574061" y="4120957"/>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spot mechanical faults on our wastewater assets</a:t>
            </a:r>
          </a:p>
        </p:txBody>
      </p:sp>
      <p:sp>
        <p:nvSpPr>
          <p:cNvPr id="14" name="Rounded Rectangle 13"/>
          <p:cNvSpPr/>
          <p:nvPr/>
        </p:nvSpPr>
        <p:spPr>
          <a:xfrm>
            <a:off x="8481058" y="1489816"/>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Work as part of a dedicated team focussed on ensuring our plants continue to operate at maximum efficiency</a:t>
            </a:r>
          </a:p>
        </p:txBody>
      </p:sp>
      <p:sp>
        <p:nvSpPr>
          <p:cNvPr id="15" name="Rounded Rectangle 14"/>
          <p:cNvSpPr/>
          <p:nvPr/>
        </p:nvSpPr>
        <p:spPr>
          <a:xfrm>
            <a:off x="7881220" y="3489574"/>
            <a:ext cx="3043878" cy="1836729"/>
          </a:xfrm>
          <a:prstGeom prst="roundRect">
            <a:avLst/>
          </a:prstGeom>
          <a:solidFill>
            <a:srgbClr val="EE7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Schedule maintenance activity and organise your workload effectively</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4541" y="1542237"/>
            <a:ext cx="2562918" cy="1922189"/>
          </a:xfrm>
          <a:prstGeom prst="roundRect">
            <a:avLst>
              <a:gd name="adj" fmla="val 8594"/>
            </a:avLst>
          </a:prstGeom>
          <a:solidFill>
            <a:srgbClr val="FFFFFF">
              <a:shade val="85000"/>
            </a:srgbClr>
          </a:solidFill>
          <a:ln>
            <a:noFill/>
          </a:ln>
          <a:effectLst/>
        </p:spPr>
      </p:pic>
      <p:grpSp>
        <p:nvGrpSpPr>
          <p:cNvPr id="19" name="Group 18"/>
          <p:cNvGrpSpPr/>
          <p:nvPr/>
        </p:nvGrpSpPr>
        <p:grpSpPr>
          <a:xfrm>
            <a:off x="3231221" y="6199226"/>
            <a:ext cx="5729558" cy="492210"/>
            <a:chOff x="3730956" y="6199226"/>
            <a:chExt cx="5729558" cy="492210"/>
          </a:xfrm>
        </p:grpSpPr>
        <p:sp>
          <p:nvSpPr>
            <p:cNvPr id="20" name="Rounded Rectangle 19">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189424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3" y="419910"/>
            <a:ext cx="10695244" cy="439981"/>
          </a:xfrm>
        </p:spPr>
        <p:txBody>
          <a:bodyPr/>
          <a:lstStyle/>
          <a:p>
            <a:pPr algn="ctr"/>
            <a:r>
              <a:rPr lang="en-GB" sz="3600" dirty="0">
                <a:solidFill>
                  <a:srgbClr val="77226C"/>
                </a:solidFill>
              </a:rPr>
              <a:t>Apprentice Production Engineer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1448669" y="356695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Play a key role in designing, planning and implementing new processes and procedures</a:t>
            </a:r>
          </a:p>
        </p:txBody>
      </p:sp>
      <p:sp>
        <p:nvSpPr>
          <p:cNvPr id="12" name="Rounded Rectangle 11"/>
          <p:cNvSpPr/>
          <p:nvPr/>
        </p:nvSpPr>
        <p:spPr>
          <a:xfrm>
            <a:off x="1182429" y="1489817"/>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make our Bioresource treatment processes run smoothly</a:t>
            </a:r>
          </a:p>
        </p:txBody>
      </p:sp>
      <p:sp>
        <p:nvSpPr>
          <p:cNvPr id="13" name="Rounded Rectangle 12"/>
          <p:cNvSpPr/>
          <p:nvPr/>
        </p:nvSpPr>
        <p:spPr>
          <a:xfrm>
            <a:off x="4574359" y="152098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Learn how to operate our systems and equipment to maximise the energy potential from the Bio solids</a:t>
            </a:r>
          </a:p>
        </p:txBody>
      </p:sp>
      <p:sp>
        <p:nvSpPr>
          <p:cNvPr id="14" name="Rounded Rectangle 13"/>
          <p:cNvSpPr/>
          <p:nvPr/>
        </p:nvSpPr>
        <p:spPr>
          <a:xfrm>
            <a:off x="8128633" y="1510599"/>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Be involved across the full asset life cycle from commissioning new innovative technologies to decommissioning existing assets</a:t>
            </a:r>
          </a:p>
        </p:txBody>
      </p:sp>
      <p:sp>
        <p:nvSpPr>
          <p:cNvPr id="15" name="Rounded Rectangle 14"/>
          <p:cNvSpPr/>
          <p:nvPr/>
        </p:nvSpPr>
        <p:spPr>
          <a:xfrm>
            <a:off x="7753977" y="3569900"/>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proactive in identifying and supporting engineering solutions to challenging problems, be able to identify areas for business improvement and propose innovative ideas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137" y="3622888"/>
            <a:ext cx="2620080" cy="1746720"/>
          </a:xfrm>
          <a:prstGeom prst="roundRect">
            <a:avLst>
              <a:gd name="adj" fmla="val 8594"/>
            </a:avLst>
          </a:prstGeom>
          <a:solidFill>
            <a:srgbClr val="FFFFFF">
              <a:shade val="85000"/>
            </a:srgbClr>
          </a:solidFill>
          <a:ln>
            <a:noFill/>
          </a:ln>
          <a:effectLst/>
        </p:spPr>
      </p:pic>
      <p:grpSp>
        <p:nvGrpSpPr>
          <p:cNvPr id="20" name="Group 19"/>
          <p:cNvGrpSpPr/>
          <p:nvPr/>
        </p:nvGrpSpPr>
        <p:grpSpPr>
          <a:xfrm>
            <a:off x="3231221" y="6199226"/>
            <a:ext cx="5729558" cy="492210"/>
            <a:chOff x="3730956" y="6199226"/>
            <a:chExt cx="5729558" cy="492210"/>
          </a:xfrm>
        </p:grpSpPr>
        <p:sp>
          <p:nvSpPr>
            <p:cNvPr id="21" name="Rounded Rectangle 20">
              <a:hlinkClick r:id="rId8"/>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Tree>
    <p:custDataLst>
      <p:tags r:id="rId1"/>
    </p:custDataLst>
    <p:extLst>
      <p:ext uri="{BB962C8B-B14F-4D97-AF65-F5344CB8AC3E}">
        <p14:creationId xmlns:p14="http://schemas.microsoft.com/office/powerpoint/2010/main" val="30558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60102" y="458010"/>
            <a:ext cx="5071797" cy="439981"/>
          </a:xfrm>
        </p:spPr>
        <p:txBody>
          <a:bodyPr/>
          <a:lstStyle/>
          <a:p>
            <a:r>
              <a:rPr lang="en-GB" sz="3600" dirty="0">
                <a:solidFill>
                  <a:srgbClr val="77226C"/>
                </a:solidFill>
              </a:rPr>
              <a:t>Apprentice Data Scientist</a:t>
            </a:r>
          </a:p>
        </p:txBody>
      </p:sp>
      <p:sp>
        <p:nvSpPr>
          <p:cNvPr id="10" name="Rectangle 9">
            <a:hlinkClick r:id="rId3"/>
          </p:cNvPr>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231221" y="6199226"/>
            <a:ext cx="5729558" cy="492210"/>
            <a:chOff x="3730956" y="6199226"/>
            <a:chExt cx="5729558" cy="492210"/>
          </a:xfrm>
        </p:grpSpPr>
        <p:sp>
          <p:nvSpPr>
            <p:cNvPr id="24" name="Rounded Rectangle 23"/>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
        <p:nvSpPr>
          <p:cNvPr id="16" name="Rounded Rectangle 15"/>
          <p:cNvSpPr/>
          <p:nvPr/>
        </p:nvSpPr>
        <p:spPr>
          <a:xfrm>
            <a:off x="1433841" y="394360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Develop a technical understanding and knowledge of key infrastructure and analytics tools</a:t>
            </a:r>
          </a:p>
        </p:txBody>
      </p:sp>
      <p:sp>
        <p:nvSpPr>
          <p:cNvPr id="17" name="Rounded Rectangle 16"/>
          <p:cNvSpPr/>
          <p:nvPr/>
        </p:nvSpPr>
        <p:spPr>
          <a:xfrm>
            <a:off x="1174576" y="165826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with business teams to identify requirements and understand where analytic insight can add value</a:t>
            </a:r>
          </a:p>
        </p:txBody>
      </p:sp>
      <p:sp>
        <p:nvSpPr>
          <p:cNvPr id="18" name="Rounded Rectangle 17"/>
          <p:cNvSpPr/>
          <p:nvPr/>
        </p:nvSpPr>
        <p:spPr>
          <a:xfrm>
            <a:off x="4574061" y="1226171"/>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Create insight from data, predicting future trends by connecting data sources and manipulating different data types</a:t>
            </a:r>
          </a:p>
        </p:txBody>
      </p:sp>
      <p:sp>
        <p:nvSpPr>
          <p:cNvPr id="22" name="Rounded Rectangle 21"/>
          <p:cNvSpPr/>
          <p:nvPr/>
        </p:nvSpPr>
        <p:spPr>
          <a:xfrm>
            <a:off x="7973546" y="165826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Develop analytic insight based on functional designs and user requirements</a:t>
            </a:r>
          </a:p>
        </p:txBody>
      </p:sp>
      <p:sp>
        <p:nvSpPr>
          <p:cNvPr id="26" name="Rounded Rectangle 25"/>
          <p:cNvSpPr/>
          <p:nvPr/>
        </p:nvSpPr>
        <p:spPr>
          <a:xfrm>
            <a:off x="7714281" y="3943604"/>
            <a:ext cx="3043878" cy="1836729"/>
          </a:xfrm>
          <a:prstGeom prst="roundRect">
            <a:avLst/>
          </a:prstGeom>
          <a:solidFill>
            <a:srgbClr val="772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Communicate findings via data visualisation to a range of technical and non-technical audiences</a:t>
            </a:r>
          </a:p>
        </p:txBody>
      </p:sp>
      <p:grpSp>
        <p:nvGrpSpPr>
          <p:cNvPr id="27" name="Google Shape;6894;p58"/>
          <p:cNvGrpSpPr/>
          <p:nvPr/>
        </p:nvGrpSpPr>
        <p:grpSpPr>
          <a:xfrm>
            <a:off x="5142234" y="3845038"/>
            <a:ext cx="1907532" cy="1583199"/>
            <a:chOff x="-62151950" y="4111775"/>
            <a:chExt cx="318225" cy="316650"/>
          </a:xfrm>
          <a:solidFill>
            <a:srgbClr val="D1009D"/>
          </a:solidFill>
        </p:grpSpPr>
        <p:sp>
          <p:nvSpPr>
            <p:cNvPr id="28" name="Google Shape;6895;p58"/>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96;p58"/>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897;p58"/>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98;p58"/>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ustDataLst>
      <p:tags r:id="rId1"/>
    </p:custDataLst>
    <p:extLst>
      <p:ext uri="{BB962C8B-B14F-4D97-AF65-F5344CB8AC3E}">
        <p14:creationId xmlns:p14="http://schemas.microsoft.com/office/powerpoint/2010/main" val="111358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60102" y="458010"/>
            <a:ext cx="5071797" cy="439981"/>
          </a:xfrm>
        </p:spPr>
        <p:txBody>
          <a:bodyPr/>
          <a:lstStyle/>
          <a:p>
            <a:r>
              <a:rPr lang="en-GB" sz="3600" dirty="0">
                <a:solidFill>
                  <a:srgbClr val="D7006D"/>
                </a:solidFill>
              </a:rPr>
              <a:t>Apprentice Data Analyst</a:t>
            </a:r>
          </a:p>
        </p:txBody>
      </p:sp>
      <p:sp>
        <p:nvSpPr>
          <p:cNvPr id="10" name="Rectangle 9"/>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12" name="Picture 11">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4" name="Straight Connector 13"/>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231221" y="6199226"/>
            <a:ext cx="5729558" cy="492210"/>
            <a:chOff x="3730956" y="6199226"/>
            <a:chExt cx="5729558" cy="492210"/>
          </a:xfrm>
        </p:grpSpPr>
        <p:sp>
          <p:nvSpPr>
            <p:cNvPr id="24" name="Rounded Rectangle 23">
              <a:hlinkClick r:id="rId7"/>
            </p:cNvPr>
            <p:cNvSpPr/>
            <p:nvPr/>
          </p:nvSpPr>
          <p:spPr>
            <a:xfrm>
              <a:off x="3997540" y="6199226"/>
              <a:ext cx="5462974" cy="49221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600" dirty="0"/>
                <a:t>Click here to apply for the role or to find out more information </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30956" y="6223813"/>
              <a:ext cx="353751" cy="453100"/>
            </a:xfrm>
            <a:prstGeom prst="rect">
              <a:avLst/>
            </a:prstGeom>
          </p:spPr>
        </p:pic>
      </p:grpSp>
      <p:sp>
        <p:nvSpPr>
          <p:cNvPr id="16" name="Rounded Rectangle 15"/>
          <p:cNvSpPr/>
          <p:nvPr/>
        </p:nvSpPr>
        <p:spPr>
          <a:xfrm>
            <a:off x="1254205" y="339258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Interpret and apply data and information security standards, policies and procedures to data management activities</a:t>
            </a:r>
          </a:p>
        </p:txBody>
      </p:sp>
      <p:sp>
        <p:nvSpPr>
          <p:cNvPr id="17" name="Rounded Rectangle 16"/>
          <p:cNvSpPr/>
          <p:nvPr/>
        </p:nvSpPr>
        <p:spPr>
          <a:xfrm>
            <a:off x="734754" y="1315363"/>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as part of a dedicated team focused</a:t>
            </a:r>
          </a:p>
        </p:txBody>
      </p:sp>
      <p:sp>
        <p:nvSpPr>
          <p:cNvPr id="18" name="Rounded Rectangle 17"/>
          <p:cNvSpPr/>
          <p:nvPr/>
        </p:nvSpPr>
        <p:spPr>
          <a:xfrm>
            <a:off x="4574061" y="394360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Identify, collect and migrate data to/from a range of internal and external systems</a:t>
            </a:r>
          </a:p>
        </p:txBody>
      </p:sp>
      <p:sp>
        <p:nvSpPr>
          <p:cNvPr id="22" name="Rounded Rectangle 21"/>
          <p:cNvSpPr/>
          <p:nvPr/>
        </p:nvSpPr>
        <p:spPr>
          <a:xfrm>
            <a:off x="8413367" y="1359702"/>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dirty="0"/>
              <a:t>Manipulate and link different data sets as required</a:t>
            </a:r>
          </a:p>
        </p:txBody>
      </p:sp>
      <p:sp>
        <p:nvSpPr>
          <p:cNvPr id="26" name="Rounded Rectangle 25"/>
          <p:cNvSpPr/>
          <p:nvPr/>
        </p:nvSpPr>
        <p:spPr>
          <a:xfrm>
            <a:off x="7893917" y="3392584"/>
            <a:ext cx="3043878" cy="1836729"/>
          </a:xfrm>
          <a:prstGeom prst="roundRect">
            <a:avLst/>
          </a:prstGeom>
          <a:solidFill>
            <a:srgbClr val="D70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Collect and compile data from different sources</a:t>
            </a:r>
          </a:p>
        </p:txBody>
      </p:sp>
      <p:pic>
        <p:nvPicPr>
          <p:cNvPr id="2" name="Picture 1"/>
          <p:cNvPicPr>
            <a:picLocks noChangeAspect="1"/>
          </p:cNvPicPr>
          <p:nvPr/>
        </p:nvPicPr>
        <p:blipFill rotWithShape="1">
          <a:blip r:embed="rId9"/>
          <a:srcRect t="12108" b="11292"/>
          <a:stretch/>
        </p:blipFill>
        <p:spPr>
          <a:xfrm>
            <a:off x="4574061" y="1451682"/>
            <a:ext cx="3140949" cy="1804443"/>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350929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899" y="207894"/>
            <a:ext cx="8551332" cy="439981"/>
          </a:xfrm>
        </p:spPr>
        <p:txBody>
          <a:bodyPr/>
          <a:lstStyle/>
          <a:p>
            <a:pPr algn="ctr"/>
            <a:r>
              <a:rPr lang="en-GB" sz="3600" dirty="0"/>
              <a:t>The Application Process </a:t>
            </a:r>
          </a:p>
        </p:txBody>
      </p:sp>
      <p:sp>
        <p:nvSpPr>
          <p:cNvPr id="6" name="Rectangle 5"/>
          <p:cNvSpPr/>
          <p:nvPr/>
        </p:nvSpPr>
        <p:spPr>
          <a:xfrm>
            <a:off x="1" y="6120715"/>
            <a:ext cx="12192000" cy="737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7" name="Picture 6">
            <a:hlinkClick r:id="" action="ppaction://hlinkshowjump?jump=nextslid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7247" y="6120000"/>
            <a:ext cx="734753" cy="738000"/>
          </a:xfrm>
          <a:prstGeom prst="rect">
            <a:avLst/>
          </a:prstGeom>
        </p:spPr>
      </p:pic>
      <p:pic>
        <p:nvPicPr>
          <p:cNvPr id="8" name="Picture 7">
            <a:hlinkClick r:id="" action="ppaction://hlinkshowjump?jump=previous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6759" y="6120000"/>
            <a:ext cx="1042073" cy="738000"/>
          </a:xfrm>
          <a:prstGeom prst="rect">
            <a:avLst/>
          </a:prstGeom>
        </p:spPr>
      </p:pic>
      <p:pic>
        <p:nvPicPr>
          <p:cNvPr id="9" name="Picture 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20000"/>
            <a:ext cx="734754" cy="738000"/>
          </a:xfrm>
          <a:prstGeom prst="rect">
            <a:avLst/>
          </a:prstGeom>
        </p:spPr>
      </p:pic>
      <p:cxnSp>
        <p:nvCxnSpPr>
          <p:cNvPr id="11" name="Straight Connector 10"/>
          <p:cNvCxnSpPr/>
          <p:nvPr/>
        </p:nvCxnSpPr>
        <p:spPr>
          <a:xfrm>
            <a:off x="11460958" y="6279355"/>
            <a:ext cx="0" cy="38814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54228" y="1041992"/>
            <a:ext cx="6741995" cy="4327450"/>
            <a:chOff x="290117" y="1795232"/>
            <a:chExt cx="4978399" cy="2804079"/>
          </a:xfrm>
        </p:grpSpPr>
        <p:sp>
          <p:nvSpPr>
            <p:cNvPr id="3" name="Rectangle 2"/>
            <p:cNvSpPr/>
            <p:nvPr/>
          </p:nvSpPr>
          <p:spPr>
            <a:xfrm>
              <a:off x="290119" y="1795232"/>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1. Application Submission and Review </a:t>
              </a:r>
            </a:p>
          </p:txBody>
        </p:sp>
        <p:sp>
          <p:nvSpPr>
            <p:cNvPr id="14" name="Rectangle 13"/>
            <p:cNvSpPr/>
            <p:nvPr/>
          </p:nvSpPr>
          <p:spPr>
            <a:xfrm>
              <a:off x="290118" y="235969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2. Online Situational Judgement Test</a:t>
              </a:r>
            </a:p>
          </p:txBody>
        </p:sp>
        <p:sp>
          <p:nvSpPr>
            <p:cNvPr id="15" name="Rectangle 14"/>
            <p:cNvSpPr/>
            <p:nvPr/>
          </p:nvSpPr>
          <p:spPr>
            <a:xfrm>
              <a:off x="290118" y="2935747"/>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3. Video Interview </a:t>
              </a:r>
            </a:p>
          </p:txBody>
        </p:sp>
        <p:sp>
          <p:nvSpPr>
            <p:cNvPr id="16" name="Rectangle 15"/>
            <p:cNvSpPr/>
            <p:nvPr/>
          </p:nvSpPr>
          <p:spPr>
            <a:xfrm>
              <a:off x="290118" y="3503429"/>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4. Online Aptitude Test</a:t>
              </a:r>
            </a:p>
          </p:txBody>
        </p:sp>
        <p:sp>
          <p:nvSpPr>
            <p:cNvPr id="17" name="Rectangle 16"/>
            <p:cNvSpPr/>
            <p:nvPr/>
          </p:nvSpPr>
          <p:spPr>
            <a:xfrm>
              <a:off x="290117" y="4075625"/>
              <a:ext cx="4978397" cy="5236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5. Virtual Assessment Centre </a:t>
              </a:r>
            </a:p>
          </p:txBody>
        </p:sp>
      </p:grpSp>
      <p:grpSp>
        <p:nvGrpSpPr>
          <p:cNvPr id="13" name="Group 12"/>
          <p:cNvGrpSpPr/>
          <p:nvPr/>
        </p:nvGrpSpPr>
        <p:grpSpPr>
          <a:xfrm>
            <a:off x="7352025" y="1951178"/>
            <a:ext cx="4472598" cy="2920561"/>
            <a:chOff x="7337712" y="1431421"/>
            <a:chExt cx="4496994" cy="2920561"/>
          </a:xfrm>
        </p:grpSpPr>
        <p:sp>
          <p:nvSpPr>
            <p:cNvPr id="10" name="Text Placeholder 3"/>
            <p:cNvSpPr txBox="1">
              <a:spLocks/>
            </p:cNvSpPr>
            <p:nvPr/>
          </p:nvSpPr>
          <p:spPr>
            <a:xfrm>
              <a:off x="7337712" y="3841654"/>
              <a:ext cx="4496994" cy="510328"/>
            </a:xfrm>
            <a:prstGeom prst="rect">
              <a:avLst/>
            </a:prstGeom>
          </p:spPr>
          <p:txBody>
            <a:bodyPr/>
            <a:lstStyle>
              <a:lvl1pPr marL="0" indent="0" algn="l" defTabSz="685800" rtl="0" eaLnBrk="1" latinLnBrk="0" hangingPunct="1">
                <a:lnSpc>
                  <a:spcPct val="100000"/>
                </a:lnSpc>
                <a:spcBef>
                  <a:spcPts val="0"/>
                </a:spcBef>
                <a:buFont typeface="Arial" panose="020B0604020202020204" pitchFamily="34" charset="0"/>
                <a:buNone/>
                <a:defRPr sz="1600" kern="1200" baseline="0">
                  <a:solidFill>
                    <a:schemeClr val="tx1"/>
                  </a:solidFill>
                  <a:latin typeface="Calibri" panose="020F050202020403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500" b="1" i="1" dirty="0"/>
                <a:t>Want to know how our current apprentices’ found their application process? Check out the above video to learn more!</a:t>
              </a:r>
            </a:p>
            <a:p>
              <a:pPr algn="ctr"/>
              <a:endParaRPr lang="en-GB" sz="1500" b="1" i="1" dirty="0"/>
            </a:p>
            <a:p>
              <a:pPr algn="ctr"/>
              <a:endParaRPr lang="en-GB" sz="1500" b="1" i="1" dirty="0"/>
            </a:p>
          </p:txBody>
        </p:sp>
        <p:pic>
          <p:nvPicPr>
            <p:cNvPr id="5" name="Picture 4">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7796" y="1431421"/>
              <a:ext cx="4476827" cy="2308364"/>
            </a:xfrm>
            <a:prstGeom prst="roundRect">
              <a:avLst>
                <a:gd name="adj" fmla="val 8594"/>
              </a:avLst>
            </a:prstGeom>
            <a:solidFill>
              <a:srgbClr val="FFFFFF">
                <a:shade val="85000"/>
              </a:srgbClr>
            </a:solidFill>
            <a:ln>
              <a:noFill/>
            </a:ln>
            <a:effectLst/>
          </p:spPr>
        </p:pic>
      </p:grpSp>
      <p:sp>
        <p:nvSpPr>
          <p:cNvPr id="4" name="TextBox 3"/>
          <p:cNvSpPr txBox="1"/>
          <p:nvPr/>
        </p:nvSpPr>
        <p:spPr>
          <a:xfrm>
            <a:off x="158492" y="5445434"/>
            <a:ext cx="6911162" cy="323165"/>
          </a:xfrm>
          <a:prstGeom prst="rect">
            <a:avLst/>
          </a:prstGeom>
          <a:noFill/>
        </p:spPr>
        <p:txBody>
          <a:bodyPr wrap="square" rtlCol="0">
            <a:spAutoFit/>
          </a:bodyPr>
          <a:lstStyle/>
          <a:p>
            <a:r>
              <a:rPr lang="en-GB" sz="1500" b="1" i="1" dirty="0">
                <a:latin typeface="Calibri" panose="020F0502020204030204" pitchFamily="34" charset="0"/>
              </a:rPr>
              <a:t>To see our application process in more detail, head to our </a:t>
            </a:r>
            <a:r>
              <a:rPr lang="en-GB" sz="1500" b="1" i="1" dirty="0">
                <a:latin typeface="Calibri" panose="020F0502020204030204" pitchFamily="34" charset="0"/>
                <a:hlinkClick r:id="rId9"/>
              </a:rPr>
              <a:t>website</a:t>
            </a:r>
            <a:endParaRPr lang="en-GB" sz="1500" b="1" i="1" dirty="0">
              <a:latin typeface="Calibri" panose="020F0502020204030204" pitchFamily="34" charset="0"/>
            </a:endParaRPr>
          </a:p>
        </p:txBody>
      </p:sp>
    </p:spTree>
    <p:custDataLst>
      <p:tags r:id="rId1"/>
    </p:custDataLst>
    <p:extLst>
      <p:ext uri="{BB962C8B-B14F-4D97-AF65-F5344CB8AC3E}">
        <p14:creationId xmlns:p14="http://schemas.microsoft.com/office/powerpoint/2010/main" val="412475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45" y="30383"/>
            <a:ext cx="1855571" cy="982361"/>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t="8404" b="6826"/>
          <a:stretch/>
        </p:blipFill>
        <p:spPr>
          <a:xfrm>
            <a:off x="10715946" y="1"/>
            <a:ext cx="1211135" cy="1024303"/>
          </a:xfrm>
          <a:prstGeom prst="rect">
            <a:avLst/>
          </a:prstGeom>
        </p:spPr>
      </p:pic>
      <p:graphicFrame>
        <p:nvGraphicFramePr>
          <p:cNvPr id="11" name="Table 11">
            <a:extLst>
              <a:ext uri="{FF2B5EF4-FFF2-40B4-BE49-F238E27FC236}">
                <a16:creationId xmlns:a16="http://schemas.microsoft.com/office/drawing/2014/main" id="{6203BA18-C72A-4FF8-B2F8-F95E5935EB1E}"/>
              </a:ext>
            </a:extLst>
          </p:cNvPr>
          <p:cNvGraphicFramePr>
            <a:graphicFrameLocks noGrp="1"/>
          </p:cNvGraphicFramePr>
          <p:nvPr/>
        </p:nvGraphicFramePr>
        <p:xfrm>
          <a:off x="865934" y="955226"/>
          <a:ext cx="11144928" cy="5691234"/>
        </p:xfrm>
        <a:graphic>
          <a:graphicData uri="http://schemas.openxmlformats.org/drawingml/2006/table">
            <a:tbl>
              <a:tblPr firstRow="1" bandRow="1">
                <a:tableStyleId>{5940675A-B579-460E-94D1-54222C63F5DA}</a:tableStyleId>
              </a:tblPr>
              <a:tblGrid>
                <a:gridCol w="3714976">
                  <a:extLst>
                    <a:ext uri="{9D8B030D-6E8A-4147-A177-3AD203B41FA5}">
                      <a16:colId xmlns:a16="http://schemas.microsoft.com/office/drawing/2014/main" val="1559262771"/>
                    </a:ext>
                  </a:extLst>
                </a:gridCol>
                <a:gridCol w="3714976">
                  <a:extLst>
                    <a:ext uri="{9D8B030D-6E8A-4147-A177-3AD203B41FA5}">
                      <a16:colId xmlns:a16="http://schemas.microsoft.com/office/drawing/2014/main" val="2059469809"/>
                    </a:ext>
                  </a:extLst>
                </a:gridCol>
                <a:gridCol w="3714976">
                  <a:extLst>
                    <a:ext uri="{9D8B030D-6E8A-4147-A177-3AD203B41FA5}">
                      <a16:colId xmlns:a16="http://schemas.microsoft.com/office/drawing/2014/main" val="2740450857"/>
                    </a:ext>
                  </a:extLst>
                </a:gridCol>
              </a:tblGrid>
              <a:tr h="2748731">
                <a:tc>
                  <a:txBody>
                    <a:bodyPr/>
                    <a:lstStyle/>
                    <a:p>
                      <a:pPr algn="ctr">
                        <a:lnSpc>
                          <a:spcPct val="0"/>
                        </a:lnSpc>
                        <a:spcAft>
                          <a:spcPts val="800"/>
                        </a:spcAft>
                      </a:pPr>
                      <a:endParaRPr lang="en-US" sz="1600" b="1" dirty="0">
                        <a:effectLst/>
                        <a:latin typeface="+mn-lt"/>
                        <a:ea typeface="Calibri" panose="020F0502020204030204" pitchFamily="34" charset="0"/>
                        <a:cs typeface="Times New Roman" panose="02020603050405020304" pitchFamily="18" charset="0"/>
                        <a:hlinkClick r:id="rId6"/>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6"/>
                        </a:rPr>
                        <a:t>What’s the difference between T Levels, Traineeships and Apprenticeships? - Click here</a:t>
                      </a:r>
                      <a:endParaRPr lang="en-US" sz="1400" b="1" dirty="0">
                        <a:effectLst/>
                        <a:latin typeface="+mn-lt"/>
                        <a:ea typeface="Calibri" panose="020F0502020204030204" pitchFamily="34" charset="0"/>
                        <a:cs typeface="Times New Roman" panose="02020603050405020304" pitchFamily="18" charset="0"/>
                      </a:endParaRPr>
                    </a:p>
                    <a:p>
                      <a:pPr algn="ctr">
                        <a:lnSpc>
                          <a:spcPct val="0"/>
                        </a:lnSpc>
                        <a:spcAft>
                          <a:spcPts val="800"/>
                        </a:spcAft>
                      </a:pPr>
                      <a:r>
                        <a:rPr lang="en-GB"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7"/>
                        </a:rPr>
                        <a:t>The Learning Foundry - Click here</a:t>
                      </a:r>
                      <a:r>
                        <a:rPr lang="en-US" sz="1400" b="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8"/>
                        </a:rPr>
                        <a:t>Jamie-Leigh’s journey from school to trainee to apprentice - Click here</a:t>
                      </a:r>
                      <a:r>
                        <a:rPr lang="en-GB" sz="900" b="1" i="1" dirty="0">
                          <a:effectLst/>
                          <a:latin typeface="+mn-lt"/>
                          <a:ea typeface="Calibri" panose="020F0502020204030204" pitchFamily="34" charset="0"/>
                          <a:cs typeface="Times New Roman" panose="02020603050405020304" pitchFamily="18" charset="0"/>
                        </a:rPr>
                        <a:t> </a:t>
                      </a: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9"/>
                        </a:rPr>
                        <a:t>Rory’s story as a trainee - Click here</a:t>
                      </a:r>
                      <a:endParaRPr lang="en-US" sz="900" b="1" i="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900" b="1" i="1" dirty="0">
                          <a:effectLst/>
                          <a:latin typeface="+mn-lt"/>
                          <a:ea typeface="Calibri" panose="020F0502020204030204" pitchFamily="34" charset="0"/>
                          <a:cs typeface="Times New Roman" panose="02020603050405020304" pitchFamily="18" charset="0"/>
                          <a:hlinkClick r:id="rId10"/>
                        </a:rPr>
                        <a:t>We Are The Learning Foundry: not like school or college - Click here</a:t>
                      </a:r>
                      <a:r>
                        <a:rPr lang="en-GB" sz="900" b="1" i="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DEFC"/>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u="sng"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a:hlinkClick r:id="rId11"/>
                        </a:rPr>
                        <a:t>The </a:t>
                      </a:r>
                      <a:r>
                        <a:rPr lang="en-US" sz="1400" b="1" dirty="0" err="1">
                          <a:hlinkClick r:id="rId11"/>
                        </a:rPr>
                        <a:t>Regenda</a:t>
                      </a:r>
                      <a:r>
                        <a:rPr lang="en-US" sz="1400" b="1" dirty="0">
                          <a:hlinkClick r:id="rId11"/>
                        </a:rPr>
                        <a:t> Group - Education, Training and Careers - Click here</a:t>
                      </a:r>
                      <a:r>
                        <a:rPr lang="en-US" sz="1400" b="1" dirty="0"/>
                        <a:t> </a:t>
                      </a: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endParaRPr>
                    </a:p>
                    <a:p>
                      <a:pPr algn="ctr">
                        <a:lnSpc>
                          <a:spcPct val="107000"/>
                        </a:lnSpc>
                        <a:spcAft>
                          <a:spcPts val="800"/>
                        </a:spcAft>
                      </a:pPr>
                      <a:r>
                        <a:rPr lang="en-US" sz="1400" b="1" dirty="0">
                          <a:effectLst/>
                          <a:latin typeface="+mn-lt"/>
                          <a:ea typeface="Calibri" panose="020F0502020204030204" pitchFamily="34" charset="0"/>
                          <a:cs typeface="Times New Roman" panose="02020603050405020304" pitchFamily="18" charset="0"/>
                          <a:hlinkClick r:id="rId12"/>
                        </a:rPr>
                        <a:t>The </a:t>
                      </a:r>
                      <a:r>
                        <a:rPr lang="en-US" sz="1400" b="1" dirty="0" err="1">
                          <a:effectLst/>
                          <a:latin typeface="+mn-lt"/>
                          <a:ea typeface="Calibri" panose="020F0502020204030204" pitchFamily="34" charset="0"/>
                          <a:cs typeface="Times New Roman" panose="02020603050405020304" pitchFamily="18" charset="0"/>
                          <a:hlinkClick r:id="rId12"/>
                        </a:rPr>
                        <a:t>Sovini</a:t>
                      </a:r>
                      <a:r>
                        <a:rPr lang="en-US" sz="1400" b="1" dirty="0">
                          <a:effectLst/>
                          <a:latin typeface="+mn-lt"/>
                          <a:ea typeface="Calibri" panose="020F0502020204030204" pitchFamily="34" charset="0"/>
                          <a:cs typeface="Times New Roman" panose="02020603050405020304" pitchFamily="18" charset="0"/>
                          <a:hlinkClick r:id="rId12"/>
                        </a:rPr>
                        <a:t> Group Careers - Click here</a:t>
                      </a:r>
                      <a:r>
                        <a:rPr lang="en-GB" sz="1400" b="1" dirty="0">
                          <a:effectLst/>
                          <a:latin typeface="+mn-lt"/>
                          <a:ea typeface="Calibri" panose="020F0502020204030204" pitchFamily="34" charset="0"/>
                          <a:cs typeface="Times New Roman" panose="02020603050405020304" pitchFamily="18" charset="0"/>
                        </a:rPr>
                        <a:t> </a:t>
                      </a:r>
                    </a:p>
                    <a:p>
                      <a:pPr>
                        <a:lnSpc>
                          <a:spcPct val="107000"/>
                        </a:lnSpc>
                        <a:spcAft>
                          <a:spcPts val="800"/>
                        </a:spcAft>
                      </a:pPr>
                      <a:endParaRPr lang="en-GB"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lnSpc>
                          <a:spcPct val="107000"/>
                        </a:lnSpc>
                        <a:spcAft>
                          <a:spcPts val="800"/>
                        </a:spcAft>
                      </a:pPr>
                      <a:endParaRPr lang="en-GB" sz="1400" b="1" u="sng" dirty="0">
                        <a:effectLst/>
                        <a:latin typeface="+mn-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algn="ctr">
                        <a:lnSpc>
                          <a:spcPct val="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endParaRPr lang="en-GB" sz="1400" b="1" dirty="0">
                        <a:effectLst/>
                        <a:latin typeface="+mn-lt"/>
                        <a:ea typeface="Calibri" panose="020F0502020204030204" pitchFamily="34" charset="0"/>
                        <a:cs typeface="Times New Roman" panose="02020603050405020304" pitchFamily="18" charset="0"/>
                        <a:hlinkClick r:id="rId14"/>
                      </a:endParaRPr>
                    </a:p>
                    <a:p>
                      <a:pPr algn="ctr">
                        <a:lnSpc>
                          <a:spcPct val="107000"/>
                        </a:lnSpc>
                        <a:spcAft>
                          <a:spcPts val="800"/>
                        </a:spcAft>
                      </a:pPr>
                      <a:r>
                        <a:rPr lang="en-GB" sz="1400" b="1" dirty="0">
                          <a:effectLst/>
                          <a:latin typeface="+mn-lt"/>
                          <a:ea typeface="Calibri" panose="020F0502020204030204" pitchFamily="34" charset="0"/>
                          <a:cs typeface="Times New Roman" panose="02020603050405020304" pitchFamily="18" charset="0"/>
                          <a:hlinkClick r:id="rId14"/>
                        </a:rPr>
                        <a:t>Alstom Careers - Click here</a:t>
                      </a:r>
                      <a:r>
                        <a:rPr lang="en-GB" sz="1400" b="1"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D6AB"/>
                    </a:solidFill>
                  </a:tcPr>
                </a:tc>
                <a:extLst>
                  <a:ext uri="{0D108BD9-81ED-4DB2-BD59-A6C34878D82A}">
                    <a16:rowId xmlns:a16="http://schemas.microsoft.com/office/drawing/2014/main" val="4126115014"/>
                  </a:ext>
                </a:extLst>
              </a:tr>
              <a:tr h="2942503">
                <a:tc>
                  <a:txBody>
                    <a:bodyPr/>
                    <a:lstStyle/>
                    <a:p>
                      <a:pPr algn="ctr"/>
                      <a:endParaRPr lang="en-GB" sz="1400" b="1" u="sng" dirty="0">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i="0" u="sng" kern="1200" dirty="0">
                        <a:solidFill>
                          <a:schemeClr val="tx1"/>
                        </a:solidFill>
                        <a:effectLst/>
                        <a:latin typeface="+mn-lt"/>
                        <a:ea typeface="+mn-ea"/>
                        <a:cs typeface="+mn-cs"/>
                        <a:hlinkClick r:id="rId13"/>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sng" kern="1200" dirty="0">
                        <a:solidFill>
                          <a:schemeClr val="tx1"/>
                        </a:solidFill>
                        <a:effectLst/>
                        <a:latin typeface="+mn-lt"/>
                        <a:ea typeface="+mn-ea"/>
                        <a:cs typeface="+mn-cs"/>
                      </a:endParaRPr>
                    </a:p>
                    <a:p>
                      <a:pPr algn="ctr"/>
                      <a:r>
                        <a:rPr lang="en-US" sz="1400" b="1" dirty="0">
                          <a:effectLst/>
                          <a:latin typeface="+mn-lt"/>
                          <a:hlinkClick r:id="rId15"/>
                        </a:rPr>
                        <a:t>Keepmoat Homes Apprenticeships - Click here</a:t>
                      </a:r>
                      <a:r>
                        <a:rPr lang="en-GB" sz="14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100000"/>
                        </a:lnSpc>
                      </a:pPr>
                      <a:endParaRPr lang="en-US" sz="16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6"/>
                        </a:rPr>
                        <a:t>Jaguar Land Rover Careers Apprentices - Click Here</a:t>
                      </a:r>
                      <a:endParaRPr lang="en-US" sz="1400" b="1" i="0" u="sng" kern="1200" dirty="0">
                        <a:solidFill>
                          <a:schemeClr val="tx1"/>
                        </a:solidFill>
                        <a:effectLst/>
                        <a:latin typeface="+mn-lt"/>
                        <a:ea typeface="+mn-ea"/>
                        <a:cs typeface="+mn-cs"/>
                      </a:endParaRPr>
                    </a:p>
                    <a:p>
                      <a:pPr marL="0" indent="0" algn="ctr">
                        <a:lnSpc>
                          <a:spcPct val="100000"/>
                        </a:lnSpc>
                      </a:pPr>
                      <a:endParaRPr lang="en-GB"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7"/>
                        </a:rPr>
                        <a:t>EFT Group Ltd Apprenticeships - Click here</a:t>
                      </a:r>
                      <a:endParaRPr lang="en-US" sz="1400" b="1" i="0" u="sng" kern="1200" dirty="0">
                        <a:solidFill>
                          <a:schemeClr val="tx1"/>
                        </a:solidFill>
                        <a:effectLst/>
                        <a:latin typeface="+mn-lt"/>
                        <a:ea typeface="+mn-ea"/>
                        <a:cs typeface="+mn-cs"/>
                      </a:endParaRPr>
                    </a:p>
                    <a:p>
                      <a:pPr marL="0" indent="0" algn="ctr">
                        <a:lnSpc>
                          <a:spcPct val="100000"/>
                        </a:lnSpc>
                      </a:pPr>
                      <a:endParaRPr lang="en-US" sz="1400" b="1" i="0" u="sng" kern="1200" dirty="0">
                        <a:solidFill>
                          <a:schemeClr val="tx1"/>
                        </a:solidFill>
                        <a:effectLst/>
                        <a:latin typeface="+mn-lt"/>
                        <a:ea typeface="+mn-ea"/>
                        <a:cs typeface="+mn-cs"/>
                      </a:endParaRPr>
                    </a:p>
                    <a:p>
                      <a:pPr marL="0" indent="0" algn="ctr">
                        <a:lnSpc>
                          <a:spcPct val="100000"/>
                        </a:lnSpc>
                      </a:pPr>
                      <a:r>
                        <a:rPr lang="en-US" sz="1400" b="1" i="0" u="sng" kern="1200" dirty="0">
                          <a:solidFill>
                            <a:schemeClr val="tx1"/>
                          </a:solidFill>
                          <a:effectLst/>
                          <a:latin typeface="+mn-lt"/>
                          <a:ea typeface="+mn-ea"/>
                          <a:cs typeface="+mn-cs"/>
                          <a:hlinkClick r:id="rId13"/>
                        </a:rPr>
                        <a:t>United Utilities Apprenticeships - Click here</a:t>
                      </a:r>
                      <a:r>
                        <a:rPr lang="en-GB" sz="1400" b="1" i="0" u="sng" kern="1200" dirty="0">
                          <a:solidFill>
                            <a:schemeClr val="tx1"/>
                          </a:solidFill>
                          <a:effectLst/>
                          <a:latin typeface="+mn-lt"/>
                          <a:ea typeface="+mn-ea"/>
                          <a:cs typeface="+mn-cs"/>
                        </a:rPr>
                        <a:t> </a:t>
                      </a:r>
                    </a:p>
                    <a:p>
                      <a:pPr marL="0" indent="0" algn="ctr">
                        <a:lnSpc>
                          <a:spcPct val="100000"/>
                        </a:lnSpc>
                      </a:pPr>
                      <a:endParaRPr lang="en-GB" sz="1600" b="1" i="0" u="sng"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1200" dirty="0">
                        <a:effectLst/>
                        <a:latin typeface="+mn-lt"/>
                        <a:hlinkClick r:id="rId18"/>
                      </a:endParaRPr>
                    </a:p>
                    <a:p>
                      <a:pPr algn="ctr"/>
                      <a:endParaRPr lang="en-US" sz="1200" b="0" i="0" dirty="0">
                        <a:solidFill>
                          <a:srgbClr val="5B5E6D"/>
                        </a:solidFill>
                        <a:effectLst/>
                        <a:latin typeface="+mn-lt"/>
                      </a:endParaRPr>
                    </a:p>
                    <a:p>
                      <a:pPr algn="ctr"/>
                      <a:r>
                        <a:rPr lang="en-US" sz="1200" b="0" i="0" dirty="0">
                          <a:solidFill>
                            <a:srgbClr val="5B5E6D"/>
                          </a:solidFill>
                          <a:effectLst/>
                          <a:latin typeface="+mn-lt"/>
                        </a:rPr>
                        <a:t> </a:t>
                      </a:r>
                    </a:p>
                    <a:p>
                      <a:pPr algn="ctr"/>
                      <a:endParaRPr lang="en-US" sz="1200" b="0" i="0" dirty="0">
                        <a:solidFill>
                          <a:srgbClr val="5B5E6D"/>
                        </a:solidFill>
                        <a:effectLst/>
                        <a:latin typeface="+mn-lt"/>
                      </a:endParaRPr>
                    </a:p>
                    <a:p>
                      <a:pPr algn="ctr"/>
                      <a:endParaRPr lang="en-US" sz="1200" b="0" i="0" dirty="0">
                        <a:solidFill>
                          <a:schemeClr val="tx1"/>
                        </a:solidFill>
                        <a:effectLst/>
                        <a:latin typeface="+mn-lt"/>
                      </a:endParaRPr>
                    </a:p>
                    <a:p>
                      <a:pPr algn="ctr"/>
                      <a:r>
                        <a:rPr lang="en-US" sz="1000" b="0" i="0" dirty="0">
                          <a:solidFill>
                            <a:schemeClr val="tx1"/>
                          </a:solidFill>
                          <a:effectLst/>
                          <a:latin typeface="+mn-lt"/>
                        </a:rPr>
                        <a:t>The Pay Index helps students, professionals, educational institutions and businesses make informed decisions by providing transparency and analysis through its salary comparison reporting tool. Their up-to-date market data and cutting-edge software puts important salary and career prospect information into the hands of those who need it.</a:t>
                      </a:r>
                    </a:p>
                    <a:p>
                      <a:pPr algn="ctr"/>
                      <a:endParaRPr lang="en-US" sz="1000" dirty="0">
                        <a:effectLst/>
                        <a:latin typeface="+mn-lt"/>
                        <a:hlinkClick r:id="rId18"/>
                      </a:endParaRPr>
                    </a:p>
                    <a:p>
                      <a:pPr algn="ctr"/>
                      <a:endParaRPr lang="en-US" sz="1200" b="1" dirty="0">
                        <a:latin typeface="+mn-lt"/>
                        <a:hlinkClick r:id="rId19"/>
                      </a:endParaRPr>
                    </a:p>
                    <a:p>
                      <a:pPr algn="ctr"/>
                      <a:r>
                        <a:rPr lang="en-US" sz="1200" b="1" dirty="0">
                          <a:latin typeface="+mn-lt"/>
                          <a:hlinkClick r:id="rId19"/>
                        </a:rPr>
                        <a:t>The Pay Index for Colleges and Students - Click here</a:t>
                      </a:r>
                      <a:endParaRPr lang="en-US" sz="1200" b="1" dirty="0">
                        <a:latin typeface="+mn-lt"/>
                      </a:endParaRPr>
                    </a:p>
                    <a:p>
                      <a:pPr algn="ctr"/>
                      <a:r>
                        <a:rPr lang="en-US" sz="1200" b="1" dirty="0">
                          <a:latin typeface="+mn-lt"/>
                        </a:rPr>
                        <a:t> </a:t>
                      </a:r>
                      <a:endParaRPr lang="en-US" sz="1200" b="1" dirty="0">
                        <a:effectLst/>
                        <a:latin typeface="+mn-lt"/>
                        <a:hlinkClick r:id="rId18"/>
                      </a:endParaRPr>
                    </a:p>
                    <a:p>
                      <a:pPr algn="ctr"/>
                      <a:r>
                        <a:rPr lang="en-US" sz="1200" b="1" dirty="0">
                          <a:effectLst/>
                          <a:latin typeface="+mn-lt"/>
                          <a:hlinkClick r:id="rId20"/>
                        </a:rPr>
                        <a:t>The Pay Index - Sign up here</a:t>
                      </a:r>
                      <a:r>
                        <a:rPr lang="en-GB" sz="1200" b="1" dirty="0">
                          <a:effectLst/>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EFEF4"/>
                    </a:solidFill>
                  </a:tcPr>
                </a:tc>
                <a:extLst>
                  <a:ext uri="{0D108BD9-81ED-4DB2-BD59-A6C34878D82A}">
                    <a16:rowId xmlns:a16="http://schemas.microsoft.com/office/drawing/2014/main" val="861353958"/>
                  </a:ext>
                </a:extLst>
              </a:tr>
            </a:tbl>
          </a:graphicData>
        </a:graphic>
      </p:graphicFrame>
      <p:sp>
        <p:nvSpPr>
          <p:cNvPr id="13" name="TextBox 12">
            <a:extLst>
              <a:ext uri="{FF2B5EF4-FFF2-40B4-BE49-F238E27FC236}">
                <a16:creationId xmlns:a16="http://schemas.microsoft.com/office/drawing/2014/main" id="{C3803637-5A4B-4192-88C2-B944149B7F8C}"/>
              </a:ext>
            </a:extLst>
          </p:cNvPr>
          <p:cNvSpPr txBox="1"/>
          <p:nvPr/>
        </p:nvSpPr>
        <p:spPr>
          <a:xfrm>
            <a:off x="2373179" y="99328"/>
            <a:ext cx="78804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National Apprenticeship Week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7</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 11</a:t>
            </a:r>
            <a:r>
              <a:rPr kumimoji="0" lang="en-GB" b="1" i="0" u="sng" strike="noStrike" kern="1200" cap="none" spc="0" normalizeH="0" baseline="30000" noProof="0" dirty="0">
                <a:ln>
                  <a:noFill/>
                </a:ln>
                <a:solidFill>
                  <a:srgbClr val="00A8A8"/>
                </a:solidFill>
                <a:effectLst/>
                <a:uLnTx/>
                <a:uFillTx/>
                <a:latin typeface="Calibri" panose="020F0502020204030204"/>
                <a:ea typeface="+mn-ea"/>
                <a:cs typeface="+mn-cs"/>
              </a:rPr>
              <a:t>th</a:t>
            </a:r>
            <a:r>
              <a:rPr kumimoji="0" lang="en-GB" b="1" i="0" u="sng" strike="noStrike" kern="1200" cap="none" spc="0" normalizeH="0" baseline="0" noProof="0" dirty="0">
                <a:ln>
                  <a:noFill/>
                </a:ln>
                <a:solidFill>
                  <a:srgbClr val="00A8A8"/>
                </a:solidFill>
                <a:effectLst/>
                <a:uLnTx/>
                <a:uFillTx/>
                <a:latin typeface="Calibri" panose="020F0502020204030204"/>
                <a:ea typeface="+mn-ea"/>
                <a:cs typeface="+mn-cs"/>
              </a:rPr>
              <a:t> February with Cornerstone Employers: Pre work and useful links</a:t>
            </a:r>
            <a:endParaRPr kumimoji="0" lang="en-GB" b="0" i="0" u="sng" strike="noStrike" kern="1200" cap="none" spc="0" normalizeH="0" baseline="0" noProof="0" dirty="0">
              <a:ln>
                <a:noFill/>
              </a:ln>
              <a:solidFill>
                <a:srgbClr val="00A8A8"/>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B521815-530B-43FA-8256-D698E36DF5C6}"/>
              </a:ext>
            </a:extLst>
          </p:cNvPr>
          <p:cNvPicPr>
            <a:picLocks noChangeAspect="1"/>
          </p:cNvPicPr>
          <p:nvPr/>
        </p:nvPicPr>
        <p:blipFill>
          <a:blip r:embed="rId21"/>
          <a:stretch>
            <a:fillRect/>
          </a:stretch>
        </p:blipFill>
        <p:spPr>
          <a:xfrm>
            <a:off x="3248107" y="6174526"/>
            <a:ext cx="1190465" cy="309305"/>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3B24A8F-9136-4727-AE31-8A279E7AD8E0}"/>
              </a:ext>
            </a:extLst>
          </p:cNvPr>
          <p:cNvPicPr>
            <a:picLocks noChangeAspect="1"/>
          </p:cNvPicPr>
          <p:nvPr/>
        </p:nvPicPr>
        <p:blipFill>
          <a:blip r:embed="rId22"/>
          <a:stretch>
            <a:fillRect/>
          </a:stretch>
        </p:blipFill>
        <p:spPr>
          <a:xfrm>
            <a:off x="3212687" y="3174697"/>
            <a:ext cx="1261307" cy="391005"/>
          </a:xfrm>
          <a:prstGeom prst="rect">
            <a:avLst/>
          </a:prstGeom>
        </p:spPr>
      </p:pic>
      <p:pic>
        <p:nvPicPr>
          <p:cNvPr id="32" name="Picture 31" descr="A picture containing arrow&#10;&#10;Description automatically generated">
            <a:extLst>
              <a:ext uri="{FF2B5EF4-FFF2-40B4-BE49-F238E27FC236}">
                <a16:creationId xmlns:a16="http://schemas.microsoft.com/office/drawing/2014/main" id="{363309FA-77DC-4DB5-84EF-EAE60F4659F1}"/>
              </a:ext>
            </a:extLst>
          </p:cNvPr>
          <p:cNvPicPr>
            <a:picLocks noChangeAspect="1"/>
          </p:cNvPicPr>
          <p:nvPr/>
        </p:nvPicPr>
        <p:blipFill rotWithShape="1">
          <a:blip r:embed="rId23"/>
          <a:srcRect t="20529" b="17025"/>
          <a:stretch/>
        </p:blipFill>
        <p:spPr>
          <a:xfrm>
            <a:off x="7219915" y="2978159"/>
            <a:ext cx="907446" cy="59620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412275DD-D833-4160-AEC5-CBEC82AC7A37}"/>
              </a:ext>
            </a:extLst>
          </p:cNvPr>
          <p:cNvPicPr>
            <a:picLocks noChangeAspect="1"/>
          </p:cNvPicPr>
          <p:nvPr/>
        </p:nvPicPr>
        <p:blipFill rotWithShape="1">
          <a:blip r:embed="rId24"/>
          <a:srcRect r="12952"/>
          <a:stretch/>
        </p:blipFill>
        <p:spPr>
          <a:xfrm>
            <a:off x="5901995" y="5779203"/>
            <a:ext cx="1017767" cy="790646"/>
          </a:xfrm>
          <a:prstGeom prst="rect">
            <a:avLst/>
          </a:prstGeom>
          <a:ln>
            <a:noFill/>
          </a:ln>
          <a:effectLst>
            <a:softEdge rad="112500"/>
          </a:effectLst>
        </p:spPr>
      </p:pic>
      <p:pic>
        <p:nvPicPr>
          <p:cNvPr id="58" name="Picture 57" descr="Logo&#10;&#10;Description automatically generated">
            <a:extLst>
              <a:ext uri="{FF2B5EF4-FFF2-40B4-BE49-F238E27FC236}">
                <a16:creationId xmlns:a16="http://schemas.microsoft.com/office/drawing/2014/main" id="{F385667A-699B-420F-825E-F94706F907CD}"/>
              </a:ext>
            </a:extLst>
          </p:cNvPr>
          <p:cNvPicPr>
            <a:picLocks noChangeAspect="1"/>
          </p:cNvPicPr>
          <p:nvPr/>
        </p:nvPicPr>
        <p:blipFill>
          <a:blip r:embed="rId25"/>
          <a:stretch>
            <a:fillRect/>
          </a:stretch>
        </p:blipFill>
        <p:spPr>
          <a:xfrm>
            <a:off x="4670079" y="6000390"/>
            <a:ext cx="741661" cy="558690"/>
          </a:xfrm>
          <a:prstGeom prst="rect">
            <a:avLst/>
          </a:prstGeom>
        </p:spPr>
      </p:pic>
      <p:pic>
        <p:nvPicPr>
          <p:cNvPr id="60" name="Picture 59" descr="Logo&#10;&#10;Description automatically generated">
            <a:extLst>
              <a:ext uri="{FF2B5EF4-FFF2-40B4-BE49-F238E27FC236}">
                <a16:creationId xmlns:a16="http://schemas.microsoft.com/office/drawing/2014/main" id="{26B5B8D6-77B2-4B8E-A5AA-CE1712A0679E}"/>
              </a:ext>
            </a:extLst>
          </p:cNvPr>
          <p:cNvPicPr>
            <a:picLocks noChangeAspect="1"/>
          </p:cNvPicPr>
          <p:nvPr/>
        </p:nvPicPr>
        <p:blipFill>
          <a:blip r:embed="rId26"/>
          <a:stretch>
            <a:fillRect/>
          </a:stretch>
        </p:blipFill>
        <p:spPr>
          <a:xfrm>
            <a:off x="8421308" y="3008537"/>
            <a:ext cx="1122798" cy="748532"/>
          </a:xfrm>
          <a:prstGeom prst="rect">
            <a:avLst/>
          </a:prstGeom>
        </p:spPr>
      </p:pic>
      <p:pic>
        <p:nvPicPr>
          <p:cNvPr id="61" name="Picture 60">
            <a:extLst>
              <a:ext uri="{FF2B5EF4-FFF2-40B4-BE49-F238E27FC236}">
                <a16:creationId xmlns:a16="http://schemas.microsoft.com/office/drawing/2014/main" id="{E6DA9668-3442-47F3-8341-2657AACF9A37}"/>
              </a:ext>
            </a:extLst>
          </p:cNvPr>
          <p:cNvPicPr>
            <a:picLocks noChangeAspect="1"/>
          </p:cNvPicPr>
          <p:nvPr/>
        </p:nvPicPr>
        <p:blipFill>
          <a:blip r:embed="rId27"/>
          <a:stretch>
            <a:fillRect/>
          </a:stretch>
        </p:blipFill>
        <p:spPr>
          <a:xfrm>
            <a:off x="7219915" y="6072551"/>
            <a:ext cx="907446" cy="604964"/>
          </a:xfrm>
          <a:prstGeom prst="rect">
            <a:avLst/>
          </a:prstGeom>
        </p:spPr>
      </p:pic>
      <p:pic>
        <p:nvPicPr>
          <p:cNvPr id="62" name="Picture 61">
            <a:extLst>
              <a:ext uri="{FF2B5EF4-FFF2-40B4-BE49-F238E27FC236}">
                <a16:creationId xmlns:a16="http://schemas.microsoft.com/office/drawing/2014/main" id="{83375F4E-B2C4-49BC-B6D9-8CD9A4A228C2}"/>
              </a:ext>
            </a:extLst>
          </p:cNvPr>
          <p:cNvPicPr>
            <a:picLocks noChangeAspect="1"/>
          </p:cNvPicPr>
          <p:nvPr/>
        </p:nvPicPr>
        <p:blipFill>
          <a:blip r:embed="rId27"/>
          <a:stretch>
            <a:fillRect/>
          </a:stretch>
        </p:blipFill>
        <p:spPr>
          <a:xfrm>
            <a:off x="886985" y="5882913"/>
            <a:ext cx="1190466" cy="79364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7113C2-B7DB-492B-B4D2-89B39D09A89F}"/>
              </a:ext>
            </a:extLst>
          </p:cNvPr>
          <p:cNvPicPr>
            <a:picLocks noChangeAspect="1"/>
          </p:cNvPicPr>
          <p:nvPr/>
        </p:nvPicPr>
        <p:blipFill>
          <a:blip r:embed="rId28"/>
          <a:stretch>
            <a:fillRect/>
          </a:stretch>
        </p:blipFill>
        <p:spPr>
          <a:xfrm>
            <a:off x="976700" y="3047974"/>
            <a:ext cx="957575" cy="596201"/>
          </a:xfrm>
          <a:prstGeom prst="rect">
            <a:avLst/>
          </a:prstGeom>
        </p:spPr>
      </p:pic>
      <p:pic>
        <p:nvPicPr>
          <p:cNvPr id="18" name="Picture 17">
            <a:extLst>
              <a:ext uri="{FF2B5EF4-FFF2-40B4-BE49-F238E27FC236}">
                <a16:creationId xmlns:a16="http://schemas.microsoft.com/office/drawing/2014/main" id="{ADF6D198-100D-470D-85E7-9BC8C12F2ACE}"/>
              </a:ext>
            </a:extLst>
          </p:cNvPr>
          <p:cNvPicPr>
            <a:picLocks noChangeAspect="1"/>
          </p:cNvPicPr>
          <p:nvPr/>
        </p:nvPicPr>
        <p:blipFill>
          <a:blip r:embed="rId29"/>
          <a:stretch>
            <a:fillRect/>
          </a:stretch>
        </p:blipFill>
        <p:spPr>
          <a:xfrm>
            <a:off x="2004936" y="3100286"/>
            <a:ext cx="1185189" cy="474075"/>
          </a:xfrm>
          <a:prstGeom prst="rect">
            <a:avLst/>
          </a:prstGeom>
          <a:ln>
            <a:noFill/>
          </a:ln>
          <a:effectLst>
            <a:softEdge rad="112500"/>
          </a:effectLst>
        </p:spPr>
      </p:pic>
      <p:pic>
        <p:nvPicPr>
          <p:cNvPr id="7" name="Picture 6" descr="A black and white sign&#10;&#10;Description automatically generated with low confidence">
            <a:extLst>
              <a:ext uri="{FF2B5EF4-FFF2-40B4-BE49-F238E27FC236}">
                <a16:creationId xmlns:a16="http://schemas.microsoft.com/office/drawing/2014/main" id="{13266E16-FBE1-41E7-8DFF-D2FE3327021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749588" y="3087821"/>
            <a:ext cx="1261308" cy="486540"/>
          </a:xfrm>
          <a:prstGeom prst="rect">
            <a:avLst/>
          </a:prstGeom>
        </p:spPr>
      </p:pic>
      <p:pic>
        <p:nvPicPr>
          <p:cNvPr id="2" name="Picture 1">
            <a:extLst>
              <a:ext uri="{FF2B5EF4-FFF2-40B4-BE49-F238E27FC236}">
                <a16:creationId xmlns:a16="http://schemas.microsoft.com/office/drawing/2014/main" id="{9D313722-F70A-4919-8658-AA0D87FACD71}"/>
              </a:ext>
            </a:extLst>
          </p:cNvPr>
          <p:cNvPicPr>
            <a:picLocks noChangeAspect="1"/>
          </p:cNvPicPr>
          <p:nvPr/>
        </p:nvPicPr>
        <p:blipFill rotWithShape="1">
          <a:blip r:embed="rId31"/>
          <a:srcRect t="23818" b="24193"/>
          <a:stretch/>
        </p:blipFill>
        <p:spPr>
          <a:xfrm>
            <a:off x="10656148" y="3152614"/>
            <a:ext cx="1330730" cy="460379"/>
          </a:xfrm>
          <a:prstGeom prst="rect">
            <a:avLst/>
          </a:prstGeom>
          <a:ln>
            <a:noFill/>
          </a:ln>
          <a:effectLst>
            <a:softEdge rad="112500"/>
          </a:effectLst>
        </p:spPr>
      </p:pic>
      <p:pic>
        <p:nvPicPr>
          <p:cNvPr id="19" name="Picture 2" descr="The Pay Index – the global salary comparison, careers prospect and EdTech  website">
            <a:extLst>
              <a:ext uri="{FF2B5EF4-FFF2-40B4-BE49-F238E27FC236}">
                <a16:creationId xmlns:a16="http://schemas.microsoft.com/office/drawing/2014/main" id="{CF5F43E0-0EAB-447F-AC56-568BE7DC637B}"/>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778393" y="3872421"/>
            <a:ext cx="2615647" cy="63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672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0D3C-9573-42C4-9D97-DB4631EEA203}"/>
              </a:ext>
            </a:extLst>
          </p:cNvPr>
          <p:cNvSpPr>
            <a:spLocks noGrp="1"/>
          </p:cNvSpPr>
          <p:nvPr>
            <p:ph type="ctrTitle"/>
          </p:nvPr>
        </p:nvSpPr>
        <p:spPr>
          <a:xfrm>
            <a:off x="3284443" y="1616834"/>
            <a:ext cx="7086216" cy="828065"/>
          </a:xfrm>
        </p:spPr>
        <p:txBody>
          <a:bodyPr>
            <a:normAutofit fontScale="90000"/>
          </a:bodyPr>
          <a:lstStyle/>
          <a:p>
            <a:r>
              <a:rPr lang="en-US" sz="3200" b="1" i="1" dirty="0">
                <a:solidFill>
                  <a:srgbClr val="33CCCC"/>
                </a:solidFill>
                <a:latin typeface="Comic Sans MS" panose="030F0702030302020204" pitchFamily="66" charset="0"/>
              </a:rPr>
              <a:t>Introduction to Construction &amp; STEM Sector  </a:t>
            </a:r>
            <a:endParaRPr lang="en-GB" sz="3200" b="1" i="1" dirty="0">
              <a:solidFill>
                <a:srgbClr val="33CCCC"/>
              </a:solidFill>
              <a:latin typeface="Comic Sans MS" panose="030F0702030302020204" pitchFamily="66" charset="0"/>
            </a:endParaRPr>
          </a:p>
        </p:txBody>
      </p:sp>
      <p:pic>
        <p:nvPicPr>
          <p:cNvPr id="4" name="Picture 3" descr="A picture containing drawing, food&#10;&#10;Description automatically generated">
            <a:extLst>
              <a:ext uri="{FF2B5EF4-FFF2-40B4-BE49-F238E27FC236}">
                <a16:creationId xmlns:a16="http://schemas.microsoft.com/office/drawing/2014/main" id="{EB0AEABB-F656-4A06-B30E-6068BCE0E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087" y="98557"/>
            <a:ext cx="1954844" cy="1034918"/>
          </a:xfrm>
          <a:prstGeom prst="rect">
            <a:avLst/>
          </a:prstGeom>
        </p:spPr>
      </p:pic>
      <p:pic>
        <p:nvPicPr>
          <p:cNvPr id="5" name="Graphic 4">
            <a:extLst>
              <a:ext uri="{FF2B5EF4-FFF2-40B4-BE49-F238E27FC236}">
                <a16:creationId xmlns:a16="http://schemas.microsoft.com/office/drawing/2014/main" id="{22527893-0CB3-4B7C-BCC6-A40D90A1D1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flipH="1" flipV="1">
            <a:off x="78869" y="164783"/>
            <a:ext cx="709785" cy="6436042"/>
          </a:xfrm>
          <a:prstGeom prst="rect">
            <a:avLst/>
          </a:prstGeom>
        </p:spPr>
      </p:pic>
      <p:pic>
        <p:nvPicPr>
          <p:cNvPr id="6" name="Picture 5" descr="A close up of a logo&#10;&#10;Description automatically generated">
            <a:extLst>
              <a:ext uri="{FF2B5EF4-FFF2-40B4-BE49-F238E27FC236}">
                <a16:creationId xmlns:a16="http://schemas.microsoft.com/office/drawing/2014/main" id="{FC2F6AAD-9051-467B-9831-95CCAEED70CC}"/>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593555" y="60880"/>
            <a:ext cx="1324001" cy="1230775"/>
          </a:xfrm>
          <a:prstGeom prst="rect">
            <a:avLst/>
          </a:prstGeom>
        </p:spPr>
      </p:pic>
      <p:pic>
        <p:nvPicPr>
          <p:cNvPr id="17" name="Picture 16">
            <a:extLst>
              <a:ext uri="{FF2B5EF4-FFF2-40B4-BE49-F238E27FC236}">
                <a16:creationId xmlns:a16="http://schemas.microsoft.com/office/drawing/2014/main" id="{E130CBFD-E101-4E4F-A274-0DF669D373D6}"/>
              </a:ext>
            </a:extLst>
          </p:cNvPr>
          <p:cNvPicPr>
            <a:picLocks noChangeAspect="1"/>
          </p:cNvPicPr>
          <p:nvPr/>
        </p:nvPicPr>
        <p:blipFill>
          <a:blip r:embed="rId6"/>
          <a:stretch>
            <a:fillRect/>
          </a:stretch>
        </p:blipFill>
        <p:spPr>
          <a:xfrm>
            <a:off x="7609856" y="29049"/>
            <a:ext cx="2760803" cy="1587785"/>
          </a:xfrm>
          <a:prstGeom prst="rect">
            <a:avLst/>
          </a:prstGeom>
        </p:spPr>
      </p:pic>
      <p:sp>
        <p:nvSpPr>
          <p:cNvPr id="19" name="Subtitle 6">
            <a:extLst>
              <a:ext uri="{FF2B5EF4-FFF2-40B4-BE49-F238E27FC236}">
                <a16:creationId xmlns:a16="http://schemas.microsoft.com/office/drawing/2014/main" id="{7CCE4F25-BF69-44B9-BFB3-1D1C9E34BD2D}"/>
              </a:ext>
            </a:extLst>
          </p:cNvPr>
          <p:cNvSpPr txBox="1">
            <a:spLocks/>
          </p:cNvSpPr>
          <p:nvPr/>
        </p:nvSpPr>
        <p:spPr>
          <a:xfrm>
            <a:off x="3986150" y="2836713"/>
            <a:ext cx="6384509" cy="459100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Welcome</a:t>
            </a:r>
          </a:p>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Introduction to 3 Businesses:</a:t>
            </a:r>
          </a:p>
          <a:p>
            <a:pPr algn="l"/>
            <a:r>
              <a:rPr lang="en-US" dirty="0">
                <a:ln w="0"/>
                <a:solidFill>
                  <a:srgbClr val="E73568"/>
                </a:solidFill>
                <a:effectLst>
                  <a:outerShdw blurRad="38100" dist="19050" dir="2700000" algn="tl" rotWithShape="0">
                    <a:schemeClr val="dk1">
                      <a:alpha val="40000"/>
                    </a:schemeClr>
                  </a:outerShdw>
                </a:effectLst>
              </a:rPr>
              <a:t>	EFT Group Ltd</a:t>
            </a:r>
          </a:p>
          <a:p>
            <a:pPr algn="l"/>
            <a:r>
              <a:rPr lang="en-US" dirty="0">
                <a:ln w="0"/>
                <a:solidFill>
                  <a:srgbClr val="E73568"/>
                </a:solidFill>
                <a:effectLst>
                  <a:outerShdw blurRad="38100" dist="19050" dir="2700000" algn="tl" rotWithShape="0">
                    <a:schemeClr val="dk1">
                      <a:alpha val="40000"/>
                    </a:schemeClr>
                  </a:outerShdw>
                </a:effectLst>
              </a:rPr>
              <a:t>	Jaguar Land Rover </a:t>
            </a:r>
          </a:p>
          <a:p>
            <a:pPr algn="l"/>
            <a:r>
              <a:rPr lang="en-US" dirty="0">
                <a:ln w="0"/>
                <a:solidFill>
                  <a:srgbClr val="E73568"/>
                </a:solidFill>
                <a:effectLst>
                  <a:outerShdw blurRad="38100" dist="19050" dir="2700000" algn="tl" rotWithShape="0">
                    <a:schemeClr val="dk1">
                      <a:alpha val="40000"/>
                    </a:schemeClr>
                  </a:outerShdw>
                </a:effectLst>
              </a:rPr>
              <a:t>	United Utilities	</a:t>
            </a:r>
          </a:p>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Meet the Apprentices</a:t>
            </a:r>
          </a:p>
          <a:p>
            <a:pPr marL="342900" indent="-342900" algn="l">
              <a:buFont typeface="Arial" panose="020B0604020202020204" pitchFamily="34" charset="0"/>
              <a:buChar char="•"/>
            </a:pPr>
            <a:r>
              <a:rPr lang="en-US" dirty="0">
                <a:ln w="0"/>
                <a:solidFill>
                  <a:srgbClr val="E73568"/>
                </a:solidFill>
                <a:effectLst>
                  <a:outerShdw blurRad="38100" dist="19050" dir="2700000" algn="tl" rotWithShape="0">
                    <a:schemeClr val="dk1">
                      <a:alpha val="40000"/>
                    </a:schemeClr>
                  </a:outerShdw>
                </a:effectLst>
              </a:rPr>
              <a:t>Finish </a:t>
            </a:r>
          </a:p>
          <a:p>
            <a:br>
              <a:rPr lang="en-US" sz="4400" dirty="0">
                <a:ln w="0"/>
                <a:solidFill>
                  <a:srgbClr val="E73568"/>
                </a:solidFill>
                <a:effectLst>
                  <a:outerShdw blurRad="38100" dist="19050" dir="2700000" algn="tl" rotWithShape="0">
                    <a:schemeClr val="dk1">
                      <a:alpha val="40000"/>
                    </a:schemeClr>
                  </a:outerShdw>
                </a:effectLst>
              </a:rPr>
            </a:br>
            <a:br>
              <a:rPr lang="en-US" sz="2000" dirty="0">
                <a:ln w="0"/>
                <a:solidFill>
                  <a:srgbClr val="E73568"/>
                </a:solidFill>
                <a:effectLst>
                  <a:outerShdw blurRad="38100" dist="19050" dir="2700000" algn="tl" rotWithShape="0">
                    <a:schemeClr val="dk1">
                      <a:alpha val="40000"/>
                    </a:schemeClr>
                  </a:outerShdw>
                </a:effectLst>
              </a:rPr>
            </a:br>
            <a:endParaRPr lang="en-US" sz="2800" dirty="0">
              <a:ln w="0"/>
              <a:solidFill>
                <a:srgbClr val="E73568"/>
              </a:solidFill>
              <a:effectLst>
                <a:outerShdw blurRad="38100" dist="19050" dir="2700000" algn="tl" rotWithShape="0">
                  <a:schemeClr val="dk1">
                    <a:alpha val="40000"/>
                  </a:schemeClr>
                </a:outerShdw>
              </a:effectLst>
            </a:endParaRPr>
          </a:p>
        </p:txBody>
      </p:sp>
      <p:pic>
        <p:nvPicPr>
          <p:cNvPr id="22" name="Picture 21">
            <a:extLst>
              <a:ext uri="{FF2B5EF4-FFF2-40B4-BE49-F238E27FC236}">
                <a16:creationId xmlns:a16="http://schemas.microsoft.com/office/drawing/2014/main" id="{FF448DD9-7B42-40A6-AD2A-513AD3CDCFF2}"/>
              </a:ext>
            </a:extLst>
          </p:cNvPr>
          <p:cNvPicPr>
            <a:picLocks noChangeAspect="1"/>
          </p:cNvPicPr>
          <p:nvPr/>
        </p:nvPicPr>
        <p:blipFill>
          <a:blip r:embed="rId7"/>
          <a:stretch>
            <a:fillRect/>
          </a:stretch>
        </p:blipFill>
        <p:spPr>
          <a:xfrm>
            <a:off x="3408530" y="164783"/>
            <a:ext cx="2017189" cy="1364074"/>
          </a:xfrm>
          <a:prstGeom prst="rect">
            <a:avLst/>
          </a:prstGeom>
        </p:spPr>
      </p:pic>
      <p:pic>
        <p:nvPicPr>
          <p:cNvPr id="23" name="Picture 22" descr="Logo&#10;&#10;Description automatically generated">
            <a:extLst>
              <a:ext uri="{FF2B5EF4-FFF2-40B4-BE49-F238E27FC236}">
                <a16:creationId xmlns:a16="http://schemas.microsoft.com/office/drawing/2014/main" id="{90295FFD-A2BE-4455-B841-2BCDA76C4097}"/>
              </a:ext>
            </a:extLst>
          </p:cNvPr>
          <p:cNvPicPr>
            <a:picLocks noChangeAspect="1"/>
          </p:cNvPicPr>
          <p:nvPr/>
        </p:nvPicPr>
        <p:blipFill>
          <a:blip r:embed="rId8"/>
          <a:stretch>
            <a:fillRect/>
          </a:stretch>
        </p:blipFill>
        <p:spPr>
          <a:xfrm>
            <a:off x="5856316" y="258167"/>
            <a:ext cx="1611284" cy="1213773"/>
          </a:xfrm>
          <a:prstGeom prst="rect">
            <a:avLst/>
          </a:prstGeom>
        </p:spPr>
      </p:pic>
    </p:spTree>
    <p:extLst>
      <p:ext uri="{BB962C8B-B14F-4D97-AF65-F5344CB8AC3E}">
        <p14:creationId xmlns:p14="http://schemas.microsoft.com/office/powerpoint/2010/main" val="3306054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86FDD-F767-483F-B1F7-5BB48E944324}"/>
              </a:ext>
            </a:extLst>
          </p:cNvPr>
          <p:cNvPicPr>
            <a:picLocks noChangeAspect="1"/>
          </p:cNvPicPr>
          <p:nvPr/>
        </p:nvPicPr>
        <p:blipFill>
          <a:blip r:embed="rId2"/>
          <a:stretch>
            <a:fillRect/>
          </a:stretch>
        </p:blipFill>
        <p:spPr>
          <a:xfrm>
            <a:off x="4573306" y="1085525"/>
            <a:ext cx="7539827" cy="4813829"/>
          </a:xfrm>
          <a:prstGeom prst="rect">
            <a:avLst/>
          </a:prstGeom>
        </p:spPr>
      </p:pic>
      <p:pic>
        <p:nvPicPr>
          <p:cNvPr id="3" name="Picture 2">
            <a:extLst>
              <a:ext uri="{FF2B5EF4-FFF2-40B4-BE49-F238E27FC236}">
                <a16:creationId xmlns:a16="http://schemas.microsoft.com/office/drawing/2014/main" id="{A7F68C92-77E7-43CD-87B2-812BC29D3681}"/>
              </a:ext>
            </a:extLst>
          </p:cNvPr>
          <p:cNvPicPr>
            <a:picLocks noChangeAspect="1"/>
          </p:cNvPicPr>
          <p:nvPr/>
        </p:nvPicPr>
        <p:blipFill>
          <a:blip r:embed="rId3"/>
          <a:stretch>
            <a:fillRect/>
          </a:stretch>
        </p:blipFill>
        <p:spPr>
          <a:xfrm>
            <a:off x="754402" y="1074328"/>
            <a:ext cx="3818904" cy="4421269"/>
          </a:xfrm>
          <a:prstGeom prst="rect">
            <a:avLst/>
          </a:prstGeom>
        </p:spPr>
      </p:pic>
      <p:pic>
        <p:nvPicPr>
          <p:cNvPr id="12" name="Graphic 11">
            <a:extLst>
              <a:ext uri="{FF2B5EF4-FFF2-40B4-BE49-F238E27FC236}">
                <a16:creationId xmlns:a16="http://schemas.microsoft.com/office/drawing/2014/main" id="{96674B81-54CF-4D45-85EE-267A47956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flipV="1">
            <a:off x="78869" y="240983"/>
            <a:ext cx="709785" cy="6210618"/>
          </a:xfrm>
          <a:prstGeom prst="rect">
            <a:avLst/>
          </a:prstGeom>
        </p:spPr>
      </p:pic>
      <p:sp>
        <p:nvSpPr>
          <p:cNvPr id="16" name="TextBox 15">
            <a:extLst>
              <a:ext uri="{FF2B5EF4-FFF2-40B4-BE49-F238E27FC236}">
                <a16:creationId xmlns:a16="http://schemas.microsoft.com/office/drawing/2014/main" id="{17B57F9D-39CB-4085-B783-93E012F13575}"/>
              </a:ext>
            </a:extLst>
          </p:cNvPr>
          <p:cNvSpPr txBox="1"/>
          <p:nvPr/>
        </p:nvSpPr>
        <p:spPr>
          <a:xfrm>
            <a:off x="754402" y="1729983"/>
            <a:ext cx="2811795" cy="375552"/>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Placeholder 2">
            <a:extLst>
              <a:ext uri="{FF2B5EF4-FFF2-40B4-BE49-F238E27FC236}">
                <a16:creationId xmlns:a16="http://schemas.microsoft.com/office/drawing/2014/main" id="{C6200BFD-8541-4813-B40F-77185EE0D6D7}"/>
              </a:ext>
            </a:extLst>
          </p:cNvPr>
          <p:cNvSpPr txBox="1">
            <a:spLocks/>
          </p:cNvSpPr>
          <p:nvPr/>
        </p:nvSpPr>
        <p:spPr>
          <a:xfrm>
            <a:off x="337226" y="240804"/>
            <a:ext cx="4900790" cy="186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t> </a:t>
            </a:r>
            <a:r>
              <a:rPr lang="en-US" sz="4400" b="1" dirty="0">
                <a:solidFill>
                  <a:srgbClr val="003478"/>
                </a:solidFill>
              </a:rPr>
              <a:t>WHO WE ARE …</a:t>
            </a:r>
          </a:p>
        </p:txBody>
      </p:sp>
      <p:pic>
        <p:nvPicPr>
          <p:cNvPr id="10" name="Picture 9" descr="A picture containing drawing, food&#10;&#10;Description automatically generated">
            <a:extLst>
              <a:ext uri="{FF2B5EF4-FFF2-40B4-BE49-F238E27FC236}">
                <a16:creationId xmlns:a16="http://schemas.microsoft.com/office/drawing/2014/main" id="{3B712F5B-0713-4526-941D-20484B384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8899" y="0"/>
            <a:ext cx="2193101" cy="1161054"/>
          </a:xfrm>
          <a:prstGeom prst="rect">
            <a:avLst/>
          </a:prstGeom>
        </p:spPr>
      </p:pic>
      <p:pic>
        <p:nvPicPr>
          <p:cNvPr id="11" name="Picture 10" descr="A close up of a logo&#10;&#10;Description automatically generated">
            <a:extLst>
              <a:ext uri="{FF2B5EF4-FFF2-40B4-BE49-F238E27FC236}">
                <a16:creationId xmlns:a16="http://schemas.microsoft.com/office/drawing/2014/main" id="{FABAABBA-5131-424A-A476-44B0FC5F4B55}"/>
              </a:ext>
            </a:extLst>
          </p:cNvPr>
          <p:cNvPicPr>
            <a:picLocks noChangeAspect="1"/>
          </p:cNvPicPr>
          <p:nvPr/>
        </p:nvPicPr>
        <p:blipFill rotWithShape="1">
          <a:blip r:embed="rId7">
            <a:extLst>
              <a:ext uri="{28A0092B-C50C-407E-A947-70E740481C1C}">
                <a14:useLocalDpi xmlns:a14="http://schemas.microsoft.com/office/drawing/2010/main" val="0"/>
              </a:ext>
            </a:extLst>
          </a:blip>
          <a:srcRect b="6826"/>
          <a:stretch/>
        </p:blipFill>
        <p:spPr>
          <a:xfrm>
            <a:off x="10486155" y="5476451"/>
            <a:ext cx="1481875" cy="1377533"/>
          </a:xfrm>
          <a:prstGeom prst="rect">
            <a:avLst/>
          </a:prstGeom>
        </p:spPr>
      </p:pic>
      <p:pic>
        <p:nvPicPr>
          <p:cNvPr id="13" name="Picture 12">
            <a:extLst>
              <a:ext uri="{FF2B5EF4-FFF2-40B4-BE49-F238E27FC236}">
                <a16:creationId xmlns:a16="http://schemas.microsoft.com/office/drawing/2014/main" id="{03E01FCF-D296-40C7-A0EB-44C43272D3E5}"/>
              </a:ext>
            </a:extLst>
          </p:cNvPr>
          <p:cNvPicPr>
            <a:picLocks noChangeAspect="1"/>
          </p:cNvPicPr>
          <p:nvPr/>
        </p:nvPicPr>
        <p:blipFill>
          <a:blip r:embed="rId8"/>
          <a:stretch>
            <a:fillRect/>
          </a:stretch>
        </p:blipFill>
        <p:spPr>
          <a:xfrm>
            <a:off x="1243689" y="5384177"/>
            <a:ext cx="2106362" cy="1424375"/>
          </a:xfrm>
          <a:prstGeom prst="rect">
            <a:avLst/>
          </a:prstGeom>
        </p:spPr>
      </p:pic>
    </p:spTree>
    <p:extLst>
      <p:ext uri="{BB962C8B-B14F-4D97-AF65-F5344CB8AC3E}">
        <p14:creationId xmlns:p14="http://schemas.microsoft.com/office/powerpoint/2010/main" val="341952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6674B81-54CF-4D45-85EE-267A47956F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78869" y="240983"/>
            <a:ext cx="709785" cy="6210618"/>
          </a:xfrm>
          <a:prstGeom prst="rect">
            <a:avLst/>
          </a:prstGeom>
        </p:spPr>
      </p:pic>
      <p:sp>
        <p:nvSpPr>
          <p:cNvPr id="16" name="TextBox 15">
            <a:extLst>
              <a:ext uri="{FF2B5EF4-FFF2-40B4-BE49-F238E27FC236}">
                <a16:creationId xmlns:a16="http://schemas.microsoft.com/office/drawing/2014/main" id="{17B57F9D-39CB-4085-B783-93E012F13575}"/>
              </a:ext>
            </a:extLst>
          </p:cNvPr>
          <p:cNvSpPr txBox="1"/>
          <p:nvPr/>
        </p:nvSpPr>
        <p:spPr>
          <a:xfrm>
            <a:off x="754402" y="1729983"/>
            <a:ext cx="2811795" cy="375552"/>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Placeholder 2">
            <a:extLst>
              <a:ext uri="{FF2B5EF4-FFF2-40B4-BE49-F238E27FC236}">
                <a16:creationId xmlns:a16="http://schemas.microsoft.com/office/drawing/2014/main" id="{C6200BFD-8541-4813-B40F-77185EE0D6D7}"/>
              </a:ext>
            </a:extLst>
          </p:cNvPr>
          <p:cNvSpPr txBox="1">
            <a:spLocks/>
          </p:cNvSpPr>
          <p:nvPr/>
        </p:nvSpPr>
        <p:spPr>
          <a:xfrm>
            <a:off x="337226" y="240804"/>
            <a:ext cx="4900790" cy="186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t> </a:t>
            </a:r>
            <a:r>
              <a:rPr lang="en-US" sz="4400" b="1" dirty="0">
                <a:solidFill>
                  <a:srgbClr val="003478"/>
                </a:solidFill>
              </a:rPr>
              <a:t>OUR VALUES …</a:t>
            </a:r>
          </a:p>
        </p:txBody>
      </p:sp>
      <p:pic>
        <p:nvPicPr>
          <p:cNvPr id="10" name="Picture 9" descr="A picture containing drawing, food&#10;&#10;Description automatically generated">
            <a:extLst>
              <a:ext uri="{FF2B5EF4-FFF2-40B4-BE49-F238E27FC236}">
                <a16:creationId xmlns:a16="http://schemas.microsoft.com/office/drawing/2014/main" id="{3B712F5B-0713-4526-941D-20484B384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899" y="0"/>
            <a:ext cx="2193101" cy="1161054"/>
          </a:xfrm>
          <a:prstGeom prst="rect">
            <a:avLst/>
          </a:prstGeom>
        </p:spPr>
      </p:pic>
      <p:pic>
        <p:nvPicPr>
          <p:cNvPr id="11" name="Picture 10" descr="A close up of a logo&#10;&#10;Description automatically generated">
            <a:extLst>
              <a:ext uri="{FF2B5EF4-FFF2-40B4-BE49-F238E27FC236}">
                <a16:creationId xmlns:a16="http://schemas.microsoft.com/office/drawing/2014/main" id="{FABAABBA-5131-424A-A476-44B0FC5F4B55}"/>
              </a:ext>
            </a:extLst>
          </p:cNvPr>
          <p:cNvPicPr>
            <a:picLocks noChangeAspect="1"/>
          </p:cNvPicPr>
          <p:nvPr/>
        </p:nvPicPr>
        <p:blipFill rotWithShape="1">
          <a:blip r:embed="rId5">
            <a:extLst>
              <a:ext uri="{28A0092B-C50C-407E-A947-70E740481C1C}">
                <a14:useLocalDpi xmlns:a14="http://schemas.microsoft.com/office/drawing/2010/main" val="0"/>
              </a:ext>
            </a:extLst>
          </a:blip>
          <a:srcRect b="6826"/>
          <a:stretch/>
        </p:blipFill>
        <p:spPr>
          <a:xfrm>
            <a:off x="10486155" y="5476451"/>
            <a:ext cx="1481875" cy="1377533"/>
          </a:xfrm>
          <a:prstGeom prst="rect">
            <a:avLst/>
          </a:prstGeom>
        </p:spPr>
      </p:pic>
      <p:pic>
        <p:nvPicPr>
          <p:cNvPr id="13" name="Picture 12">
            <a:extLst>
              <a:ext uri="{FF2B5EF4-FFF2-40B4-BE49-F238E27FC236}">
                <a16:creationId xmlns:a16="http://schemas.microsoft.com/office/drawing/2014/main" id="{03E01FCF-D296-40C7-A0EB-44C43272D3E5}"/>
              </a:ext>
            </a:extLst>
          </p:cNvPr>
          <p:cNvPicPr>
            <a:picLocks noChangeAspect="1"/>
          </p:cNvPicPr>
          <p:nvPr/>
        </p:nvPicPr>
        <p:blipFill>
          <a:blip r:embed="rId6"/>
          <a:stretch>
            <a:fillRect/>
          </a:stretch>
        </p:blipFill>
        <p:spPr>
          <a:xfrm>
            <a:off x="1375204" y="5476451"/>
            <a:ext cx="1762329" cy="1191731"/>
          </a:xfrm>
          <a:prstGeom prst="rect">
            <a:avLst/>
          </a:prstGeom>
        </p:spPr>
      </p:pic>
      <p:pic>
        <p:nvPicPr>
          <p:cNvPr id="3" name="Picture 2">
            <a:extLst>
              <a:ext uri="{FF2B5EF4-FFF2-40B4-BE49-F238E27FC236}">
                <a16:creationId xmlns:a16="http://schemas.microsoft.com/office/drawing/2014/main" id="{1994B499-8249-4ABB-B920-FBCB3CCECF1F}"/>
              </a:ext>
            </a:extLst>
          </p:cNvPr>
          <p:cNvPicPr>
            <a:picLocks noChangeAspect="1"/>
          </p:cNvPicPr>
          <p:nvPr/>
        </p:nvPicPr>
        <p:blipFill>
          <a:blip r:embed="rId7"/>
          <a:stretch>
            <a:fillRect/>
          </a:stretch>
        </p:blipFill>
        <p:spPr>
          <a:xfrm>
            <a:off x="971551" y="923924"/>
            <a:ext cx="10996480" cy="5820568"/>
          </a:xfrm>
          <a:prstGeom prst="rect">
            <a:avLst/>
          </a:prstGeom>
        </p:spPr>
      </p:pic>
    </p:spTree>
    <p:extLst>
      <p:ext uri="{BB962C8B-B14F-4D97-AF65-F5344CB8AC3E}">
        <p14:creationId xmlns:p14="http://schemas.microsoft.com/office/powerpoint/2010/main" val="169377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6674B81-54CF-4D45-85EE-267A47956F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78869" y="240983"/>
            <a:ext cx="709785" cy="6210618"/>
          </a:xfrm>
          <a:prstGeom prst="rect">
            <a:avLst/>
          </a:prstGeom>
        </p:spPr>
      </p:pic>
      <p:sp>
        <p:nvSpPr>
          <p:cNvPr id="16" name="TextBox 15">
            <a:extLst>
              <a:ext uri="{FF2B5EF4-FFF2-40B4-BE49-F238E27FC236}">
                <a16:creationId xmlns:a16="http://schemas.microsoft.com/office/drawing/2014/main" id="{17B57F9D-39CB-4085-B783-93E012F13575}"/>
              </a:ext>
            </a:extLst>
          </p:cNvPr>
          <p:cNvSpPr txBox="1"/>
          <p:nvPr/>
        </p:nvSpPr>
        <p:spPr>
          <a:xfrm>
            <a:off x="754402" y="1729983"/>
            <a:ext cx="2811795" cy="375552"/>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Placeholder 2">
            <a:extLst>
              <a:ext uri="{FF2B5EF4-FFF2-40B4-BE49-F238E27FC236}">
                <a16:creationId xmlns:a16="http://schemas.microsoft.com/office/drawing/2014/main" id="{C6200BFD-8541-4813-B40F-77185EE0D6D7}"/>
              </a:ext>
            </a:extLst>
          </p:cNvPr>
          <p:cNvSpPr txBox="1">
            <a:spLocks/>
          </p:cNvSpPr>
          <p:nvPr/>
        </p:nvSpPr>
        <p:spPr>
          <a:xfrm>
            <a:off x="337226" y="240804"/>
            <a:ext cx="4900790" cy="1864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 </a:t>
            </a:r>
            <a:r>
              <a:rPr lang="en-US" sz="4400" b="1" dirty="0">
                <a:solidFill>
                  <a:srgbClr val="003478"/>
                </a:solidFill>
              </a:rPr>
              <a:t>OUR VALUES …</a:t>
            </a:r>
          </a:p>
        </p:txBody>
      </p:sp>
      <p:pic>
        <p:nvPicPr>
          <p:cNvPr id="10" name="Picture 9" descr="A picture containing drawing, food&#10;&#10;Description automatically generated">
            <a:extLst>
              <a:ext uri="{FF2B5EF4-FFF2-40B4-BE49-F238E27FC236}">
                <a16:creationId xmlns:a16="http://schemas.microsoft.com/office/drawing/2014/main" id="{3B712F5B-0713-4526-941D-20484B384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899" y="0"/>
            <a:ext cx="2193101" cy="1161054"/>
          </a:xfrm>
          <a:prstGeom prst="rect">
            <a:avLst/>
          </a:prstGeom>
        </p:spPr>
      </p:pic>
      <p:pic>
        <p:nvPicPr>
          <p:cNvPr id="3" name="Picture 2">
            <a:extLst>
              <a:ext uri="{FF2B5EF4-FFF2-40B4-BE49-F238E27FC236}">
                <a16:creationId xmlns:a16="http://schemas.microsoft.com/office/drawing/2014/main" id="{F4F9B7D8-ADDC-4059-8200-DF92AE28261C}"/>
              </a:ext>
            </a:extLst>
          </p:cNvPr>
          <p:cNvPicPr>
            <a:picLocks noChangeAspect="1"/>
          </p:cNvPicPr>
          <p:nvPr/>
        </p:nvPicPr>
        <p:blipFill>
          <a:blip r:embed="rId5"/>
          <a:stretch>
            <a:fillRect/>
          </a:stretch>
        </p:blipFill>
        <p:spPr>
          <a:xfrm>
            <a:off x="930782" y="1161054"/>
            <a:ext cx="11261218" cy="5696946"/>
          </a:xfrm>
          <a:prstGeom prst="rect">
            <a:avLst/>
          </a:prstGeom>
        </p:spPr>
      </p:pic>
    </p:spTree>
    <p:extLst>
      <p:ext uri="{BB962C8B-B14F-4D97-AF65-F5344CB8AC3E}">
        <p14:creationId xmlns:p14="http://schemas.microsoft.com/office/powerpoint/2010/main" val="37605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6674B81-54CF-4D45-85EE-267A47956F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78869" y="240983"/>
            <a:ext cx="709785" cy="6210618"/>
          </a:xfrm>
          <a:prstGeom prst="rect">
            <a:avLst/>
          </a:prstGeom>
        </p:spPr>
      </p:pic>
      <p:sp>
        <p:nvSpPr>
          <p:cNvPr id="16" name="TextBox 15">
            <a:extLst>
              <a:ext uri="{FF2B5EF4-FFF2-40B4-BE49-F238E27FC236}">
                <a16:creationId xmlns:a16="http://schemas.microsoft.com/office/drawing/2014/main" id="{17B57F9D-39CB-4085-B783-93E012F13575}"/>
              </a:ext>
            </a:extLst>
          </p:cNvPr>
          <p:cNvSpPr txBox="1"/>
          <p:nvPr/>
        </p:nvSpPr>
        <p:spPr>
          <a:xfrm>
            <a:off x="754402" y="1729983"/>
            <a:ext cx="2811795" cy="375552"/>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A picture containing drawing, food&#10;&#10;Description automatically generated">
            <a:extLst>
              <a:ext uri="{FF2B5EF4-FFF2-40B4-BE49-F238E27FC236}">
                <a16:creationId xmlns:a16="http://schemas.microsoft.com/office/drawing/2014/main" id="{3B712F5B-0713-4526-941D-20484B384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899" y="0"/>
            <a:ext cx="2193101" cy="1161054"/>
          </a:xfrm>
          <a:prstGeom prst="rect">
            <a:avLst/>
          </a:prstGeom>
        </p:spPr>
      </p:pic>
      <p:pic>
        <p:nvPicPr>
          <p:cNvPr id="3" name="Picture 2">
            <a:extLst>
              <a:ext uri="{FF2B5EF4-FFF2-40B4-BE49-F238E27FC236}">
                <a16:creationId xmlns:a16="http://schemas.microsoft.com/office/drawing/2014/main" id="{8D22B5EF-8B6E-4E18-8049-0EE25D2481F2}"/>
              </a:ext>
            </a:extLst>
          </p:cNvPr>
          <p:cNvPicPr>
            <a:picLocks noChangeAspect="1"/>
          </p:cNvPicPr>
          <p:nvPr/>
        </p:nvPicPr>
        <p:blipFill>
          <a:blip r:embed="rId5"/>
          <a:stretch>
            <a:fillRect/>
          </a:stretch>
        </p:blipFill>
        <p:spPr>
          <a:xfrm>
            <a:off x="971550" y="838200"/>
            <a:ext cx="11220450" cy="6019800"/>
          </a:xfrm>
          <a:prstGeom prst="rect">
            <a:avLst/>
          </a:prstGeom>
        </p:spPr>
      </p:pic>
    </p:spTree>
    <p:extLst>
      <p:ext uri="{BB962C8B-B14F-4D97-AF65-F5344CB8AC3E}">
        <p14:creationId xmlns:p14="http://schemas.microsoft.com/office/powerpoint/2010/main" val="308149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89" descr="A blue and red Bokeh"/>
          <p:cNvPicPr preferRelativeResize="0"/>
          <p:nvPr/>
        </p:nvPicPr>
        <p:blipFill rotWithShape="1">
          <a:blip r:embed="rId3">
            <a:alphaModFix/>
          </a:blip>
          <a:srcRect l="2314"/>
          <a:stretch/>
        </p:blipFill>
        <p:spPr>
          <a:xfrm>
            <a:off x="1" y="1110045"/>
            <a:ext cx="12192001" cy="3497940"/>
          </a:xfrm>
          <a:prstGeom prst="rect">
            <a:avLst/>
          </a:prstGeom>
          <a:noFill/>
          <a:ln>
            <a:noFill/>
          </a:ln>
        </p:spPr>
      </p:pic>
      <p:sp>
        <p:nvSpPr>
          <p:cNvPr id="12" name="Subtitle 11"/>
          <p:cNvSpPr>
            <a:spLocks noGrp="1"/>
          </p:cNvSpPr>
          <p:nvPr>
            <p:ph type="subTitle" idx="1"/>
          </p:nvPr>
        </p:nvSpPr>
        <p:spPr/>
        <p:txBody>
          <a:bodyPr>
            <a:normAutofit fontScale="92500" lnSpcReduction="10000"/>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GB" b="1" dirty="0"/>
              <a:t>jaguar land rover </a:t>
            </a:r>
            <a:r>
              <a:rPr lang="en-GB" b="1" dirty="0" err="1"/>
              <a:t>halewood</a:t>
            </a:r>
            <a:endParaRPr lang="en-GB" b="1" dirty="0"/>
          </a:p>
        </p:txBody>
      </p:sp>
      <p:pic>
        <p:nvPicPr>
          <p:cNvPr id="14" name="Picture 13">
            <a:extLst>
              <a:ext uri="{FF2B5EF4-FFF2-40B4-BE49-F238E27FC236}">
                <a16:creationId xmlns:a16="http://schemas.microsoft.com/office/drawing/2014/main" id="{2D639A23-FDFC-48C1-AB3C-35A2C609FE5F}"/>
              </a:ext>
            </a:extLst>
          </p:cNvPr>
          <p:cNvPicPr>
            <a:picLocks noChangeAspect="1"/>
          </p:cNvPicPr>
          <p:nvPr/>
        </p:nvPicPr>
        <p:blipFill rotWithShape="1">
          <a:blip r:embed="rId4"/>
          <a:srcRect t="34663" b="22162"/>
          <a:stretch/>
        </p:blipFill>
        <p:spPr>
          <a:xfrm>
            <a:off x="27" y="1094317"/>
            <a:ext cx="12191973" cy="3513667"/>
          </a:xfrm>
          <a:prstGeom prst="rect">
            <a:avLst/>
          </a:prstGeom>
          <a:noFill/>
        </p:spPr>
      </p:pic>
    </p:spTree>
    <p:extLst>
      <p:ext uri="{BB962C8B-B14F-4D97-AF65-F5344CB8AC3E}">
        <p14:creationId xmlns:p14="http://schemas.microsoft.com/office/powerpoint/2010/main" val="1242385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U">
  <a:themeElements>
    <a:clrScheme name="UU">
      <a:dk1>
        <a:srgbClr val="000000"/>
      </a:dk1>
      <a:lt1>
        <a:srgbClr val="FFFFFF"/>
      </a:lt1>
      <a:dk2>
        <a:srgbClr val="024E43"/>
      </a:dk2>
      <a:lt2>
        <a:srgbClr val="DBD9D6"/>
      </a:lt2>
      <a:accent1>
        <a:srgbClr val="008542"/>
      </a:accent1>
      <a:accent2>
        <a:srgbClr val="C3E088"/>
      </a:accent2>
      <a:accent3>
        <a:srgbClr val="003E52"/>
      </a:accent3>
      <a:accent4>
        <a:srgbClr val="00A1DF"/>
      </a:accent4>
      <a:accent5>
        <a:srgbClr val="D7006D"/>
      </a:accent5>
      <a:accent6>
        <a:srgbClr val="77226C"/>
      </a:accent6>
      <a:hlink>
        <a:srgbClr val="00A1DF"/>
      </a:hlink>
      <a:folHlink>
        <a:srgbClr val="D7006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U blue standard" id="{C17C9531-D7E0-4F66-9CD7-00A7B5F8C3C0}" vid="{9D73B656-3265-4040-8531-6423EDB043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3097</Words>
  <Application>Microsoft Office PowerPoint</Application>
  <PresentationFormat>Widescreen</PresentationFormat>
  <Paragraphs>298</Paragraphs>
  <Slides>28</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Calibri Light</vt:lpstr>
      <vt:lpstr>Comic Sans MS</vt:lpstr>
      <vt:lpstr>JLR Emeric</vt:lpstr>
      <vt:lpstr>JLR Emeric ExtraLight</vt:lpstr>
      <vt:lpstr>JLR Emeric SemiBold</vt:lpstr>
      <vt:lpstr>Office Theme</vt:lpstr>
      <vt:lpstr>UU</vt:lpstr>
      <vt:lpstr>National Apprenticeship Week 2022  Liverpool City Region  Cornerstone Employers   </vt:lpstr>
      <vt:lpstr>PowerPoint Presentation</vt:lpstr>
      <vt:lpstr>PowerPoint Presentation</vt:lpstr>
      <vt:lpstr>Introduction to Construction &amp; STEM Sector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are United Utilities? </vt:lpstr>
      <vt:lpstr>Our Goals and Pledges</vt:lpstr>
      <vt:lpstr>Benefits of being a UU Apprentice </vt:lpstr>
      <vt:lpstr>Diversity and Inclusion at United Utilities </vt:lpstr>
      <vt:lpstr>Apprenticeship  roles available</vt:lpstr>
      <vt:lpstr>Apprentice Developer Services Assistant Engineer </vt:lpstr>
      <vt:lpstr>Apprentice Financial Analyst </vt:lpstr>
      <vt:lpstr>Apprentice Field Service Engineer  Mechanical (Water &amp; Wastewater) </vt:lpstr>
      <vt:lpstr>Apprentice Laboratory Scientist</vt:lpstr>
      <vt:lpstr>Apprentice Network Asset Engineer (Mechanical)</vt:lpstr>
      <vt:lpstr>Apprentice Production Engineer </vt:lpstr>
      <vt:lpstr>Apprentice Data Scientist</vt:lpstr>
      <vt:lpstr>Apprentice Data Analyst</vt:lpstr>
      <vt:lpstr>The Application Process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Apprenticeship Week 2022  Cornerstone Employers   Introduction to ……. </dc:title>
  <dc:creator>Gill Walsh</dc:creator>
  <cp:lastModifiedBy>Gill Walsh</cp:lastModifiedBy>
  <cp:revision>16</cp:revision>
  <dcterms:created xsi:type="dcterms:W3CDTF">2022-02-04T10:25:33Z</dcterms:created>
  <dcterms:modified xsi:type="dcterms:W3CDTF">2022-02-11T09:28:29Z</dcterms:modified>
</cp:coreProperties>
</file>