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56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F"/>
    <a:srgbClr val="1642C0"/>
    <a:srgbClr val="2F9795"/>
    <a:srgbClr val="323234"/>
    <a:srgbClr val="3CBDBD"/>
    <a:srgbClr val="EE91A7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3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pintothenhs.nhs.uk/careers/take-the-test" TargetMode="External"/><Relationship Id="rId13" Type="http://schemas.openxmlformats.org/officeDocument/2006/relationships/image" Target="../media/image9.jpg"/><Relationship Id="rId18" Type="http://schemas.openxmlformats.org/officeDocument/2006/relationships/image" Target="../media/image12.png"/><Relationship Id="rId3" Type="http://schemas.openxmlformats.org/officeDocument/2006/relationships/hyperlink" Target="https://www.healthcareers.nhs.uk/explore-roles/health-informatics/roles-health-informatics/" TargetMode="External"/><Relationship Id="rId7" Type="http://schemas.openxmlformats.org/officeDocument/2006/relationships/hyperlink" Target="https://www.healthcareers.nhs.uk/working-health/your-nhs-career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explore-roles/estates-and-facilities/estates-and-facilities/roles-estates-and-facilities/roles-estates-and-facilities/estates-services/estates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healthcareers.nhs.uk/explore-roles/wider-healthcare-team/roles-wider-healthcare-team/corporate-services/communicationspublic-relations-staff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hyperlink" Target="https://www.healthcareers.nhs.uk/explore-roles/wider-healthcare-team/roles-wider-healthcare-team/corporate-services/finance-staff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18" Type="http://schemas.openxmlformats.org/officeDocument/2006/relationships/hyperlink" Target="https://nhsvaluestool.e-lfh.org.uk/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hyperlink" Target="https://www.healthcareers.nhs.uk/working-health/working-nhs/nhs-constitution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healthcareers.nhs.uk/glossary#NHS_Constit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3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18" Type="http://schemas.openxmlformats.org/officeDocument/2006/relationships/image" Target="../media/image11.png"/><Relationship Id="rId3" Type="http://schemas.openxmlformats.org/officeDocument/2006/relationships/image" Target="../media/image3.svg"/><Relationship Id="rId21" Type="http://schemas.openxmlformats.org/officeDocument/2006/relationships/image" Target="../media/image14.pn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hyperlink" Target="https://www.healthcareers.nhs.uk/Explore-roles/healthcare-science/roles-healthcare-science" TargetMode="External"/><Relationship Id="rId17" Type="http://schemas.openxmlformats.org/officeDocument/2006/relationships/image" Target="../media/image9.jp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hyperlink" Target="https://www.healthcareers.nhs.uk/explore-roles/healthcare-science/roles-healthcare-science/physiological-sciences" TargetMode="External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7.jpeg"/><Relationship Id="rId10" Type="http://schemas.openxmlformats.org/officeDocument/2006/relationships/hyperlink" Target="https://www.healthcareers.nhs.uk/explore-roles/healthcare-science/roles-healthcare-science/life-sciences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hyperlink" Target="https://www.healthcareers.nhs.uk/explore-roles/healthcare-science/roles-healthcare-science/clinical-bioinformatics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2C570162-9FEB-93B2-09ED-8E7521027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06" y="4736339"/>
            <a:ext cx="3977089" cy="16416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8551" y="2244655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23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rd 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June 2022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4.30pm – 5.30pm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09A963-2C20-4690-8B02-FBED524BD688}"/>
              </a:ext>
            </a:extLst>
          </p:cNvPr>
          <p:cNvSpPr txBox="1"/>
          <p:nvPr/>
        </p:nvSpPr>
        <p:spPr>
          <a:xfrm>
            <a:off x="1881934" y="371050"/>
            <a:ext cx="8694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endParaRPr lang="en-US" sz="1400" b="1" dirty="0">
              <a:solidFill>
                <a:srgbClr val="1642C0"/>
              </a:solidFill>
            </a:endParaRPr>
          </a:p>
          <a:p>
            <a:pPr algn="ctr"/>
            <a:r>
              <a:rPr lang="en-US" sz="4000" b="1" dirty="0">
                <a:solidFill>
                  <a:srgbClr val="1642C0"/>
                </a:solidFill>
              </a:rPr>
              <a:t>Estates and Facilities</a:t>
            </a:r>
            <a:endParaRPr lang="en-GB" sz="4000" b="1" dirty="0">
              <a:solidFill>
                <a:srgbClr val="1642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320271" y="755446"/>
            <a:ext cx="5804452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 </a:t>
            </a:r>
          </a:p>
          <a:p>
            <a:r>
              <a:rPr lang="en-GB" sz="1200" dirty="0"/>
              <a:t>Using what you have learned from your pre-work, think of </a:t>
            </a:r>
            <a:r>
              <a:rPr lang="en-GB" sz="1200" b="1" dirty="0"/>
              <a:t>three</a:t>
            </a:r>
            <a:r>
              <a:rPr lang="en-GB" sz="1200" dirty="0"/>
              <a:t> questions that you would like to ask at our event. </a:t>
            </a:r>
          </a:p>
          <a:p>
            <a:r>
              <a:rPr lang="en-GB" sz="1200" dirty="0"/>
              <a:t>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You may even come up with more questions as you watch the webinar.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320271" y="3844477"/>
            <a:ext cx="5804452" cy="2985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 </a:t>
            </a:r>
          </a:p>
          <a:p>
            <a:endParaRPr lang="en-GB" sz="1600" b="1" dirty="0"/>
          </a:p>
          <a:p>
            <a:endParaRPr lang="en-GB" sz="1600" b="1" dirty="0"/>
          </a:p>
          <a:p>
            <a:endParaRPr lang="en-GB" b="1" dirty="0"/>
          </a:p>
          <a:p>
            <a:endParaRPr lang="en-GB" sz="1600" b="1" dirty="0"/>
          </a:p>
          <a:p>
            <a:endParaRPr lang="en-GB" sz="1600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event…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>
            <a:spLocks/>
          </p:cNvSpPr>
          <p:nvPr/>
        </p:nvSpPr>
        <p:spPr>
          <a:xfrm>
            <a:off x="67277" y="770834"/>
            <a:ext cx="6180514" cy="6032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350 Careers, One NHS, Your Future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Non-clinical roles (not directly treating patients) are essential to the success of the NHS and offer a huge variety of rewarding career pathways. This can include analysing accurate data records in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informatics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working in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finance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ensure that NHS budget is spent wisely. You could also work in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communications and digital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promoting the NHS through social media.</a:t>
            </a:r>
          </a:p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webinar focuses on non-clinical NHS careers in </a:t>
            </a:r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estates and facilities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1a) Research the different roles within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estates and facilities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In your own words, explain what we mean by estates and facilities </a:t>
            </a:r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why their services are so important to NHS staff and patients.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a) Using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this link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watch the NHS video and explore the wider website to find out the benefits of working for the NHS. </a:t>
            </a:r>
          </a:p>
          <a:p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Explain why you think people in non-clinical roles would choose to work in the NHS rather than work for other types of organisations/businesses that offer the same career? </a:t>
            </a:r>
            <a:endParaRPr lang="en-GB" sz="1200" dirty="0"/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Extension Task: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the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Step into the NHS Careers Quiz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identify which of the 350 NHS roles are most suited to your interests and skills. 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your results and click the links to find out more about the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non-clinical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careers that are matched to you. 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any of these roles interest you? Explain your reasons.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1B17E81-32FD-434F-BFAC-62B8B1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0775" y="128346"/>
            <a:ext cx="649452" cy="60372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354E0-9FA6-4281-ACBA-A47F16AAA1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" y="248182"/>
            <a:ext cx="699042" cy="40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26315-85C6-48DE-A29C-DE11C416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1" y="31308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9969D64-0300-4F14-827F-07D50662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4" y="292250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8EAE422-7993-4535-9D39-33114DD887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9" y="248182"/>
            <a:ext cx="700063" cy="39809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5F2F4F0-6163-4747-91E1-6C52B97256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104969"/>
            <a:ext cx="968104" cy="684521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8CF6A4E-3399-4602-8F71-A85651DB63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2" y="214095"/>
            <a:ext cx="1100241" cy="38131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7D59AF-38D1-4C3B-B214-E45388C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9" y="313360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0E778-7199-4400-9899-705B4B0451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47809" y="218393"/>
            <a:ext cx="1274080" cy="3352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3000A04-71D0-438C-A47F-7DE6C966C7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7" y="161369"/>
            <a:ext cx="894301" cy="50304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F16FE97-9B1E-4564-90E8-56DAEB7237D5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925"/>
            <a:ext cx="1277042" cy="6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131C20-467A-4606-BCF2-031840BEABCE}"/>
              </a:ext>
            </a:extLst>
          </p:cNvPr>
          <p:cNvSpPr txBox="1"/>
          <p:nvPr/>
        </p:nvSpPr>
        <p:spPr>
          <a:xfrm>
            <a:off x="3403228" y="307147"/>
            <a:ext cx="6155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</a:rPr>
              <a:t>Values of the NHS Constitution</a:t>
            </a:r>
            <a:endParaRPr lang="en-GB" sz="3600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2DDA687-2CC0-4946-8E7E-89B11F4A060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56A8BF-3816-4AAD-9BE4-040AE67AB4B8}"/>
              </a:ext>
            </a:extLst>
          </p:cNvPr>
          <p:cNvSpPr/>
          <p:nvPr/>
        </p:nvSpPr>
        <p:spPr>
          <a:xfrm>
            <a:off x="1295155" y="1559323"/>
            <a:ext cx="363205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If you're applying for a job either directly in the NHS or in an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organisation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that provides NHS services, you'll be asked to demonstrate the values of the </a:t>
            </a:r>
            <a:r>
              <a:rPr lang="en-US" b="1" i="0" u="none" strike="noStrike" dirty="0">
                <a:solidFill>
                  <a:srgbClr val="008000"/>
                </a:solidFill>
                <a:effectLst/>
                <a:hlinkClick r:id="rId16" tooltip="Sets out the rights that patients, the public and staff are entitled to, and the pledges that the NHS is committed to achieving.&#10;"/>
              </a:rPr>
              <a:t>NHS Constitution</a:t>
            </a:r>
            <a:r>
              <a:rPr lang="en-US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and how they would apply in your everyday work.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You can find out more about NHS values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hlinkClick r:id="rId17"/>
              </a:rPr>
              <a:t>here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Complete the values challenge to see if you share the NHS’ values!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A930053-6258-4BA2-99A9-48305774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197" y="1359137"/>
            <a:ext cx="7772400" cy="67944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Values Challenge - click </a:t>
            </a:r>
            <a:r>
              <a:rPr lang="en-GB" sz="2000" b="1" dirty="0">
                <a:latin typeface="+mn-lt"/>
                <a:hlinkClick r:id="rId18"/>
              </a:rPr>
              <a:t>here</a:t>
            </a:r>
            <a:r>
              <a:rPr lang="en-GB" sz="2000" b="1" dirty="0">
                <a:latin typeface="+mn-lt"/>
              </a:rPr>
              <a:t> to begin!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FDAC-1DD7-4C31-90A1-D5008842DA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2840" y="2361902"/>
            <a:ext cx="6129600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42C0"/>
                </a:solidFill>
              </a:rPr>
              <a:t>This </a:t>
            </a:r>
            <a:r>
              <a:rPr lang="en-US" sz="2800" b="1" dirty="0" err="1">
                <a:solidFill>
                  <a:srgbClr val="1642C0"/>
                </a:solidFill>
              </a:rPr>
              <a:t>programme</a:t>
            </a:r>
            <a:r>
              <a:rPr lang="en-US" sz="2800" b="1" dirty="0">
                <a:solidFill>
                  <a:srgbClr val="1642C0"/>
                </a:solidFill>
              </a:rPr>
              <a:t> is more than one day…</a:t>
            </a:r>
            <a:endParaRPr lang="en-GB" sz="2800" b="1" dirty="0">
              <a:solidFill>
                <a:srgbClr val="1642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04301" y="1547315"/>
            <a:ext cx="5849401" cy="3293209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7</a:t>
            </a:r>
            <a:r>
              <a:rPr lang="en-US" sz="28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July 2022</a:t>
            </a:r>
          </a:p>
          <a:p>
            <a:pPr algn="ctr"/>
            <a:endParaRPr lang="en-US" sz="18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4.30pm – 5.30pm</a:t>
            </a:r>
          </a:p>
          <a:p>
            <a:pPr algn="ctr"/>
            <a:endParaRPr lang="en-US" sz="18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Teachers, parents and </a:t>
            </a:r>
            <a:r>
              <a:rPr lang="en-US" b="1" dirty="0" err="1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carers</a:t>
            </a:r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are welcome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 up </a:t>
            </a:r>
            <a:r>
              <a:rPr lang="en-US" sz="20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here</a:t>
            </a:r>
            <a:endParaRPr lang="en-GB" sz="2000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36938" y="1547314"/>
            <a:ext cx="27537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For the latest careers updates &amp; events, follow our Twitter page </a:t>
            </a:r>
            <a:r>
              <a:rPr lang="en-GB" sz="1300" b="1" i="0" dirty="0">
                <a:effectLst/>
              </a:rPr>
              <a:t>@LCRCareersEnt</a:t>
            </a:r>
            <a:endParaRPr lang="en-US" sz="1300" b="1" dirty="0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93595" y="61012"/>
            <a:ext cx="7070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0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r>
              <a:rPr lang="en-US" sz="4400" b="1" dirty="0">
                <a:solidFill>
                  <a:srgbClr val="1642C0"/>
                </a:solidFill>
              </a:rPr>
              <a:t>Healthcare Science</a:t>
            </a:r>
            <a:endParaRPr lang="en-GB" sz="4400" b="1" dirty="0">
              <a:solidFill>
                <a:srgbClr val="1642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9B27B-7658-42E5-BEE2-28879FCC23C0}"/>
              </a:ext>
            </a:extLst>
          </p:cNvPr>
          <p:cNvSpPr txBox="1"/>
          <p:nvPr/>
        </p:nvSpPr>
        <p:spPr>
          <a:xfrm>
            <a:off x="943319" y="1170154"/>
            <a:ext cx="24339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ffectLst/>
                <a:ea typeface="Calibri" panose="020F0502020204030204" pitchFamily="34" charset="0"/>
              </a:rPr>
              <a:t>What is Healthcare Science? </a:t>
            </a:r>
          </a:p>
          <a:p>
            <a:endParaRPr lang="en-GB" sz="1400" dirty="0">
              <a:effectLst/>
              <a:ea typeface="Calibri" panose="020F0502020204030204" pitchFamily="34" charset="0"/>
            </a:endParaRPr>
          </a:p>
          <a:p>
            <a:r>
              <a:rPr lang="en-GB" sz="1400" dirty="0">
                <a:effectLst/>
                <a:ea typeface="Calibri" panose="020F0502020204030204" pitchFamily="34" charset="0"/>
              </a:rPr>
              <a:t>Healthcare science staff pla</a:t>
            </a:r>
            <a:r>
              <a:rPr lang="en-GB" sz="1400" dirty="0">
                <a:ea typeface="Calibri" panose="020F0502020204030204" pitchFamily="34" charset="0"/>
              </a:rPr>
              <a:t>y a vital role in the prevention, diagnosis and treatment of a huge number of medical conditions through scientific research and technology. </a:t>
            </a:r>
          </a:p>
          <a:p>
            <a:endParaRPr lang="en-GB" sz="1400" dirty="0">
              <a:effectLst/>
              <a:ea typeface="Calibri" panose="020F0502020204030204" pitchFamily="34" charset="0"/>
            </a:endParaRPr>
          </a:p>
          <a:p>
            <a:r>
              <a:rPr lang="en-GB" sz="1400" dirty="0">
                <a:ea typeface="Calibri" panose="020F0502020204030204" pitchFamily="34" charset="0"/>
              </a:rPr>
              <a:t>Areas in healthcare science include:</a:t>
            </a:r>
          </a:p>
          <a:p>
            <a:endParaRPr lang="en-GB" sz="1400" dirty="0">
              <a:effectLst/>
              <a:ea typeface="Calibri" panose="020F0502020204030204" pitchFamily="34" charset="0"/>
              <a:hlinkClick r:id="rId9"/>
            </a:endParaRPr>
          </a:p>
          <a:p>
            <a:r>
              <a:rPr lang="en-GB" sz="1400" b="1" dirty="0">
                <a:ea typeface="Calibri" panose="020F0502020204030204" pitchFamily="34" charset="0"/>
                <a:hlinkClick r:id="rId9"/>
              </a:rPr>
              <a:t>Clinical Bioinformatics</a:t>
            </a:r>
            <a:endParaRPr lang="en-GB" sz="1400" b="1" dirty="0"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ea typeface="Calibri" panose="020F0502020204030204" pitchFamily="34" charset="0"/>
                <a:hlinkClick r:id="rId10"/>
              </a:rPr>
              <a:t>Life Sciences</a:t>
            </a:r>
            <a:endParaRPr lang="en-GB" sz="1400" b="1" dirty="0"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a typeface="Calibri" panose="020F0502020204030204" pitchFamily="34" charset="0"/>
                <a:hlinkClick r:id=""/>
              </a:rPr>
              <a:t>Physical Sciences </a:t>
            </a:r>
          </a:p>
          <a:p>
            <a:r>
              <a:rPr lang="en-GB" sz="1400" b="1" dirty="0">
                <a:ea typeface="Calibri" panose="020F0502020204030204" pitchFamily="34" charset="0"/>
                <a:hlinkClick r:id=""/>
              </a:rPr>
              <a:t>Biomedical Engineering</a:t>
            </a:r>
            <a:endParaRPr lang="en-GB" sz="1400" b="1" dirty="0"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ea typeface="Calibri" panose="020F0502020204030204" pitchFamily="34" charset="0"/>
                <a:hlinkClick r:id="rId11"/>
              </a:rPr>
              <a:t>Physiological Science</a:t>
            </a:r>
            <a:r>
              <a:rPr lang="en-GB" sz="1400" b="1" dirty="0">
                <a:ea typeface="Calibri" panose="020F0502020204030204" pitchFamily="34" charset="0"/>
                <a:hlinkClick r:id="rId11"/>
              </a:rPr>
              <a:t>s </a:t>
            </a:r>
            <a:endParaRPr lang="en-GB" sz="1400" b="1" dirty="0">
              <a:effectLst/>
              <a:ea typeface="Calibri" panose="020F0502020204030204" pitchFamily="34" charset="0"/>
            </a:endParaRPr>
          </a:p>
          <a:p>
            <a:endParaRPr lang="en-GB" sz="1400" dirty="0">
              <a:effectLst/>
              <a:ea typeface="Calibri" panose="020F0502020204030204" pitchFamily="34" charset="0"/>
            </a:endParaRPr>
          </a:p>
          <a:p>
            <a:r>
              <a:rPr lang="en-GB" sz="1400" dirty="0">
                <a:effectLst/>
                <a:ea typeface="Calibri" panose="020F0502020204030204" pitchFamily="34" charset="0"/>
              </a:rPr>
              <a:t>Click </a:t>
            </a:r>
            <a:r>
              <a:rPr lang="en-GB" sz="1400" b="1" dirty="0">
                <a:effectLst/>
                <a:ea typeface="Calibri" panose="020F0502020204030204" pitchFamily="34" charset="0"/>
                <a:hlinkClick r:id="rId12"/>
              </a:rPr>
              <a:t>here </a:t>
            </a:r>
            <a:r>
              <a:rPr lang="en-GB" sz="1400" dirty="0">
                <a:effectLst/>
                <a:ea typeface="Calibri" panose="020F0502020204030204" pitchFamily="34" charset="0"/>
              </a:rPr>
              <a:t>to </a:t>
            </a:r>
            <a:r>
              <a:rPr lang="en-GB" sz="1400" dirty="0">
                <a:ea typeface="Calibri" panose="020F0502020204030204" pitchFamily="34" charset="0"/>
              </a:rPr>
              <a:t>find out more about careers in healthcare science</a:t>
            </a:r>
            <a:r>
              <a:rPr lang="en-GB" sz="1200" dirty="0">
                <a:latin typeface="Gilmer "/>
                <a:ea typeface="Calibri" panose="020F0502020204030204" pitchFamily="34" charset="0"/>
              </a:rPr>
              <a:t>. </a:t>
            </a:r>
            <a:endParaRPr lang="en-GB" sz="1200" dirty="0">
              <a:effectLst/>
              <a:latin typeface="Gilmer "/>
              <a:ea typeface="Calibri" panose="020F0502020204030204" pitchFamily="34" charset="0"/>
            </a:endParaRPr>
          </a:p>
          <a:p>
            <a:endParaRPr lang="en-GB" sz="1200" dirty="0">
              <a:latin typeface="Gilmer" panose="00000500000000000000" pitchFamily="50" charset="0"/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BF46DCD-89F3-4B9F-97AB-23810FB1F3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4E20FC54-E6B0-4BF9-84F2-B16D1571CB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9FF7528-F17F-480C-8239-4D07E9C1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0F67DC6-0346-4D19-BBEE-F20876265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2E32C891-7DDD-42E2-8D4E-AC6AE29EA4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6343BF9C-3C64-476E-8ED3-F807279465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58CC43CB-F73B-4D55-9585-2D557CF0DB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4" name="Picture 12">
            <a:extLst>
              <a:ext uri="{FF2B5EF4-FFF2-40B4-BE49-F238E27FC236}">
                <a16:creationId xmlns:a16="http://schemas.microsoft.com/office/drawing/2014/main" id="{9559D0C7-194A-4F74-ABFB-2A927341E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CCCA3AF-82F5-477C-A47E-D8D350286F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A65712E1-F9D9-4B0F-B449-2D5351E7788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2C0CF4D0-4105-ACD0-BF3E-DB66E78093F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39" y="4929326"/>
            <a:ext cx="4617862" cy="13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2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833</Words>
  <Application>Microsoft Office PowerPoint</Application>
  <PresentationFormat>Widescreen</PresentationFormat>
  <Paragraphs>116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Gilmer</vt:lpstr>
      <vt:lpstr>Gilmer </vt:lpstr>
      <vt:lpstr>Gilmer Heavy</vt:lpstr>
      <vt:lpstr>Office Theme</vt:lpstr>
      <vt:lpstr>PowerPoint Presentation</vt:lpstr>
      <vt:lpstr>PowerPoint Presentation</vt:lpstr>
      <vt:lpstr>Values Challenge - click here to begin!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105</cp:revision>
  <dcterms:created xsi:type="dcterms:W3CDTF">2021-01-25T23:00:42Z</dcterms:created>
  <dcterms:modified xsi:type="dcterms:W3CDTF">2022-06-14T09:17:27Z</dcterms:modified>
</cp:coreProperties>
</file>