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75" r:id="rId3"/>
    <p:sldId id="276" r:id="rId4"/>
    <p:sldId id="277" r:id="rId5"/>
    <p:sldId id="273" r:id="rId6"/>
    <p:sldId id="27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C0"/>
    <a:srgbClr val="2F9795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hyperlink" Target="https://www.youtube.com/watch?v=hcXGL46Z8Zc&amp;index=7&amp;list=PLYw460axbU_yVX2jQoid8f4Awgd7m1c43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hyperlink" Target="https://www.youtube.com/watch?v=EA5a_1Mw9L4&amp;list=PLYw460axbU_yVX2jQoid8f4Awgd7m1c43&amp;index=4" TargetMode="External"/><Relationship Id="rId25" Type="http://schemas.openxmlformats.org/officeDocument/2006/relationships/hyperlink" Target="https://www.youtube.com/watch?v=ri-ty0j2ojs&amp;list=PLYw460axbU_yVX2jQoid8f4Awgd7m1c43&amp;index=2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nhsvaluestool.e-lfh.org.uk/" TargetMode="Externa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23" Type="http://schemas.openxmlformats.org/officeDocument/2006/relationships/hyperlink" Target="https://www.youtube.com/watch?v=TzmJX8idkNU&amp;index=3&amp;list=PLYw460axbU_yVX2jQoid8f4Awgd7m1c43" TargetMode="External"/><Relationship Id="rId28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hyperlink" Target="https://www.youtube.com/watch?v=Sr810N1yB4g&amp;index=5&amp;list=PLYw460axbU_yVX2jQoid8f4Awgd7m1c43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Relationship Id="rId22" Type="http://schemas.openxmlformats.org/officeDocument/2006/relationships/image" Target="../media/image18.png"/><Relationship Id="rId27" Type="http://schemas.openxmlformats.org/officeDocument/2006/relationships/hyperlink" Target="https://www.youtube.com/watch?v=uxBgndf2y-Y&amp;index=6&amp;list=PLYw460axbU_yVX2jQoid8f4Awgd7m1c43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2.svg"/><Relationship Id="rId21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8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www.healthcareers.nhs.uk/explore-roles/allied-health-professionals/roles-allied-health-professions/speech-and-language-therapist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www.healthcareers.nhs.uk/explore-roles/allied-health-professionals/roles-allied-health-professions/dietitian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hyperlink" Target="https://www.healthcareers.nhs.uk/explore-roles/allied-health-professionals/roles-allied-health-professions/dramatherapis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41.jpeg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8551" y="2244655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9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January 2022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881934" y="195043"/>
            <a:ext cx="8694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4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endParaRPr lang="en-US" sz="1400" b="1" dirty="0">
              <a:solidFill>
                <a:srgbClr val="1642C0"/>
              </a:solidFill>
            </a:endParaRPr>
          </a:p>
          <a:p>
            <a:pPr algn="ctr"/>
            <a:r>
              <a:rPr lang="en-US" sz="3200" b="1" dirty="0">
                <a:solidFill>
                  <a:srgbClr val="1642C0"/>
                </a:solidFill>
              </a:rPr>
              <a:t>Dietetics, Speech and Language Therapy </a:t>
            </a:r>
          </a:p>
          <a:p>
            <a:pPr algn="ctr"/>
            <a:r>
              <a:rPr lang="en-US" sz="3200" b="1" dirty="0">
                <a:solidFill>
                  <a:srgbClr val="1642C0"/>
                </a:solidFill>
              </a:rPr>
              <a:t>&amp; Dramatherapy</a:t>
            </a:r>
            <a:endParaRPr lang="en-GB" sz="3200" b="1" dirty="0">
              <a:solidFill>
                <a:srgbClr val="1642C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DC1886-7BC4-4A8F-84FB-65F3A3C94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7904" y="5142211"/>
            <a:ext cx="5849401" cy="10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E738563-8E08-4971-95E2-858E255D4F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EFB3AC-C673-4785-A6C8-8E2D6B581553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D23DF6-1C65-4A04-9F36-4729E68FB877}"/>
              </a:ext>
            </a:extLst>
          </p:cNvPr>
          <p:cNvSpPr txBox="1"/>
          <p:nvPr/>
        </p:nvSpPr>
        <p:spPr>
          <a:xfrm>
            <a:off x="1162971" y="25856"/>
            <a:ext cx="1030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 Pre-work:</a:t>
            </a:r>
          </a:p>
          <a:p>
            <a:pPr algn="ctr"/>
            <a:r>
              <a:rPr lang="en-US" sz="3200" b="1" dirty="0">
                <a:solidFill>
                  <a:srgbClr val="1642C0"/>
                </a:solidFill>
              </a:rPr>
              <a:t> NHS Values</a:t>
            </a:r>
            <a:endParaRPr lang="en-GB" sz="3200" b="1" dirty="0">
              <a:solidFill>
                <a:srgbClr val="1642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75A65E-4138-40B0-B07F-4E2B278B9ADF}"/>
              </a:ext>
            </a:extLst>
          </p:cNvPr>
          <p:cNvSpPr txBox="1"/>
          <p:nvPr/>
        </p:nvSpPr>
        <p:spPr>
          <a:xfrm>
            <a:off x="894432" y="955626"/>
            <a:ext cx="91146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600" dirty="0"/>
              <a:t>The NHS does not recruit using the traditional CV method but instead uses </a:t>
            </a:r>
            <a:r>
              <a:rPr lang="en-US" sz="1600" b="1" dirty="0"/>
              <a:t>Values Based Recruitment</a:t>
            </a:r>
            <a:r>
              <a:rPr lang="en-US" sz="1600" dirty="0"/>
              <a:t>. In their application, each candidate gives examples to show that their personal/professional </a:t>
            </a:r>
            <a:r>
              <a:rPr lang="en-US" sz="1600" b="1" dirty="0">
                <a:solidFill>
                  <a:srgbClr val="00B050"/>
                </a:solidFill>
              </a:rPr>
              <a:t>values* </a:t>
            </a:r>
            <a:r>
              <a:rPr lang="en-US" sz="1600" dirty="0"/>
              <a:t>match the </a:t>
            </a:r>
            <a:r>
              <a:rPr lang="en-US" sz="1600" b="1" dirty="0"/>
              <a:t>values</a:t>
            </a:r>
            <a:r>
              <a:rPr lang="en-US" sz="1600" dirty="0"/>
              <a:t> of the NHS. </a:t>
            </a:r>
            <a:r>
              <a:rPr lang="en-US" sz="1600" b="1" dirty="0">
                <a:solidFill>
                  <a:srgbClr val="00B050"/>
                </a:solidFill>
              </a:rPr>
              <a:t>*Values = a belief of how you should behave. </a:t>
            </a:r>
          </a:p>
          <a:p>
            <a:endParaRPr lang="en-US" sz="1600" dirty="0"/>
          </a:p>
          <a:p>
            <a:r>
              <a:rPr lang="en-US" sz="1600" dirty="0"/>
              <a:t>This is the same when you are applying for courses linked to NHS careers - you’ll need to demonstrate these </a:t>
            </a:r>
            <a:r>
              <a:rPr lang="en-US" sz="1600" b="1" dirty="0"/>
              <a:t>values and more: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4E3C0B-11A5-4CC8-896B-FD0CA5208ABB}"/>
              </a:ext>
            </a:extLst>
          </p:cNvPr>
          <p:cNvSpPr txBox="1"/>
          <p:nvPr/>
        </p:nvSpPr>
        <p:spPr>
          <a:xfrm>
            <a:off x="958891" y="4528659"/>
            <a:ext cx="1104125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1642C0"/>
                </a:solidFill>
              </a:rPr>
              <a:t>Task</a:t>
            </a:r>
            <a:r>
              <a:rPr lang="en-US" sz="2000" b="1" dirty="0">
                <a:solidFill>
                  <a:srgbClr val="1642C0"/>
                </a:solidFill>
              </a:rPr>
              <a:t>: </a:t>
            </a:r>
            <a:r>
              <a:rPr lang="en-US" sz="2000" b="1" dirty="0"/>
              <a:t>Take 15 minutes to try </a:t>
            </a:r>
            <a:r>
              <a:rPr lang="en-US" sz="2400" b="1" dirty="0">
                <a:hlinkClick r:id="rId16"/>
              </a:rPr>
              <a:t>this</a:t>
            </a:r>
            <a:r>
              <a:rPr lang="en-US" sz="2000" b="1" dirty="0"/>
              <a:t> challenge and find out whether you share NHS values.</a:t>
            </a:r>
          </a:p>
          <a:p>
            <a:r>
              <a:rPr lang="en-US" sz="1600" dirty="0"/>
              <a:t>After the challenge you will be provided with a report, please </a:t>
            </a:r>
            <a:r>
              <a:rPr lang="en-US" sz="2400" b="1" dirty="0"/>
              <a:t>save</a:t>
            </a:r>
            <a:r>
              <a:rPr lang="en-US" sz="1600" dirty="0"/>
              <a:t> this document or take a </a:t>
            </a:r>
            <a:r>
              <a:rPr lang="en-US" sz="2400" b="1" dirty="0"/>
              <a:t>screenshot</a:t>
            </a:r>
            <a:r>
              <a:rPr lang="en-US" sz="1600" b="1" dirty="0"/>
              <a:t> </a:t>
            </a:r>
            <a:r>
              <a:rPr lang="en-US" sz="1600" dirty="0"/>
              <a:t>so you have a record of completing this task. </a:t>
            </a:r>
          </a:p>
          <a:p>
            <a:endParaRPr lang="en-US" sz="1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FE625A-C18D-4C02-95F4-617F7AC25276}"/>
              </a:ext>
            </a:extLst>
          </p:cNvPr>
          <p:cNvSpPr txBox="1"/>
          <p:nvPr/>
        </p:nvSpPr>
        <p:spPr>
          <a:xfrm>
            <a:off x="754402" y="3036605"/>
            <a:ext cx="2186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642C0"/>
                </a:solidFill>
              </a:rPr>
              <a:t>Click to watch a short video about each value.</a:t>
            </a:r>
            <a:endParaRPr lang="en-GB" b="1" dirty="0">
              <a:solidFill>
                <a:srgbClr val="1642C0"/>
              </a:solidFill>
            </a:endParaRPr>
          </a:p>
        </p:txBody>
      </p:sp>
      <p:pic>
        <p:nvPicPr>
          <p:cNvPr id="39" name="Picture 38">
            <a:hlinkClick r:id="rId17"/>
            <a:extLst>
              <a:ext uri="{FF2B5EF4-FFF2-40B4-BE49-F238E27FC236}">
                <a16:creationId xmlns:a16="http://schemas.microsoft.com/office/drawing/2014/main" id="{8E29695F-B847-4778-9DF0-7CA30E9805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5344" y="2829202"/>
            <a:ext cx="1075794" cy="1247898"/>
          </a:xfrm>
          <a:prstGeom prst="rect">
            <a:avLst/>
          </a:prstGeom>
        </p:spPr>
      </p:pic>
      <p:pic>
        <p:nvPicPr>
          <p:cNvPr id="40" name="Picture 39">
            <a:hlinkClick r:id="rId19"/>
            <a:extLst>
              <a:ext uri="{FF2B5EF4-FFF2-40B4-BE49-F238E27FC236}">
                <a16:creationId xmlns:a16="http://schemas.microsoft.com/office/drawing/2014/main" id="{577F22E9-58CE-42A0-9FCC-7B0DE151DB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28057" y="2850279"/>
            <a:ext cx="999849" cy="1226821"/>
          </a:xfrm>
          <a:prstGeom prst="rect">
            <a:avLst/>
          </a:prstGeom>
        </p:spPr>
      </p:pic>
      <p:pic>
        <p:nvPicPr>
          <p:cNvPr id="41" name="Picture 40">
            <a:hlinkClick r:id="rId21"/>
            <a:extLst>
              <a:ext uri="{FF2B5EF4-FFF2-40B4-BE49-F238E27FC236}">
                <a16:creationId xmlns:a16="http://schemas.microsoft.com/office/drawing/2014/main" id="{B16BE209-26FE-4389-AC62-FE5C5157F8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91557" y="2865289"/>
            <a:ext cx="972423" cy="1226819"/>
          </a:xfrm>
          <a:prstGeom prst="rect">
            <a:avLst/>
          </a:prstGeom>
        </p:spPr>
      </p:pic>
      <p:pic>
        <p:nvPicPr>
          <p:cNvPr id="42" name="Picture 41">
            <a:hlinkClick r:id="rId23"/>
            <a:extLst>
              <a:ext uri="{FF2B5EF4-FFF2-40B4-BE49-F238E27FC236}">
                <a16:creationId xmlns:a16="http://schemas.microsoft.com/office/drawing/2014/main" id="{A2FFB939-4C5E-41CA-91E4-59B24F5A17F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33909" y="2850280"/>
            <a:ext cx="972424" cy="1247898"/>
          </a:xfrm>
          <a:prstGeom prst="rect">
            <a:avLst/>
          </a:prstGeom>
        </p:spPr>
      </p:pic>
      <p:pic>
        <p:nvPicPr>
          <p:cNvPr id="43" name="Picture 42">
            <a:hlinkClick r:id="rId25"/>
            <a:extLst>
              <a:ext uri="{FF2B5EF4-FFF2-40B4-BE49-F238E27FC236}">
                <a16:creationId xmlns:a16="http://schemas.microsoft.com/office/drawing/2014/main" id="{257804A9-8EEF-4E32-B0A5-38CDAF3C55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91131" y="2844210"/>
            <a:ext cx="1005019" cy="1247898"/>
          </a:xfrm>
          <a:prstGeom prst="rect">
            <a:avLst/>
          </a:prstGeom>
        </p:spPr>
      </p:pic>
      <p:pic>
        <p:nvPicPr>
          <p:cNvPr id="44" name="Picture 43">
            <a:hlinkClick r:id="rId27"/>
            <a:extLst>
              <a:ext uri="{FF2B5EF4-FFF2-40B4-BE49-F238E27FC236}">
                <a16:creationId xmlns:a16="http://schemas.microsoft.com/office/drawing/2014/main" id="{F6B4243A-4CBE-4785-93F6-7365759EBD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80948" y="2882646"/>
            <a:ext cx="1005019" cy="11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8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3" y="-1027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5D9934E-5E71-45FF-A072-BC0E325DA908}"/>
              </a:ext>
            </a:extLst>
          </p:cNvPr>
          <p:cNvGrpSpPr/>
          <p:nvPr/>
        </p:nvGrpSpPr>
        <p:grpSpPr>
          <a:xfrm>
            <a:off x="4229101" y="2417055"/>
            <a:ext cx="3822807" cy="3359702"/>
            <a:chOff x="3431546" y="3383877"/>
            <a:chExt cx="5799821" cy="5219735"/>
          </a:xfrm>
        </p:grpSpPr>
        <p:pic>
          <p:nvPicPr>
            <p:cNvPr id="51" name="Picture 50" descr="slide 4-34.png">
              <a:extLst>
                <a:ext uri="{FF2B5EF4-FFF2-40B4-BE49-F238E27FC236}">
                  <a16:creationId xmlns:a16="http://schemas.microsoft.com/office/drawing/2014/main" id="{1206F805-0BEA-4DA4-A0E0-6AEF58568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6" t="5786" r="14155" b="11844"/>
            <a:stretch/>
          </p:blipFill>
          <p:spPr>
            <a:xfrm>
              <a:off x="4000501" y="3591560"/>
              <a:ext cx="4623149" cy="4747260"/>
            </a:xfrm>
            <a:prstGeom prst="rect">
              <a:avLst/>
            </a:prstGeom>
          </p:spPr>
        </p:pic>
        <p:pic>
          <p:nvPicPr>
            <p:cNvPr id="52" name="Picture 51" descr="slide 4-35.png">
              <a:extLst>
                <a:ext uri="{FF2B5EF4-FFF2-40B4-BE49-F238E27FC236}">
                  <a16:creationId xmlns:a16="http://schemas.microsoft.com/office/drawing/2014/main" id="{C1497399-2A7C-442C-A242-F8EC5B9FE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8" b="12048"/>
            <a:stretch/>
          </p:blipFill>
          <p:spPr>
            <a:xfrm>
              <a:off x="4025974" y="6975692"/>
              <a:ext cx="1668636" cy="1627920"/>
            </a:xfrm>
            <a:prstGeom prst="rect">
              <a:avLst/>
            </a:prstGeom>
          </p:spPr>
        </p:pic>
        <p:pic>
          <p:nvPicPr>
            <p:cNvPr id="53" name="Picture 52" descr="slide 4-36.png">
              <a:extLst>
                <a:ext uri="{FF2B5EF4-FFF2-40B4-BE49-F238E27FC236}">
                  <a16:creationId xmlns:a16="http://schemas.microsoft.com/office/drawing/2014/main" id="{B419A2D2-EE88-41C4-807F-B1040CB93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3" t="5508" r="14742" b="10843"/>
            <a:stretch/>
          </p:blipFill>
          <p:spPr>
            <a:xfrm>
              <a:off x="3431546" y="5233256"/>
              <a:ext cx="1416892" cy="1627920"/>
            </a:xfrm>
            <a:prstGeom prst="rect">
              <a:avLst/>
            </a:prstGeom>
          </p:spPr>
        </p:pic>
        <p:pic>
          <p:nvPicPr>
            <p:cNvPr id="54" name="Picture 53" descr="slide 4-37.png">
              <a:extLst>
                <a:ext uri="{FF2B5EF4-FFF2-40B4-BE49-F238E27FC236}">
                  <a16:creationId xmlns:a16="http://schemas.microsoft.com/office/drawing/2014/main" id="{CA2D9F23-0631-4B87-9983-25B9CF81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6" t="8176" r="13139" b="8950"/>
            <a:stretch/>
          </p:blipFill>
          <p:spPr>
            <a:xfrm>
              <a:off x="3941234" y="3522413"/>
              <a:ext cx="1500128" cy="1627860"/>
            </a:xfrm>
            <a:prstGeom prst="rect">
              <a:avLst/>
            </a:prstGeom>
          </p:spPr>
        </p:pic>
        <p:pic>
          <p:nvPicPr>
            <p:cNvPr id="55" name="Picture 54" descr="slide 4-38.png">
              <a:extLst>
                <a:ext uri="{FF2B5EF4-FFF2-40B4-BE49-F238E27FC236}">
                  <a16:creationId xmlns:a16="http://schemas.microsoft.com/office/drawing/2014/main" id="{31133DD1-26F0-4C85-9D9E-A7ACAE2C9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0" r="7529" b="13167"/>
            <a:stretch/>
          </p:blipFill>
          <p:spPr>
            <a:xfrm>
              <a:off x="7343138" y="3383877"/>
              <a:ext cx="1511301" cy="1728917"/>
            </a:xfrm>
            <a:prstGeom prst="rect">
              <a:avLst/>
            </a:prstGeom>
          </p:spPr>
        </p:pic>
        <p:pic>
          <p:nvPicPr>
            <p:cNvPr id="56" name="Picture 55" descr="slide 4-39.png">
              <a:extLst>
                <a:ext uri="{FF2B5EF4-FFF2-40B4-BE49-F238E27FC236}">
                  <a16:creationId xmlns:a16="http://schemas.microsoft.com/office/drawing/2014/main" id="{E67146F9-2B65-4E55-98B2-AFEDA9478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4" t="7401" r="6243" b="13598"/>
            <a:stretch/>
          </p:blipFill>
          <p:spPr>
            <a:xfrm>
              <a:off x="7651326" y="5162126"/>
              <a:ext cx="1580041" cy="1627920"/>
            </a:xfrm>
            <a:prstGeom prst="rect">
              <a:avLst/>
            </a:prstGeom>
          </p:spPr>
        </p:pic>
        <p:pic>
          <p:nvPicPr>
            <p:cNvPr id="57" name="Picture 56" descr="slide 4-40.png">
              <a:extLst>
                <a:ext uri="{FF2B5EF4-FFF2-40B4-BE49-F238E27FC236}">
                  <a16:creationId xmlns:a16="http://schemas.microsoft.com/office/drawing/2014/main" id="{7F78A51E-4585-431F-B0D6-4C124D61E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0499" r="2721" b="13598"/>
            <a:stretch/>
          </p:blipFill>
          <p:spPr>
            <a:xfrm>
              <a:off x="6738596" y="7059432"/>
              <a:ext cx="1772099" cy="143057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99DB4A1-7D05-4CB2-82F0-099F40CDCF55}"/>
              </a:ext>
            </a:extLst>
          </p:cNvPr>
          <p:cNvGrpSpPr/>
          <p:nvPr/>
        </p:nvGrpSpPr>
        <p:grpSpPr>
          <a:xfrm>
            <a:off x="1754112" y="2090962"/>
            <a:ext cx="1671429" cy="1671429"/>
            <a:chOff x="-67304" y="2876546"/>
            <a:chExt cx="2476499" cy="2584846"/>
          </a:xfrm>
        </p:grpSpPr>
        <p:pic>
          <p:nvPicPr>
            <p:cNvPr id="59" name="Picture 58" descr="slide 4-28.png">
              <a:extLst>
                <a:ext uri="{FF2B5EF4-FFF2-40B4-BE49-F238E27FC236}">
                  <a16:creationId xmlns:a16="http://schemas.microsoft.com/office/drawing/2014/main" id="{57D8399A-2ADF-491F-BE37-3482B46E9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8" t="16824" r="18808" b="15086"/>
            <a:stretch/>
          </p:blipFill>
          <p:spPr>
            <a:xfrm>
              <a:off x="-67304" y="2876546"/>
              <a:ext cx="2476499" cy="2584846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EBD8A0-98CE-464A-ADB1-83C68395DB85}"/>
                </a:ext>
              </a:extLst>
            </p:cNvPr>
            <p:cNvSpPr txBox="1"/>
            <p:nvPr/>
          </p:nvSpPr>
          <p:spPr>
            <a:xfrm>
              <a:off x="361426" y="3539625"/>
              <a:ext cx="1811867" cy="133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/>
              <a:r>
                <a:rPr lang="en-US" sz="1000" b="1" dirty="0">
                  <a:solidFill>
                    <a:srgbClr val="1F497D"/>
                  </a:solidFill>
                  <a:latin typeface="Calibri"/>
                </a:rPr>
                <a:t>Insert your appropriate values here</a:t>
              </a: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CB35338-1F7C-4936-9B92-BA94A8C41499}"/>
              </a:ext>
            </a:extLst>
          </p:cNvPr>
          <p:cNvGrpSpPr/>
          <p:nvPr/>
        </p:nvGrpSpPr>
        <p:grpSpPr>
          <a:xfrm>
            <a:off x="1790396" y="4486732"/>
            <a:ext cx="1671429" cy="1671429"/>
            <a:chOff x="-84237" y="6298355"/>
            <a:chExt cx="2661185" cy="2760980"/>
          </a:xfrm>
        </p:grpSpPr>
        <p:pic>
          <p:nvPicPr>
            <p:cNvPr id="62" name="Picture 61" descr="slide 4-30.png">
              <a:extLst>
                <a:ext uri="{FF2B5EF4-FFF2-40B4-BE49-F238E27FC236}">
                  <a16:creationId xmlns:a16="http://schemas.microsoft.com/office/drawing/2014/main" id="{1FACB688-1783-4F8E-95A7-945566394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8" t="16823" r="18808" b="15494"/>
            <a:stretch/>
          </p:blipFill>
          <p:spPr>
            <a:xfrm>
              <a:off x="-84237" y="6298355"/>
              <a:ext cx="2661185" cy="276098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594666E-D234-470D-8A51-4E24ACFDE1D8}"/>
                </a:ext>
              </a:extLst>
            </p:cNvPr>
            <p:cNvSpPr txBox="1"/>
            <p:nvPr/>
          </p:nvSpPr>
          <p:spPr>
            <a:xfrm>
              <a:off x="346853" y="7117530"/>
              <a:ext cx="1811867" cy="1423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/>
              <a:r>
                <a:rPr lang="en-US" sz="1000" b="1" dirty="0">
                  <a:solidFill>
                    <a:srgbClr val="1F497D"/>
                  </a:solidFill>
                  <a:latin typeface="Calibri"/>
                </a:rPr>
                <a:t>Insert your appropriate values here</a:t>
              </a: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FE4F20-40CB-4616-8F38-D0E1BA661F5F}"/>
              </a:ext>
            </a:extLst>
          </p:cNvPr>
          <p:cNvGrpSpPr/>
          <p:nvPr/>
        </p:nvGrpSpPr>
        <p:grpSpPr>
          <a:xfrm>
            <a:off x="8753327" y="2018392"/>
            <a:ext cx="1671429" cy="1671429"/>
            <a:chOff x="10307319" y="2741082"/>
            <a:chExt cx="2627330" cy="2642969"/>
          </a:xfrm>
        </p:grpSpPr>
        <p:pic>
          <p:nvPicPr>
            <p:cNvPr id="65" name="Picture 64" descr="slide 4-31.png">
              <a:extLst>
                <a:ext uri="{FF2B5EF4-FFF2-40B4-BE49-F238E27FC236}">
                  <a16:creationId xmlns:a16="http://schemas.microsoft.com/office/drawing/2014/main" id="{D89BE8D3-9ECC-492B-BE13-577AD5A19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1" t="16974" r="15996" b="14120"/>
            <a:stretch/>
          </p:blipFill>
          <p:spPr>
            <a:xfrm>
              <a:off x="10307319" y="2741082"/>
              <a:ext cx="2627330" cy="2642969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1AA061-BC5C-4192-BD0A-AFE24760E744}"/>
                </a:ext>
              </a:extLst>
            </p:cNvPr>
            <p:cNvSpPr txBox="1"/>
            <p:nvPr/>
          </p:nvSpPr>
          <p:spPr>
            <a:xfrm>
              <a:off x="10714991" y="3403038"/>
              <a:ext cx="1811867" cy="136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/>
              <a:r>
                <a:rPr lang="en-US" sz="1000" b="1" dirty="0">
                  <a:solidFill>
                    <a:srgbClr val="1F497D"/>
                  </a:solidFill>
                  <a:latin typeface="Calibri"/>
                </a:rPr>
                <a:t>Insert your appropriate values here</a:t>
              </a: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4D7FA15-7C57-463C-A0E5-2F27FF249AFB}"/>
              </a:ext>
            </a:extLst>
          </p:cNvPr>
          <p:cNvGrpSpPr/>
          <p:nvPr/>
        </p:nvGrpSpPr>
        <p:grpSpPr>
          <a:xfrm>
            <a:off x="8644472" y="4571399"/>
            <a:ext cx="1671429" cy="1671429"/>
            <a:chOff x="9968659" y="6399958"/>
            <a:chExt cx="2295738" cy="2323565"/>
          </a:xfrm>
        </p:grpSpPr>
        <p:pic>
          <p:nvPicPr>
            <p:cNvPr id="68" name="Picture 67" descr="slide 4-33.png">
              <a:extLst>
                <a:ext uri="{FF2B5EF4-FFF2-40B4-BE49-F238E27FC236}">
                  <a16:creationId xmlns:a16="http://schemas.microsoft.com/office/drawing/2014/main" id="{255309A2-3A9F-4E42-897E-33025003F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0" t="16974" r="17197" b="14936"/>
            <a:stretch/>
          </p:blipFill>
          <p:spPr>
            <a:xfrm>
              <a:off x="9968659" y="6399958"/>
              <a:ext cx="2295738" cy="2323565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815DA47-6DD5-43E2-83C0-F27FAF24E032}"/>
                </a:ext>
              </a:extLst>
            </p:cNvPr>
            <p:cNvSpPr txBox="1"/>
            <p:nvPr/>
          </p:nvSpPr>
          <p:spPr>
            <a:xfrm>
              <a:off x="10393264" y="7122482"/>
              <a:ext cx="1811867" cy="119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/>
              <a:r>
                <a:rPr lang="en-US" sz="1000" b="1" dirty="0">
                  <a:solidFill>
                    <a:srgbClr val="1F497D"/>
                  </a:solidFill>
                  <a:latin typeface="Calibri"/>
                </a:rPr>
                <a:t>Insert your appropriate values here</a:t>
              </a: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pic>
        <p:nvPicPr>
          <p:cNvPr id="70" name="Picture 69" descr="slide 4-41.png">
            <a:extLst>
              <a:ext uri="{FF2B5EF4-FFF2-40B4-BE49-F238E27FC236}">
                <a16:creationId xmlns:a16="http://schemas.microsoft.com/office/drawing/2014/main" id="{E8159B42-ACAA-46B8-9CA7-5737711F376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05" y="2187173"/>
            <a:ext cx="1779275" cy="727117"/>
          </a:xfrm>
          <a:prstGeom prst="rect">
            <a:avLst/>
          </a:prstGeom>
        </p:spPr>
      </p:pic>
      <p:pic>
        <p:nvPicPr>
          <p:cNvPr id="71" name="Picture 70" descr="slide 4-42.png">
            <a:extLst>
              <a:ext uri="{FF2B5EF4-FFF2-40B4-BE49-F238E27FC236}">
                <a16:creationId xmlns:a16="http://schemas.microsoft.com/office/drawing/2014/main" id="{939FB693-1F4D-49DE-8263-6EC0BCF1CCA8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6" t="39997" r="22177" b="23490"/>
          <a:stretch/>
        </p:blipFill>
        <p:spPr>
          <a:xfrm>
            <a:off x="3749523" y="4257525"/>
            <a:ext cx="592667" cy="265491"/>
          </a:xfrm>
          <a:prstGeom prst="rect">
            <a:avLst/>
          </a:prstGeom>
        </p:spPr>
      </p:pic>
      <p:pic>
        <p:nvPicPr>
          <p:cNvPr id="72" name="Picture 71" descr="slide 4-43.png">
            <a:extLst>
              <a:ext uri="{FF2B5EF4-FFF2-40B4-BE49-F238E27FC236}">
                <a16:creationId xmlns:a16="http://schemas.microsoft.com/office/drawing/2014/main" id="{CFFB9F7D-619E-407A-9C8E-3479296E0A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33" y="5493997"/>
            <a:ext cx="1845994" cy="647649"/>
          </a:xfrm>
          <a:prstGeom prst="rect">
            <a:avLst/>
          </a:prstGeom>
        </p:spPr>
      </p:pic>
      <p:pic>
        <p:nvPicPr>
          <p:cNvPr id="73" name="Picture 72" descr="slide 4-41.png">
            <a:extLst>
              <a:ext uri="{FF2B5EF4-FFF2-40B4-BE49-F238E27FC236}">
                <a16:creationId xmlns:a16="http://schemas.microsoft.com/office/drawing/2014/main" id="{32285C4F-F81D-42DE-B884-0398E1F01F8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868" y="2164745"/>
            <a:ext cx="1665971" cy="727117"/>
          </a:xfrm>
          <a:prstGeom prst="rect">
            <a:avLst/>
          </a:prstGeom>
        </p:spPr>
      </p:pic>
      <p:pic>
        <p:nvPicPr>
          <p:cNvPr id="74" name="Picture 73" descr="slide 4-42.png">
            <a:extLst>
              <a:ext uri="{FF2B5EF4-FFF2-40B4-BE49-F238E27FC236}">
                <a16:creationId xmlns:a16="http://schemas.microsoft.com/office/drawing/2014/main" id="{22198454-47A3-4643-91E2-38BE848EBCF3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6" t="39997" r="22177" b="23490"/>
          <a:stretch/>
        </p:blipFill>
        <p:spPr>
          <a:xfrm flipH="1">
            <a:off x="7894085" y="4221240"/>
            <a:ext cx="592667" cy="265491"/>
          </a:xfrm>
          <a:prstGeom prst="rect">
            <a:avLst/>
          </a:prstGeom>
        </p:spPr>
      </p:pic>
      <p:pic>
        <p:nvPicPr>
          <p:cNvPr id="75" name="Picture 74" descr="slide 4-43.png">
            <a:extLst>
              <a:ext uri="{FF2B5EF4-FFF2-40B4-BE49-F238E27FC236}">
                <a16:creationId xmlns:a16="http://schemas.microsoft.com/office/drawing/2014/main" id="{A33795E3-10CF-4907-9210-44436D424D1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1026" y="5506093"/>
            <a:ext cx="1991714" cy="698774"/>
          </a:xfrm>
          <a:prstGeom prst="rect">
            <a:avLst/>
          </a:prstGeom>
        </p:spPr>
      </p:pic>
      <p:pic>
        <p:nvPicPr>
          <p:cNvPr id="76" name="Picture 75" descr="slide 1-02.png">
            <a:extLst>
              <a:ext uri="{FF2B5EF4-FFF2-40B4-BE49-F238E27FC236}">
                <a16:creationId xmlns:a16="http://schemas.microsoft.com/office/drawing/2014/main" id="{6332C664-9EF4-4174-B999-C094E12532C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27710" r="29151" b="35963"/>
          <a:stretch/>
        </p:blipFill>
        <p:spPr>
          <a:xfrm>
            <a:off x="10321914" y="3685409"/>
            <a:ext cx="1245810" cy="572116"/>
          </a:xfrm>
          <a:prstGeom prst="rect">
            <a:avLst/>
          </a:prstGeom>
        </p:spPr>
      </p:pic>
      <p:pic>
        <p:nvPicPr>
          <p:cNvPr id="77" name="Picture 76" descr="slide 1-03.png">
            <a:extLst>
              <a:ext uri="{FF2B5EF4-FFF2-40B4-BE49-F238E27FC236}">
                <a16:creationId xmlns:a16="http://schemas.microsoft.com/office/drawing/2014/main" id="{DD9AD3F2-20B1-46BE-96DA-FB85B3ABE0D6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25709" r="32077" b="23892"/>
          <a:stretch/>
        </p:blipFill>
        <p:spPr>
          <a:xfrm>
            <a:off x="5499700" y="3453991"/>
            <a:ext cx="1191414" cy="117740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15CCF5A7-1DA8-4A39-A4D3-2C400B462CF1}"/>
              </a:ext>
            </a:extLst>
          </p:cNvPr>
          <p:cNvGrpSpPr/>
          <p:nvPr/>
        </p:nvGrpSpPr>
        <p:grpSpPr>
          <a:xfrm>
            <a:off x="2247832" y="3278877"/>
            <a:ext cx="1671429" cy="1671429"/>
            <a:chOff x="1233494" y="4658157"/>
            <a:chExt cx="2572377" cy="2572377"/>
          </a:xfrm>
        </p:grpSpPr>
        <p:pic>
          <p:nvPicPr>
            <p:cNvPr id="79" name="Picture 78" descr="slide 4-29.png">
              <a:extLst>
                <a:ext uri="{FF2B5EF4-FFF2-40B4-BE49-F238E27FC236}">
                  <a16:creationId xmlns:a16="http://schemas.microsoft.com/office/drawing/2014/main" id="{FC18F8FE-8343-4868-9F62-3CFB3AE97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1" t="17640" r="16396" b="14270"/>
            <a:stretch/>
          </p:blipFill>
          <p:spPr>
            <a:xfrm>
              <a:off x="1233494" y="4658157"/>
              <a:ext cx="2572377" cy="2572377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1CAD1AB-3E1C-4CDD-8A2F-CF3E956639CF}"/>
                </a:ext>
              </a:extLst>
            </p:cNvPr>
            <p:cNvSpPr txBox="1"/>
            <p:nvPr/>
          </p:nvSpPr>
          <p:spPr>
            <a:xfrm>
              <a:off x="1638725" y="5327314"/>
              <a:ext cx="1811868" cy="132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/>
              <a:r>
                <a:rPr lang="en-US" sz="1000" b="1" dirty="0">
                  <a:solidFill>
                    <a:srgbClr val="1F497D"/>
                  </a:solidFill>
                  <a:latin typeface="Calibri"/>
                </a:rPr>
                <a:t>Insert your appropriate values here</a:t>
              </a: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7444D4-E5A1-4A2B-AA40-E5FED1E6DBB7}"/>
              </a:ext>
            </a:extLst>
          </p:cNvPr>
          <p:cNvGrpSpPr/>
          <p:nvPr/>
        </p:nvGrpSpPr>
        <p:grpSpPr>
          <a:xfrm>
            <a:off x="8366272" y="3363541"/>
            <a:ext cx="1671429" cy="1671429"/>
            <a:chOff x="9257452" y="4725889"/>
            <a:chExt cx="2578947" cy="2532057"/>
          </a:xfrm>
        </p:grpSpPr>
        <p:pic>
          <p:nvPicPr>
            <p:cNvPr id="82" name="Picture 81" descr="slide 4-32.png">
              <a:extLst>
                <a:ext uri="{FF2B5EF4-FFF2-40B4-BE49-F238E27FC236}">
                  <a16:creationId xmlns:a16="http://schemas.microsoft.com/office/drawing/2014/main" id="{EA37FD94-4E38-46A5-9255-96919CC26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1" t="19678" r="17995" b="14270"/>
            <a:stretch/>
          </p:blipFill>
          <p:spPr>
            <a:xfrm>
              <a:off x="9257452" y="4725889"/>
              <a:ext cx="2578947" cy="2532057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C8590A8-9A00-42C3-B5C3-3E0390DA2D62}"/>
                </a:ext>
              </a:extLst>
            </p:cNvPr>
            <p:cNvSpPr txBox="1"/>
            <p:nvPr/>
          </p:nvSpPr>
          <p:spPr>
            <a:xfrm>
              <a:off x="9775190" y="5233257"/>
              <a:ext cx="1811866" cy="1305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/>
              <a:r>
                <a:rPr lang="en-US" sz="1000" b="1" dirty="0">
                  <a:solidFill>
                    <a:srgbClr val="1F497D"/>
                  </a:solidFill>
                  <a:latin typeface="Calibri"/>
                </a:rPr>
                <a:t>Insert your appropriate values here</a:t>
              </a: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  <a:p>
              <a:pPr defTabSz="457209"/>
              <a:endParaRPr lang="en-US" sz="1000" b="1" dirty="0">
                <a:solidFill>
                  <a:srgbClr val="1F497D"/>
                </a:solidFill>
                <a:latin typeface="Calibri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A752CE4D-18E1-49FB-A8F7-AE0D881C7779}"/>
              </a:ext>
            </a:extLst>
          </p:cNvPr>
          <p:cNvSpPr txBox="1"/>
          <p:nvPr/>
        </p:nvSpPr>
        <p:spPr>
          <a:xfrm>
            <a:off x="887553" y="1021178"/>
            <a:ext cx="89707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9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Suggestions of when you may have demonstrated these values: </a:t>
            </a:r>
          </a:p>
          <a:p>
            <a:pPr defTabSz="457209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9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School projects, exams, school trips, supporting and caring for friends/family, pets, part-time work, volunteering,  after-school clubs and team events.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1FC6F2E-0144-4E06-B73D-BF92695C8189}"/>
              </a:ext>
            </a:extLst>
          </p:cNvPr>
          <p:cNvSpPr txBox="1"/>
          <p:nvPr/>
        </p:nvSpPr>
        <p:spPr>
          <a:xfrm>
            <a:off x="3025972" y="240983"/>
            <a:ext cx="6153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9"/>
            <a:r>
              <a:rPr lang="en-US" sz="2000" b="1" dirty="0">
                <a:solidFill>
                  <a:srgbClr val="1642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diagram to explain how, in your personal or school life, your values match NHS values. </a:t>
            </a:r>
          </a:p>
        </p:txBody>
      </p:sp>
    </p:spTree>
    <p:extLst>
      <p:ext uri="{BB962C8B-B14F-4D97-AF65-F5344CB8AC3E}">
        <p14:creationId xmlns:p14="http://schemas.microsoft.com/office/powerpoint/2010/main" val="270118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DC1886-7BC4-4A8F-84FB-65F3A3C94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5933" y="4603674"/>
            <a:ext cx="5849401" cy="10288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1006BE-EA13-416F-A1CF-2837CF93D18E}"/>
              </a:ext>
            </a:extLst>
          </p:cNvPr>
          <p:cNvSpPr txBox="1"/>
          <p:nvPr/>
        </p:nvSpPr>
        <p:spPr>
          <a:xfrm>
            <a:off x="2284370" y="581161"/>
            <a:ext cx="76232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600" b="1" dirty="0"/>
          </a:p>
          <a:p>
            <a:pPr algn="ctr"/>
            <a:r>
              <a:rPr lang="en-GB" sz="3600" b="1" dirty="0"/>
              <a:t>Discover more </a:t>
            </a:r>
          </a:p>
          <a:p>
            <a:pPr algn="ctr"/>
            <a:endParaRPr lang="en-US" sz="3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ea typeface="Calibri" panose="020F0502020204030204" pitchFamily="34" charset="0"/>
                <a:cs typeface="Calibri" panose="020F0502020204030204" pitchFamily="34" charset="0"/>
                <a:hlinkClick r:id="rId17"/>
              </a:rPr>
              <a:t>Dietitian</a:t>
            </a:r>
            <a:endParaRPr lang="en-US" sz="36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ea typeface="Calibri" panose="020F0502020204030204" pitchFamily="34" charset="0"/>
                <a:cs typeface="Calibri" panose="020F0502020204030204" pitchFamily="34" charset="0"/>
                <a:hlinkClick r:id="rId18"/>
              </a:rPr>
              <a:t>Speech and Language Therapist</a:t>
            </a:r>
            <a:endParaRPr lang="en-US" sz="36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ea typeface="Calibri" panose="020F0502020204030204" pitchFamily="34" charset="0"/>
                <a:cs typeface="Calibri" panose="020F0502020204030204" pitchFamily="34" charset="0"/>
                <a:hlinkClick r:id="rId19"/>
              </a:rPr>
              <a:t>Dramatherapist</a:t>
            </a:r>
            <a:endParaRPr lang="en-US" sz="36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5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2C0"/>
                </a:solidFill>
              </a:rPr>
              <a:t>This </a:t>
            </a:r>
            <a:r>
              <a:rPr lang="en-US" sz="2800" b="1" dirty="0" err="1">
                <a:solidFill>
                  <a:srgbClr val="1642C0"/>
                </a:solidFill>
              </a:rPr>
              <a:t>programme</a:t>
            </a:r>
            <a:r>
              <a:rPr lang="en-US" sz="2800" b="1" dirty="0">
                <a:solidFill>
                  <a:srgbClr val="1642C0"/>
                </a:solidFill>
              </a:rPr>
              <a:t> is more than one day…</a:t>
            </a:r>
            <a:endParaRPr lang="en-GB" sz="2800" b="1" dirty="0">
              <a:solidFill>
                <a:srgbClr val="1642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558641" y="1244069"/>
            <a:ext cx="29010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 Thursday 13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January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Dietetics, Speech &amp;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 Language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Therapy and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Dramatherapy 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Thursday 27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January: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dirty="0">
                <a:ea typeface="Calibri" panose="020F0502020204030204" pitchFamily="34" charset="0"/>
                <a:hlinkClick r:id="rId5"/>
              </a:rPr>
              <a:t>Orthoptics and Prosthetics</a:t>
            </a:r>
            <a:endParaRPr lang="en-GB" sz="1400" b="1" dirty="0"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 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February: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Diagnostic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Therapeutic Radiography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Podiatry, Art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Music Therapy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24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Operating Department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  <a:hlinkClick r:id="" action="ppaction://noaction"/>
            </a:endParaRP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" action="ppaction://noaction"/>
              </a:rPr>
              <a:t>Practitioners and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 Paramedics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59366" y="1638046"/>
            <a:ext cx="27537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Follow </a:t>
            </a:r>
            <a:r>
              <a:rPr lang="en-GB" sz="1300" b="1" i="0" dirty="0">
                <a:solidFill>
                  <a:srgbClr val="0563C1"/>
                </a:solidFill>
                <a:effectLst/>
              </a:rPr>
              <a:t>@LCRCareersEnt </a:t>
            </a:r>
            <a:r>
              <a:rPr lang="en-GB" sz="1300" b="1" i="0" dirty="0">
                <a:effectLst/>
              </a:rPr>
              <a:t>for the latest careers updates and events.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487537" y="1916914"/>
            <a:ext cx="5849401" cy="3970318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Ambulance Services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Dentistry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Pharmaceutical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Estates &amp; Facilities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Science</a:t>
            </a: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81839EC-CB11-403A-B206-A1B64719431D}"/>
              </a:ext>
            </a:extLst>
          </p:cNvPr>
          <p:cNvSpPr txBox="1"/>
          <p:nvPr/>
        </p:nvSpPr>
        <p:spPr>
          <a:xfrm>
            <a:off x="2666737" y="136878"/>
            <a:ext cx="70475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642C0"/>
                </a:solidFill>
              </a:rPr>
              <a:t>Coming Soon On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9EC5-0E9A-48DB-8849-85B39BC5F0CA}"/>
              </a:ext>
            </a:extLst>
          </p:cNvPr>
          <p:cNvSpPr txBox="1"/>
          <p:nvPr/>
        </p:nvSpPr>
        <p:spPr>
          <a:xfrm>
            <a:off x="9714307" y="3647554"/>
            <a:ext cx="62579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Got a question?</a:t>
            </a:r>
          </a:p>
          <a:p>
            <a:endParaRPr lang="en-US" dirty="0"/>
          </a:p>
          <a:p>
            <a:r>
              <a:rPr lang="en-US" dirty="0"/>
              <a:t>Get in touch:</a:t>
            </a:r>
          </a:p>
          <a:p>
            <a:r>
              <a:rPr lang="en-US" sz="2000" b="1" dirty="0" err="1">
                <a:solidFill>
                  <a:srgbClr val="0563C1"/>
                </a:solidFill>
              </a:rPr>
              <a:t>careershub</a:t>
            </a:r>
            <a:r>
              <a:rPr lang="en-US" sz="2000" b="1" dirty="0">
                <a:solidFill>
                  <a:srgbClr val="0563C1"/>
                </a:solidFill>
              </a:rPr>
              <a:t>@</a:t>
            </a:r>
          </a:p>
          <a:p>
            <a:r>
              <a:rPr lang="en-US" sz="2000" b="1" dirty="0">
                <a:solidFill>
                  <a:srgbClr val="0563C1"/>
                </a:solidFill>
              </a:rPr>
              <a:t>growthplatform.org </a:t>
            </a:r>
            <a:endParaRPr lang="en-GB" sz="2000" b="1" dirty="0">
              <a:solidFill>
                <a:srgbClr val="0563C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4213-CFD4-41B7-BC9C-E420930B176A}"/>
              </a:ext>
            </a:extLst>
          </p:cNvPr>
          <p:cNvSpPr txBox="1"/>
          <p:nvPr/>
        </p:nvSpPr>
        <p:spPr>
          <a:xfrm>
            <a:off x="9630890" y="2196697"/>
            <a:ext cx="2343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out more about each of these careers </a:t>
            </a:r>
            <a:r>
              <a:rPr lang="en-US" sz="1800" b="1" dirty="0">
                <a:hlinkClick r:id="rId6"/>
              </a:rPr>
              <a:t>here</a:t>
            </a:r>
            <a:r>
              <a:rPr lang="en-US" sz="1800" dirty="0"/>
              <a:t>.</a:t>
            </a:r>
          </a:p>
        </p:txBody>
      </p:sp>
      <p:pic>
        <p:nvPicPr>
          <p:cNvPr id="20" name="Picture 19" descr="A picture containing person, underpants&#10;&#10;Description automatically generated">
            <a:extLst>
              <a:ext uri="{FF2B5EF4-FFF2-40B4-BE49-F238E27FC236}">
                <a16:creationId xmlns:a16="http://schemas.microsoft.com/office/drawing/2014/main" id="{A6F7090C-3E25-4F14-B558-3BF8C1642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4" y="2831501"/>
            <a:ext cx="2066572" cy="163210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1CCED05-ACD5-4FCC-85BA-60BDA7FF2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CF504F-1041-4AD6-A95E-DF95D045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CDA598-36BB-4E0F-ABD6-B0D9FAD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473B3FB1-8899-4347-9472-74EA7C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0755B86E-0226-4E08-AC5B-E0522D8ED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078705D-293C-4792-8AE8-DF1AD3BCA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AB3D3C3D-C078-4501-917C-DF7E6FE57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B1EC7C98-FA00-40FD-9B94-FE07FED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50546E-22A3-4F3D-8A33-0D0FE5838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7E39A31-3DDD-4D42-BC6C-00E14F8D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720</Words>
  <Application>Microsoft Office PowerPoint</Application>
  <PresentationFormat>Widescreen</PresentationFormat>
  <Paragraphs>115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81</cp:revision>
  <dcterms:created xsi:type="dcterms:W3CDTF">2021-01-25T23:00:42Z</dcterms:created>
  <dcterms:modified xsi:type="dcterms:W3CDTF">2022-01-06T14:14:53Z</dcterms:modified>
</cp:coreProperties>
</file>