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hyperlink" Target="https://www.healthcareers.nhs.uk/explore-roles/allied-health-professionals/roles-allied-health-professions/roles-allied-health-professions/diagnostic-radiographer/diagnostic?field_region_tid=7&amp;field_qualification_type_tid=64&amp;field_study_mode_tid=57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hyperlink" Target="https://www.healthcareers.nhs.uk/explore-roles/allied-health-professionals/roles-allied-health-professions/roles-allied-health-professions/therapeutic-radiographer/therapeutic?field_region_tid=7&amp;field_qualification_type_tid=64&amp;field_study_mode_tid=57" TargetMode="External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20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10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February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375367"/>
            <a:ext cx="869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Diagnostic and Therapeutic Radiography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871982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96606"/>
            <a:ext cx="6111037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marL="228600" indent="-228600">
              <a:buAutoNum type="arabicParenR"/>
            </a:pPr>
            <a:r>
              <a:rPr lang="en-US" sz="1200" dirty="0"/>
              <a:t>Complete the below table to show any similarities and differences between </a:t>
            </a:r>
            <a:r>
              <a:rPr lang="en-US" sz="1200" b="1" i="1" dirty="0"/>
              <a:t>diagnostic radiographers</a:t>
            </a:r>
            <a:r>
              <a:rPr lang="en-US" sz="1200" dirty="0"/>
              <a:t> and </a:t>
            </a:r>
            <a:r>
              <a:rPr lang="en-US" sz="1200" b="1" i="1" dirty="0"/>
              <a:t>therapeutic radiographers</a:t>
            </a:r>
            <a:r>
              <a:rPr lang="en-US" sz="1200" dirty="0"/>
              <a:t>. </a:t>
            </a:r>
          </a:p>
          <a:p>
            <a:r>
              <a:rPr lang="en-US" sz="1200" dirty="0"/>
              <a:t>       Use theses links to help you: </a:t>
            </a:r>
          </a:p>
          <a:p>
            <a:r>
              <a:rPr lang="en-US" sz="1200" dirty="0"/>
              <a:t>       </a:t>
            </a:r>
            <a:r>
              <a:rPr lang="en-US" sz="1200" b="1" dirty="0">
                <a:hlinkClick r:id="rId3"/>
              </a:rPr>
              <a:t>Diagnostic Radiographers </a:t>
            </a:r>
            <a:endParaRPr lang="en-US" sz="1200" b="1" dirty="0"/>
          </a:p>
          <a:p>
            <a:r>
              <a:rPr lang="en-US" sz="1200" dirty="0"/>
              <a:t>       </a:t>
            </a:r>
            <a:r>
              <a:rPr lang="en-US" sz="1200" b="1" dirty="0">
                <a:hlinkClick r:id="rId4"/>
              </a:rPr>
              <a:t>Therapeutic Radiographers</a:t>
            </a:r>
            <a:endParaRPr lang="en-US" sz="1200" dirty="0"/>
          </a:p>
          <a:p>
            <a:r>
              <a:rPr lang="en-US" sz="1200" dirty="0"/>
              <a:t>     </a:t>
            </a:r>
          </a:p>
          <a:p>
            <a:r>
              <a:rPr lang="en-US" sz="1200" b="1" u="sng" dirty="0">
                <a:solidFill>
                  <a:srgbClr val="7030A0"/>
                </a:solidFill>
              </a:rPr>
              <a:t>Hint:</a:t>
            </a:r>
            <a:r>
              <a:rPr lang="en-US" sz="1200" b="1" dirty="0">
                <a:solidFill>
                  <a:srgbClr val="7030A0"/>
                </a:solidFill>
              </a:rPr>
              <a:t> </a:t>
            </a:r>
            <a:r>
              <a:rPr lang="en-US" sz="1200" b="1" dirty="0"/>
              <a:t>Carefully research the above links by watching the videos, reading the real-life                                                                                                                                                                                                                                                                       stories, looking at must have skills and working life.  </a:t>
            </a: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r>
              <a:rPr lang="en-US" sz="1200" dirty="0"/>
              <a:t>2) Which role appeals to you more? Diagnostic or therapeutic radiography? Explain your answer. </a:t>
            </a: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  <a:p>
            <a:r>
              <a:rPr lang="en-US" sz="1200" b="1" u="sng" dirty="0">
                <a:solidFill>
                  <a:srgbClr val="00B050"/>
                </a:solidFill>
              </a:rPr>
              <a:t>Extension: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Using the same research links in Q1, scroll to the bottom of each page to research courses near you! 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4121B33-AB4E-49E5-8F4D-D836DF168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61285"/>
              </p:ext>
            </p:extLst>
          </p:nvPr>
        </p:nvGraphicFramePr>
        <p:xfrm>
          <a:off x="394265" y="2512734"/>
          <a:ext cx="540286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431">
                  <a:extLst>
                    <a:ext uri="{9D8B030D-6E8A-4147-A177-3AD203B41FA5}">
                      <a16:colId xmlns:a16="http://schemas.microsoft.com/office/drawing/2014/main" val="4037527397"/>
                    </a:ext>
                  </a:extLst>
                </a:gridCol>
                <a:gridCol w="2701431">
                  <a:extLst>
                    <a:ext uri="{9D8B030D-6E8A-4147-A177-3AD203B41FA5}">
                      <a16:colId xmlns:a16="http://schemas.microsoft.com/office/drawing/2014/main" val="3433102484"/>
                    </a:ext>
                  </a:extLst>
                </a:gridCol>
              </a:tblGrid>
              <a:tr h="25604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Similarities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Differences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52422"/>
                  </a:ext>
                </a:extLst>
              </a:tr>
              <a:tr h="4668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84996"/>
                  </a:ext>
                </a:extLst>
              </a:tr>
            </a:tbl>
          </a:graphicData>
        </a:graphic>
      </p:graphicFrame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D3AE138-692E-4950-B334-78F2CA532A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2528" y="6468829"/>
            <a:ext cx="3270097" cy="309350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0B10031-EB89-482C-B97F-08D95FA7A8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8916" y="6187843"/>
            <a:ext cx="3293709" cy="3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558641" y="1244069"/>
            <a:ext cx="29010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 Thursday 13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January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Dietetics, Speech &amp;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 Language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Therapy and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Dramatherapy 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27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January: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Orthoptics and Prosthetics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February: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Diagnostic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Therapeutic Radiography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Podiatry, Art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Music Therapy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24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Operating Department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  <a:hlinkClick r:id="" action="ppaction://noaction"/>
            </a:endParaRP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" action="ppaction://noaction"/>
              </a:rPr>
              <a:t>Practitioners and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 Paramedics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487537" y="1916914"/>
            <a:ext cx="5849401" cy="3970318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66737" y="136878"/>
            <a:ext cx="70475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714307" y="3647554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>
                <a:solidFill>
                  <a:srgbClr val="0563C1"/>
                </a:solidFill>
              </a:rPr>
              <a:t>careershub</a:t>
            </a:r>
            <a:r>
              <a:rPr lang="en-US" sz="2000" b="1" dirty="0">
                <a:solidFill>
                  <a:srgbClr val="0563C1"/>
                </a:solidFill>
              </a:rPr>
              <a:t>@</a:t>
            </a:r>
          </a:p>
          <a:p>
            <a:r>
              <a:rPr lang="en-US" sz="2000" b="1" dirty="0">
                <a:solidFill>
                  <a:srgbClr val="0563C1"/>
                </a:solidFill>
              </a:rPr>
              <a:t>growthplatform.org </a:t>
            </a:r>
            <a:endParaRPr lang="en-GB" sz="2000" b="1" dirty="0">
              <a:solidFill>
                <a:srgbClr val="0563C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630890" y="2196697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b="1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4" y="2831501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752</Words>
  <Application>Microsoft Office PowerPoint</Application>
  <PresentationFormat>Widescreen</PresentationFormat>
  <Paragraphs>145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89</cp:revision>
  <dcterms:created xsi:type="dcterms:W3CDTF">2021-01-25T23:00:42Z</dcterms:created>
  <dcterms:modified xsi:type="dcterms:W3CDTF">2022-02-04T11:28:43Z</dcterms:modified>
</cp:coreProperties>
</file>