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28"/>
    <a:srgbClr val="063C2A"/>
    <a:srgbClr val="F2B800"/>
    <a:srgbClr val="474B53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 showGuides="1">
      <p:cViewPr varScale="1">
        <p:scale>
          <a:sx n="62" d="100"/>
          <a:sy n="62" d="100"/>
        </p:scale>
        <p:origin x="2280" y="90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1/31/2023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careers.service.gov.uk/explore-careers" TargetMode="External"/><Relationship Id="rId7" Type="http://schemas.openxmlformats.org/officeDocument/2006/relationships/image" Target="../media/image48.png"/><Relationship Id="rId2" Type="http://schemas.openxmlformats.org/officeDocument/2006/relationships/hyperlink" Target="https://lcrbemore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ccessatschool.org/advicedetails/636/Is-university-for-me%3F" TargetMode="External"/><Relationship Id="rId5" Type="http://schemas.openxmlformats.org/officeDocument/2006/relationships/hyperlink" Target="https://digital.ucas.com/search" TargetMode="External"/><Relationship Id="rId4" Type="http://schemas.openxmlformats.org/officeDocument/2006/relationships/hyperlink" Target="https://shaping-futures.org.uk/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D9B884F-5768-41C0-9DB9-C1596FE74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11" y="0"/>
            <a:ext cx="1271714" cy="1268788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866" y="107198"/>
            <a:ext cx="3581073" cy="411004"/>
          </a:xfrm>
        </p:spPr>
        <p:txBody>
          <a:bodyPr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Liverpool City Region, Creating Careers</a:t>
            </a:r>
            <a:br>
              <a:rPr lang="en-GB" sz="1200" i="1" dirty="0">
                <a:solidFill>
                  <a:schemeClr val="bg1"/>
                </a:solidFill>
              </a:rPr>
            </a:br>
            <a:r>
              <a:rPr lang="en-GB" sz="1200" i="1" dirty="0">
                <a:solidFill>
                  <a:schemeClr val="bg1"/>
                </a:solidFill>
              </a:rPr>
              <a:t>Roadmap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6542" y="1248538"/>
            <a:ext cx="1659235" cy="1333659"/>
          </a:xfrm>
          <a:ln>
            <a:solidFill>
              <a:schemeClr val="tx2">
                <a:lumMod val="75000"/>
              </a:schemeClr>
            </a:solidFill>
            <a:prstDash val="sysDash"/>
          </a:ln>
        </p:spPr>
        <p:txBody>
          <a:bodyPr/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67711" y="1763892"/>
            <a:ext cx="914400" cy="435871"/>
          </a:xfrm>
        </p:spPr>
        <p:txBody>
          <a:bodyPr/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5606479-9866-4A9F-8795-33225594A9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67711" y="1763892"/>
            <a:ext cx="1656588" cy="1390931"/>
          </a:xfrm>
        </p:spPr>
        <p:txBody>
          <a:bodyPr/>
          <a:lstStyle/>
          <a:p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57709" y="2498185"/>
            <a:ext cx="833993" cy="433403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7DE7F63-93F9-44B6-8B3C-DE039FD2271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7342" y="2674253"/>
            <a:ext cx="1594360" cy="1333659"/>
          </a:xfrm>
        </p:spPr>
        <p:txBody>
          <a:bodyPr/>
          <a:lstStyle/>
          <a:p>
            <a:pPr algn="l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C8C46E0-0C8A-4D59-B217-A16B7E30F99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67711" y="3252198"/>
            <a:ext cx="1690289" cy="1304928"/>
          </a:xfrm>
        </p:spPr>
        <p:txBody>
          <a:bodyPr/>
          <a:lstStyle/>
          <a:p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680C2A3-C4E3-40E7-9961-5A026F441EF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7343" y="4153331"/>
            <a:ext cx="1594360" cy="1333659"/>
          </a:xfrm>
        </p:spPr>
        <p:txBody>
          <a:bodyPr/>
          <a:lstStyle/>
          <a:p>
            <a:pPr algn="l"/>
            <a:endParaRPr lang="ru-RU" sz="1100" b="1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711" y="4659714"/>
            <a:ext cx="914400" cy="435871"/>
          </a:xfrm>
        </p:spPr>
        <p:txBody>
          <a:bodyPr/>
          <a:lstStyle/>
          <a:p>
            <a:r>
              <a:rPr lang="en-GB" dirty="0"/>
              <a:t>6</a:t>
            </a:r>
            <a:endParaRPr lang="ru-RU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67711" y="4555999"/>
            <a:ext cx="1690289" cy="1390931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77302" y="5449187"/>
            <a:ext cx="914400" cy="304102"/>
          </a:xfrm>
        </p:spPr>
        <p:txBody>
          <a:bodyPr/>
          <a:lstStyle/>
          <a:p>
            <a:r>
              <a:rPr lang="en-US" dirty="0"/>
              <a:t>7</a:t>
            </a:r>
            <a:endParaRPr lang="ru-RU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103240"/>
            <a:ext cx="914400" cy="440256"/>
          </a:xfrm>
        </p:spPr>
        <p:txBody>
          <a:bodyPr/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CEC195C-526B-4BFC-8648-6508872A1CD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35490" y="6044304"/>
            <a:ext cx="1688809" cy="1229211"/>
          </a:xfrm>
        </p:spPr>
        <p:txBody>
          <a:bodyPr/>
          <a:lstStyle/>
          <a:p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674B59E-A624-46A5-B17E-CFD4EB391B1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9</a:t>
            </a:r>
            <a:endParaRPr lang="ru-RU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6186" y="7070042"/>
            <a:ext cx="1659234" cy="1375687"/>
          </a:xfrm>
        </p:spPr>
        <p:txBody>
          <a:bodyPr/>
          <a:lstStyle/>
          <a:p>
            <a:pPr algn="l"/>
            <a:br>
              <a:rPr lang="en-GB" sz="1100" dirty="0">
                <a:solidFill>
                  <a:schemeClr val="tx1"/>
                </a:solidFill>
              </a:rPr>
            </a:b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23403" y="7664816"/>
            <a:ext cx="914400" cy="304102"/>
          </a:xfrm>
        </p:spPr>
        <p:txBody>
          <a:bodyPr/>
          <a:lstStyle/>
          <a:p>
            <a:r>
              <a:rPr lang="en-US" dirty="0"/>
              <a:t>10</a:t>
            </a:r>
            <a:endParaRPr lang="ru-R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14ADAF4-D76A-486A-BD20-92251BFE5E0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35490" y="7355307"/>
            <a:ext cx="1722510" cy="1090422"/>
          </a:xfrm>
        </p:spPr>
        <p:txBody>
          <a:bodyPr/>
          <a:lstStyle/>
          <a:p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D3BA7C9-F830-431F-A849-98DCCB5F203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32467" y="5696745"/>
            <a:ext cx="1659235" cy="1125160"/>
          </a:xfrm>
        </p:spPr>
        <p:txBody>
          <a:bodyPr/>
          <a:lstStyle/>
          <a:p>
            <a:pPr algn="l"/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9B981-6EF8-4C1B-A945-E57999003BB6}"/>
              </a:ext>
            </a:extLst>
          </p:cNvPr>
          <p:cNvSpPr txBox="1"/>
          <p:nvPr/>
        </p:nvSpPr>
        <p:spPr>
          <a:xfrm>
            <a:off x="1110460" y="8081554"/>
            <a:ext cx="793938" cy="4719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F661F-2FFE-49AB-B4DD-E2253CB85360}"/>
              </a:ext>
            </a:extLst>
          </p:cNvPr>
          <p:cNvSpPr txBox="1"/>
          <p:nvPr/>
        </p:nvSpPr>
        <p:spPr>
          <a:xfrm>
            <a:off x="3494497" y="533126"/>
            <a:ext cx="3266161" cy="104644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Complete the roadmap as you watch each video in the Creating Careers series.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For each stop, write the name of the person being interviewed, their job role &amp; company.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Give the job role a score out of 10</a:t>
            </a:r>
            <a:r>
              <a:rPr lang="en-GB" sz="1200" b="1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 to show how interested you are in that role and </a:t>
            </a:r>
            <a:r>
              <a:rPr lang="en-GB" sz="1000" b="1" u="sng" dirty="0">
                <a:solidFill>
                  <a:schemeClr val="bg1"/>
                </a:solidFill>
              </a:rPr>
              <a:t>explain</a:t>
            </a:r>
            <a:r>
              <a:rPr lang="en-GB" sz="1000" dirty="0">
                <a:solidFill>
                  <a:schemeClr val="bg1"/>
                </a:solidFill>
              </a:rPr>
              <a:t> your score.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4B476-5711-4CD8-80F9-3BAB2461CBEC}"/>
              </a:ext>
            </a:extLst>
          </p:cNvPr>
          <p:cNvSpPr txBox="1"/>
          <p:nvPr/>
        </p:nvSpPr>
        <p:spPr>
          <a:xfrm>
            <a:off x="2172613" y="8122567"/>
            <a:ext cx="1582606" cy="86177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10 = this is my dream job.</a:t>
            </a:r>
          </a:p>
          <a:p>
            <a:r>
              <a:rPr lang="en-GB" sz="1000" dirty="0">
                <a:solidFill>
                  <a:schemeClr val="bg1"/>
                </a:solidFill>
              </a:rPr>
              <a:t>0 = I have no interest in this role.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008AB-5EBC-C698-B8BA-710DC2957D8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3267" y="7217691"/>
            <a:ext cx="1722510" cy="1209891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98032" y="538033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 i="1" dirty="0">
                <a:solidFill>
                  <a:schemeClr val="bg1"/>
                </a:solidFill>
              </a:rPr>
              <a:t>Liverpool City Region, Creating Careers</a:t>
            </a:r>
            <a:br>
              <a:rPr lang="en-GB" sz="1400" b="1" i="1" dirty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Series Evaluation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403BF-E456-4676-9335-ABAB2EF72CBB}"/>
              </a:ext>
            </a:extLst>
          </p:cNvPr>
          <p:cNvSpPr txBox="1"/>
          <p:nvPr/>
        </p:nvSpPr>
        <p:spPr>
          <a:xfrm>
            <a:off x="194480" y="1166752"/>
            <a:ext cx="6469039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Pick out the TWO highest scoring job roles from your roadmap. 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Make a research plan of how you can find out more about these roles. Think about qualifications, skills &amp; experience and how you can gain them, companies who offer that type of role and what the job is like day to day. </a:t>
            </a:r>
            <a:r>
              <a:rPr lang="en-GB" sz="1200" b="1" dirty="0">
                <a:solidFill>
                  <a:srgbClr val="FF0000"/>
                </a:solidFill>
              </a:rPr>
              <a:t>Think outside the box, websites are a great resource but there are other ways you can do your research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When you have finished your research, write your findings below and evaluate whether you are still interested in the role.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AA36-0E1D-47B6-AC4B-C8F090ED2348}"/>
              </a:ext>
            </a:extLst>
          </p:cNvPr>
          <p:cNvSpPr txBox="1"/>
          <p:nvPr/>
        </p:nvSpPr>
        <p:spPr>
          <a:xfrm>
            <a:off x="526463" y="2945504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4C4AFA-957F-40AE-865B-304B17DED0E7}"/>
              </a:ext>
            </a:extLst>
          </p:cNvPr>
          <p:cNvSpPr txBox="1"/>
          <p:nvPr/>
        </p:nvSpPr>
        <p:spPr>
          <a:xfrm>
            <a:off x="526463" y="5725144"/>
            <a:ext cx="5724212" cy="280076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FCC5454-006C-457E-B74F-DB6A1B37C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05" y="0"/>
            <a:ext cx="1271714" cy="1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62971" y="917581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i="1" dirty="0">
                <a:solidFill>
                  <a:schemeClr val="bg1"/>
                </a:solidFill>
              </a:rPr>
              <a:t>Websites to help with research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58CBC-E8E1-46EF-AABA-910503FAB72E}"/>
              </a:ext>
            </a:extLst>
          </p:cNvPr>
          <p:cNvSpPr txBox="1"/>
          <p:nvPr/>
        </p:nvSpPr>
        <p:spPr>
          <a:xfrm>
            <a:off x="212659" y="2905257"/>
            <a:ext cx="6450860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General Careers Support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LCR Be More – the best place to discover your skills and career options in Liverpool City Region: </a:t>
            </a:r>
            <a:r>
              <a:rPr lang="en-GB" sz="1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https://lcrbemore.co.uk/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National Careers Service, Explore careers: </a:t>
            </a:r>
            <a:r>
              <a:rPr lang="en-GB" sz="1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https://nationalcareers.service.gov.uk/explore-careers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r>
              <a:rPr lang="en-GB" sz="1000" b="1" u="sng" dirty="0">
                <a:solidFill>
                  <a:srgbClr val="FF0000"/>
                </a:solidFill>
              </a:rPr>
              <a:t>University</a:t>
            </a:r>
          </a:p>
          <a:p>
            <a:endParaRPr lang="en-GB" sz="1000" b="1" u="sng" dirty="0">
              <a:solidFill>
                <a:srgbClr val="FF0000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Shaping Futures – helping students across Liverpool </a:t>
            </a:r>
            <a:r>
              <a:rPr lang="en-GB" sz="1000" dirty="0" err="1">
                <a:solidFill>
                  <a:schemeClr val="bg1"/>
                </a:solidFill>
              </a:rPr>
              <a:t>Ctiy</a:t>
            </a:r>
            <a:r>
              <a:rPr lang="en-GB" sz="1000" dirty="0">
                <a:solidFill>
                  <a:schemeClr val="bg1"/>
                </a:solidFill>
              </a:rPr>
              <a:t> Region to make informed choices about their future through impartial information, advice and guidance: </a:t>
            </a:r>
            <a:r>
              <a:rPr lang="en-GB" sz="1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https://shaping-futures.org.uk/students/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UCAS Course Finder: </a:t>
            </a:r>
            <a:r>
              <a:rPr lang="en-GB" sz="10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https://digital.ucas.com/search</a:t>
            </a:r>
            <a:endParaRPr lang="en-GB" sz="1000" dirty="0">
              <a:solidFill>
                <a:srgbClr val="0070C0"/>
              </a:solidFill>
            </a:endParaRPr>
          </a:p>
          <a:p>
            <a:endParaRPr lang="en-GB" sz="1000" dirty="0"/>
          </a:p>
          <a:p>
            <a:r>
              <a:rPr lang="en-GB" sz="1000" dirty="0">
                <a:solidFill>
                  <a:schemeClr val="bg1"/>
                </a:solidFill>
              </a:rPr>
              <a:t>Is university for me? </a:t>
            </a:r>
            <a:r>
              <a:rPr lang="en-GB" sz="1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https://successatschool.org/advicedetails/636/Is-university-for-me%3F#</a:t>
            </a:r>
            <a:endParaRPr lang="en-GB" sz="1000" dirty="0">
              <a:solidFill>
                <a:srgbClr val="0070C0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b="1" u="sng" dirty="0">
                <a:solidFill>
                  <a:srgbClr val="FF0000"/>
                </a:solidFill>
              </a:rPr>
              <a:t>Apprenticeships and Technical Education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Be More, Liverpool City Region: </a:t>
            </a:r>
            <a:r>
              <a:rPr lang="en-GB" sz="1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https://lcrbemore.co.uk/</a:t>
            </a:r>
            <a:r>
              <a:rPr lang="en-GB" sz="1000" dirty="0">
                <a:solidFill>
                  <a:srgbClr val="0070C0"/>
                </a:solidFill>
              </a:rPr>
              <a:t> </a:t>
            </a: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2C139-FED6-42AF-BB09-114383BCD2A2}"/>
              </a:ext>
            </a:extLst>
          </p:cNvPr>
          <p:cNvSpPr txBox="1"/>
          <p:nvPr/>
        </p:nvSpPr>
        <p:spPr>
          <a:xfrm>
            <a:off x="397747" y="2025756"/>
            <a:ext cx="6062505" cy="815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Visit the Careers Hub website where you will find a variety of general resources and sector specific information to support your learning and research: 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</a:rPr>
              <a:t>www.lcrcareershub.co.uk</a:t>
            </a:r>
          </a:p>
          <a:p>
            <a:endParaRPr lang="en-GB" sz="1100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782A6B1B-FC6A-4CAE-A940-99BFA5C018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4044" y="-1"/>
            <a:ext cx="1519475" cy="15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9BB5DF-A591-4D29-BE35-88A9CE3D2EA6}">
  <ds:schemaRefs>
    <ds:schemaRef ds:uri="71af3243-3dd4-4a8d-8c0d-dd76da1f02a5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396</Words>
  <Application>Microsoft Office PowerPoint</Application>
  <PresentationFormat>On-screen Show (4:3)</PresentationFormat>
  <Paragraphs>75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Liverpool City Region, Creating Careers Roadmap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2020-04-03T08:36:28Z</dcterms:created>
  <dcterms:modified xsi:type="dcterms:W3CDTF">2023-01-31T16:53:32Z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