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89610" autoAdjust="0"/>
  </p:normalViewPr>
  <p:slideViewPr>
    <p:cSldViewPr snapToGrid="0">
      <p:cViewPr varScale="1">
        <p:scale>
          <a:sx n="60" d="100"/>
          <a:sy n="60" d="100"/>
        </p:scale>
        <p:origin x="107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DA8F-9BBC-4CD2-95EE-ED4759981F0C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D9417-C0DE-4E6D-8FED-DD6FBAE90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D9417-C0DE-4E6D-8FED-DD6FBAE90B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7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FBE1-0FE5-41FB-BF9B-CFF43C70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1D060-5066-4AAF-B26E-AFC953B4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C079-FCAC-4253-87CB-DABD9EAE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1D3B-6218-4025-AD04-863072E9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47C2B-6F68-49D0-9D1E-6185A6E4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E3597-F9B9-4C73-B3D8-C929DF781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A623F-54D8-4CFB-AE71-BE3DAF40D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9586-3A1F-48F1-83C7-9AAD8FD7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C911-2422-4751-BCFD-EB595845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0193B-C732-4D4F-B306-519DD474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AE94-EB95-4D25-930B-4A501B46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D904-5A9E-498A-A8CE-092F7196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2E7E8-EDA7-4DE4-837B-F1F067A2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F313-9F62-4798-BCB8-95C63E9E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90AF-0F87-47E3-A904-81EBEB80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A411-7B23-4A8C-BE30-F03D8489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F5DBF-3257-4307-8DFF-3822AF6F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B049-F381-4CBF-94E8-CFC46775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D1C2-BF70-4447-8659-999A205E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6B44A-810B-4EB0-A9DE-91A98FB6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0635-6FF9-49F1-A8A7-B88E37FB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58927-676C-4415-AE03-21EDA096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0E1B0-7F7B-47F9-BA9B-6A40B7EA3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F72D-7BCA-4F61-AA11-18247F4F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9FF27-7699-405A-92AC-F82918A7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28D1B-2D7A-49BA-A54D-367F6BE9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7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065D-F289-4804-BC55-6C697779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5EF37-DF4C-42A1-B39F-D93B7CC2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A7342-1938-458A-ACA1-25D34075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4DAF6-7167-49DC-B3F7-BE842835B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6D87F-F0C4-4002-976E-4C1572DA9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F6690-4D04-478D-AD6B-7C1D5EC1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E5083-5DBE-44F2-ADD7-E25B319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6E6D9-9A4B-4860-999F-AEB43099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1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F075-FD36-4658-9BEA-8042FD8E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86EA0-0999-480C-94DF-C3141494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E094A-D71D-4C2F-99B9-17A7ABB3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D063B-FD07-4A7F-BC1E-859ECFE0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F69CB-CB79-40D7-8402-7FBA6288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06EB9-136F-4123-9634-4B8D5942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55B97-4E27-48B9-B955-F856A52A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49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F596-B973-474A-9A65-20E16EC2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558F-D603-43C5-A680-BF62E488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93A5-3F3F-4DE5-8709-E1B795D4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397DC-DE08-4AEA-A3B1-59088FDA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88A5C-D99A-4586-9E96-42494E8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20C67-E72D-4890-A145-D6046D2A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5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C03-1DB3-4A43-B0A8-14DB5EC2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C7F88-4DE5-4121-BAA9-312C2C1A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4294-709A-4BE7-BA10-1A031048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8DCD2-3553-4232-B72B-3DE50E67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E64A-EFAF-432B-AE74-D8BF6973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4965F-FA8D-4BE8-B392-81AEEF13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2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52149-3EBE-4D92-B1CB-AB1B51F3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D54B6-5960-46F0-B77F-2BB91385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3963-2F8D-4E9E-ACDD-793450633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76B2-D0D4-43B7-B9E0-E812B03E0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8DD6-847A-4823-96D5-E4A034D8B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iltuk.org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ljmu.ac.uk/study/courses/postgraduates/international-transport-trade-and-logisti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48C91A-840F-456D-AF95-2D3D3BE68504}"/>
              </a:ext>
            </a:extLst>
          </p:cNvPr>
          <p:cNvSpPr txBox="1"/>
          <p:nvPr/>
        </p:nvSpPr>
        <p:spPr>
          <a:xfrm>
            <a:off x="2294552" y="134279"/>
            <a:ext cx="7215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mer Bold" panose="00000800000000000000" pitchFamily="50" charset="0"/>
              </a:rPr>
              <a:t>Liverpool City Region, Creating Careers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i="1" dirty="0">
                <a:solidFill>
                  <a:prstClr val="black"/>
                </a:solidFill>
                <a:latin typeface="Gilmer Bold" panose="00000800000000000000" pitchFamily="50" charset="0"/>
              </a:rPr>
              <a:t>CILT: Explore Maritime                                         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mer Bold" panose="00000800000000000000" pitchFamily="50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B6E27B-0DEF-4B18-8401-98653F0B6B35}"/>
              </a:ext>
            </a:extLst>
          </p:cNvPr>
          <p:cNvSpPr txBox="1"/>
          <p:nvPr/>
        </p:nvSpPr>
        <p:spPr>
          <a:xfrm>
            <a:off x="171833" y="1134461"/>
            <a:ext cx="5982643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Pre work: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Tasks to complete to prepare you for the live session with CILT</a:t>
            </a:r>
          </a:p>
          <a:p>
            <a:pPr algn="ctr"/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dirty="0"/>
              <a:t>The Chartered Institute of Logistics and Transport (CILT) in the UK is the membership </a:t>
            </a:r>
            <a:r>
              <a:rPr lang="en-US" sz="1200" dirty="0" err="1"/>
              <a:t>organisation</a:t>
            </a:r>
            <a:r>
              <a:rPr lang="en-US" sz="1200" dirty="0"/>
              <a:t> for professional workers who are leading supply chain operations (movement of goods and services from a business to a customer)</a:t>
            </a:r>
          </a:p>
          <a:p>
            <a:endParaRPr lang="en-US" sz="1200" dirty="0"/>
          </a:p>
          <a:p>
            <a:r>
              <a:rPr lang="en-US" sz="1200" dirty="0"/>
              <a:t>Members of the Institute work together to continuously improve business </a:t>
            </a:r>
            <a:r>
              <a:rPr lang="en-US" sz="1200" dirty="0" err="1"/>
              <a:t>organisations</a:t>
            </a:r>
            <a:r>
              <a:rPr lang="en-US" sz="1200" dirty="0"/>
              <a:t>. The work of their members adds value to people and society and directly impacts the environment, business profitability and economic (money) growth.</a:t>
            </a:r>
          </a:p>
          <a:p>
            <a:endParaRPr lang="en-US" sz="1200" b="1" dirty="0"/>
          </a:p>
          <a:p>
            <a:r>
              <a:rPr lang="en-US" sz="1200" b="1" dirty="0"/>
              <a:t>Why do you think it is important for a businesses to be a part of a membership </a:t>
            </a:r>
            <a:r>
              <a:rPr lang="en-US" sz="1200" b="1" dirty="0" err="1"/>
              <a:t>organisation</a:t>
            </a:r>
            <a:r>
              <a:rPr lang="en-US" sz="1200" b="1" dirty="0"/>
              <a:t> like CILT? </a:t>
            </a:r>
          </a:p>
          <a:p>
            <a:r>
              <a:rPr lang="en-US" sz="1200" dirty="0">
                <a:hlinkClick r:id="rId3"/>
              </a:rPr>
              <a:t>https://ciltuk.org.uk/</a:t>
            </a:r>
            <a:r>
              <a:rPr lang="en-US" sz="1200" dirty="0"/>
              <a:t> Explore their website and the services they offer to businesses to help you answer the question. </a:t>
            </a:r>
          </a:p>
          <a:p>
            <a:endParaRPr lang="en-US" sz="1200" dirty="0"/>
          </a:p>
          <a:p>
            <a:r>
              <a:rPr lang="en-US" sz="1200" dirty="0"/>
              <a:t>CILT encourages learning and development and there are many universities offering transport and logistics courses</a:t>
            </a:r>
          </a:p>
          <a:p>
            <a:r>
              <a:rPr lang="en-US" sz="1200" dirty="0"/>
              <a:t>Take a look at the course Liverpool John </a:t>
            </a:r>
            <a:r>
              <a:rPr lang="en-US" sz="1200" dirty="0" err="1"/>
              <a:t>Moores</a:t>
            </a:r>
            <a:r>
              <a:rPr lang="en-US" sz="1200" dirty="0"/>
              <a:t> University are offering </a:t>
            </a:r>
            <a:r>
              <a:rPr lang="en-US" sz="1200" dirty="0">
                <a:hlinkClick r:id="rId4"/>
              </a:rPr>
              <a:t>https://www.ljmu.ac.uk/study/courses/postgraduates/international-transport-trade-and-logistics</a:t>
            </a:r>
            <a:r>
              <a:rPr lang="en-US" sz="1200" dirty="0"/>
              <a:t> </a:t>
            </a:r>
          </a:p>
          <a:p>
            <a:endParaRPr lang="en-US" sz="1200" b="1" dirty="0"/>
          </a:p>
          <a:p>
            <a:r>
              <a:rPr lang="en-US" sz="1200" b="1" dirty="0"/>
              <a:t>What are the benefits of studying this course? </a:t>
            </a:r>
          </a:p>
          <a:p>
            <a:endParaRPr lang="en-US" sz="1200" dirty="0"/>
          </a:p>
          <a:p>
            <a:endParaRPr lang="en-US" sz="1200" b="1" dirty="0"/>
          </a:p>
          <a:p>
            <a:r>
              <a:rPr lang="en-US" sz="1200" b="1" dirty="0"/>
              <a:t>What are the entry requirements for the course? </a:t>
            </a:r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1200" i="1" dirty="0"/>
              <a:t>For more information on careers in transport and logistics and how they link to maritime, please see the student pre-work set for the Nijman-</a:t>
            </a:r>
            <a:r>
              <a:rPr lang="en-US" sz="1200" i="1" dirty="0" err="1"/>
              <a:t>Zeetank</a:t>
            </a:r>
            <a:r>
              <a:rPr lang="en-US" sz="1200" i="1" dirty="0"/>
              <a:t> Creating Careers session.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CAA93-A7CB-4784-A409-813B23BA1852}"/>
              </a:ext>
            </a:extLst>
          </p:cNvPr>
          <p:cNvSpPr txBox="1"/>
          <p:nvPr/>
        </p:nvSpPr>
        <p:spPr>
          <a:xfrm>
            <a:off x="6274191" y="112483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Questions to ask CILT</a:t>
            </a:r>
          </a:p>
          <a:p>
            <a:r>
              <a:rPr lang="en-GB" sz="1200" dirty="0"/>
              <a:t>Using what you have learned from your pre-work, come up with 3 questions you would like to ask. Is there anything </a:t>
            </a:r>
            <a:r>
              <a:rPr lang="en-GB" sz="1200" b="1" dirty="0">
                <a:solidFill>
                  <a:srgbClr val="00B050"/>
                </a:solidFill>
              </a:rPr>
              <a:t>you</a:t>
            </a:r>
            <a:r>
              <a:rPr lang="en-GB" sz="1200" dirty="0"/>
              <a:t> </a:t>
            </a:r>
            <a:r>
              <a:rPr lang="en-GB" sz="1200" b="1" dirty="0">
                <a:solidFill>
                  <a:srgbClr val="00B050"/>
                </a:solidFill>
              </a:rPr>
              <a:t>don’t understand </a:t>
            </a:r>
            <a:r>
              <a:rPr lang="en-GB" sz="1200" dirty="0"/>
              <a:t>or would like </a:t>
            </a:r>
            <a:r>
              <a:rPr lang="en-GB" sz="1200" b="1" dirty="0">
                <a:solidFill>
                  <a:srgbClr val="7030A0"/>
                </a:solidFill>
              </a:rPr>
              <a:t>more information </a:t>
            </a:r>
            <a:r>
              <a:rPr lang="en-GB" sz="1200" dirty="0"/>
              <a:t>on? You may even come up with some questions as you hear CILT talk.</a:t>
            </a:r>
          </a:p>
          <a:p>
            <a:endParaRPr lang="en-GB" dirty="0"/>
          </a:p>
          <a:p>
            <a:r>
              <a:rPr lang="en-GB" dirty="0"/>
              <a:t>1. </a:t>
            </a:r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r>
              <a:rPr lang="en-GB" dirty="0"/>
              <a:t>3.</a:t>
            </a:r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367FE9-289A-4B04-977D-08E3DBFBFE71}"/>
              </a:ext>
            </a:extLst>
          </p:cNvPr>
          <p:cNvSpPr txBox="1"/>
          <p:nvPr/>
        </p:nvSpPr>
        <p:spPr>
          <a:xfrm>
            <a:off x="6274191" y="395061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Useful careers tips</a:t>
            </a:r>
          </a:p>
          <a:p>
            <a:r>
              <a:rPr lang="en-GB" sz="1200" dirty="0"/>
              <a:t>Whilst listening, note down any inspirational or interesting advice that you hear which could help you on your careers journey 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sz="1400" b="1" dirty="0"/>
              <a:t>Now head over to your </a:t>
            </a:r>
            <a:r>
              <a:rPr lang="en-GB" sz="1400" b="1" i="1" dirty="0">
                <a:solidFill>
                  <a:srgbClr val="00B0F0"/>
                </a:solidFill>
              </a:rPr>
              <a:t>Creating Careers Roadmap </a:t>
            </a:r>
            <a:r>
              <a:rPr lang="en-GB" sz="1400" b="1" dirty="0"/>
              <a:t>to evaluate today’s session…</a:t>
            </a:r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F1B04E-1E24-4B36-BDC5-F681F69C19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550" y="163640"/>
            <a:ext cx="3212093" cy="7391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4EA8C17-5383-43B0-995F-C1B2CFE11E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9571" y="163640"/>
            <a:ext cx="2042879" cy="80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334</Words>
  <Application>Microsoft Office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Gilmer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Lesleyann Craig</dc:creator>
  <cp:lastModifiedBy>Lesleyann Craig</cp:lastModifiedBy>
  <cp:revision>48</cp:revision>
  <dcterms:created xsi:type="dcterms:W3CDTF">2020-06-25T11:38:22Z</dcterms:created>
  <dcterms:modified xsi:type="dcterms:W3CDTF">2020-10-07T12:05:33Z</dcterms:modified>
</cp:coreProperties>
</file>