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55" d="100"/>
          <a:sy n="55" d="100"/>
        </p:scale>
        <p:origin x="126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Teacher Note: It is worth explaining to students that Ben is gaining his ACA qualification with ICAEW but in order to do this he must work for an accountancy firm - SB&amp;P. </a:t>
            </a:r>
          </a:p>
          <a:p>
            <a:r>
              <a:rPr lang="en-US" dirty="0"/>
              <a:t>More careers resources can be found on ICAEW’s </a:t>
            </a:r>
            <a:r>
              <a:rPr lang="en-US"/>
              <a:t>YouTube account here: https://www.youtube.com/user/icaewcareers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prospects.ac.uk/job-profiles/chartered-accountant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careers.icaew.com/find-your-route/" TargetMode="External"/><Relationship Id="rId4" Type="http://schemas.openxmlformats.org/officeDocument/2006/relationships/hyperlink" Target="https://www.youtube.com/watch?v=dr7mCtWwt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2088497" y="124928"/>
            <a:ext cx="7128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Ben Wilson, Student Accountant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942498"/>
            <a:ext cx="5804452" cy="30162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</a:t>
            </a:r>
          </a:p>
          <a:p>
            <a:r>
              <a:rPr lang="en-GB" sz="1200" dirty="0"/>
              <a:t>Using what you have learned from your pre-work, write down </a:t>
            </a:r>
            <a:r>
              <a:rPr lang="en-GB" sz="1200" b="1" dirty="0"/>
              <a:t>three</a:t>
            </a:r>
            <a:r>
              <a:rPr lang="en-GB" sz="1200" dirty="0"/>
              <a:t> questions that you would like to ask Ben.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</a:t>
            </a:r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r>
              <a:rPr lang="en-GB" sz="1200" dirty="0"/>
              <a:t>If any of your questions are answered during the recording, write the answer next to your question. </a:t>
            </a:r>
          </a:p>
          <a:p>
            <a:r>
              <a:rPr lang="en-GB" sz="1200" dirty="0"/>
              <a:t>If you still have unanswered questions, ask your teacher to send them through to us and we will get them answered.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40256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203200" y="855538"/>
            <a:ext cx="5982643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</a:t>
            </a:r>
          </a:p>
          <a:p>
            <a:r>
              <a:rPr lang="en-US" sz="1200" dirty="0"/>
              <a:t>Today’s episode features Ben Wilson a Student Accountant at SB&amp;P, a Liverpool based accountancy firm. Ben is currently studying to become an ICAEW Chartered Accountant</a:t>
            </a:r>
            <a:r>
              <a:rPr lang="en-US" sz="1200" b="1" dirty="0"/>
              <a:t>. </a:t>
            </a:r>
          </a:p>
          <a:p>
            <a:endParaRPr lang="en-US" sz="1200" b="1" dirty="0"/>
          </a:p>
          <a:p>
            <a:r>
              <a:rPr lang="en-US" sz="1200" b="1" dirty="0"/>
              <a:t>1a) What is an accountant? </a:t>
            </a:r>
          </a:p>
          <a:p>
            <a:r>
              <a:rPr lang="en-US" sz="1200" dirty="0"/>
              <a:t>Write down your initial thoughts of what you think an accountant does. </a:t>
            </a:r>
          </a:p>
          <a:p>
            <a:r>
              <a:rPr lang="en-US" sz="1200" b="1" dirty="0">
                <a:solidFill>
                  <a:srgbClr val="7030A0"/>
                </a:solidFill>
              </a:rPr>
              <a:t>Hint: </a:t>
            </a:r>
            <a:r>
              <a:rPr lang="en-US" sz="1200" dirty="0"/>
              <a:t>If you are finding this hard, write down some key words that you might associate with accountants. Even if it is a guess! </a:t>
            </a:r>
          </a:p>
          <a:p>
            <a:endParaRPr lang="en-US" sz="1200" dirty="0"/>
          </a:p>
          <a:p>
            <a:r>
              <a:rPr lang="en-US" sz="1200" b="1" dirty="0"/>
              <a:t>1b) </a:t>
            </a:r>
            <a:r>
              <a:rPr lang="en-US" sz="1200" dirty="0"/>
              <a:t>Now that you have some initials ideas of what an accountant is, click </a:t>
            </a:r>
            <a:r>
              <a:rPr lang="en-US" sz="1200" b="1" dirty="0">
                <a:hlinkClick r:id="rId3"/>
              </a:rPr>
              <a:t>here</a:t>
            </a:r>
            <a:r>
              <a:rPr lang="en-US" sz="1200" dirty="0"/>
              <a:t> to find out more about accountancy. </a:t>
            </a:r>
          </a:p>
          <a:p>
            <a:r>
              <a:rPr lang="en-US" sz="1200" b="1" dirty="0"/>
              <a:t>Use your research to re-write your definition of an accountant. You must use your own words! </a:t>
            </a:r>
          </a:p>
          <a:p>
            <a:r>
              <a:rPr lang="en-US" sz="1200" b="1" dirty="0">
                <a:solidFill>
                  <a:srgbClr val="7030A0"/>
                </a:solidFill>
              </a:rPr>
              <a:t>Hint: </a:t>
            </a:r>
            <a:r>
              <a:rPr lang="en-US" sz="1200" dirty="0"/>
              <a:t>Look at the key responsibilities that accountants have. </a:t>
            </a:r>
          </a:p>
          <a:p>
            <a:endParaRPr lang="en-US" sz="1200" b="1" dirty="0"/>
          </a:p>
          <a:p>
            <a:r>
              <a:rPr lang="en-US" sz="1200" dirty="0"/>
              <a:t>ICAEW train, develop and support qualified accountants and student accountants so they have the knowledge and values needed for a successful career as a chartered accountant. </a:t>
            </a:r>
          </a:p>
          <a:p>
            <a:r>
              <a:rPr lang="en-US" sz="1200" dirty="0"/>
              <a:t>To become an ICAEW Chartered Accountant you must complete the ACA Qualification. However, if you are a school leaver there a multiples ways that you can do this. </a:t>
            </a:r>
          </a:p>
          <a:p>
            <a:endParaRPr lang="en-US" sz="1200" dirty="0"/>
          </a:p>
          <a:p>
            <a:r>
              <a:rPr lang="en-US" sz="1200" dirty="0"/>
              <a:t>2.  Watch this </a:t>
            </a:r>
            <a:r>
              <a:rPr lang="en-US" sz="1200" b="1" dirty="0">
                <a:hlinkClick r:id="rId4"/>
              </a:rPr>
              <a:t>clip</a:t>
            </a:r>
            <a:r>
              <a:rPr lang="en-US" sz="1200" dirty="0"/>
              <a:t> to answer the following questions:</a:t>
            </a:r>
          </a:p>
          <a:p>
            <a:r>
              <a:rPr lang="en-US" sz="1200" b="1" dirty="0"/>
              <a:t>a) Name the different school leaver routes that are available – list as many as you can. </a:t>
            </a:r>
          </a:p>
          <a:p>
            <a:r>
              <a:rPr lang="en-US" sz="1200" b="1" dirty="0"/>
              <a:t>b) What are the entry requirements? </a:t>
            </a:r>
          </a:p>
          <a:p>
            <a:r>
              <a:rPr lang="en-US" sz="1200" b="1" dirty="0"/>
              <a:t>c) What types of degrees do employers accept? </a:t>
            </a:r>
          </a:p>
          <a:p>
            <a:endParaRPr lang="en-US" sz="1200" dirty="0"/>
          </a:p>
          <a:p>
            <a:r>
              <a:rPr lang="en-US" sz="1200" dirty="0"/>
              <a:t>3. Use ICAEW’s </a:t>
            </a:r>
            <a:r>
              <a:rPr lang="en-US" sz="1200" b="1" dirty="0">
                <a:hlinkClick r:id="rId5"/>
              </a:rPr>
              <a:t>Find Your Route </a:t>
            </a:r>
            <a:r>
              <a:rPr lang="en-US" sz="1200" dirty="0"/>
              <a:t>tool to explore these school leaver options in more detail.</a:t>
            </a:r>
          </a:p>
          <a:p>
            <a:r>
              <a:rPr lang="en-US" sz="1200" b="1" dirty="0"/>
              <a:t>Which route appeals to you the most? Explain your answer.</a:t>
            </a:r>
            <a:endParaRPr lang="en-US" sz="1200" dirty="0"/>
          </a:p>
          <a:p>
            <a:endParaRPr lang="en-US" sz="1200" dirty="0"/>
          </a:p>
          <a:p>
            <a:r>
              <a:rPr lang="en-US" sz="1200" b="1" u="sng" dirty="0">
                <a:solidFill>
                  <a:srgbClr val="00B050"/>
                </a:solidFill>
              </a:rPr>
              <a:t>Key terms </a:t>
            </a:r>
          </a:p>
          <a:p>
            <a:r>
              <a:rPr lang="en-US" sz="1200" b="1" dirty="0"/>
              <a:t>Audit:  </a:t>
            </a:r>
            <a:r>
              <a:rPr lang="en-US" sz="1200" dirty="0"/>
              <a:t>An independent check of an </a:t>
            </a:r>
            <a:r>
              <a:rPr lang="en-US" sz="1200" dirty="0" err="1"/>
              <a:t>organisation’s</a:t>
            </a:r>
            <a:r>
              <a:rPr lang="en-US" sz="1200" dirty="0"/>
              <a:t> finances carried out by an accountant. </a:t>
            </a:r>
          </a:p>
          <a:p>
            <a:r>
              <a:rPr lang="en-US" sz="1200" b="1" dirty="0"/>
              <a:t>Chartered Accountant: </a:t>
            </a:r>
            <a:r>
              <a:rPr lang="en-US" sz="1200" dirty="0"/>
              <a:t>An accountant who has undertaken a minimum of three years in-depth training.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07" y="136463"/>
            <a:ext cx="3212093" cy="739106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948D1F31-E9C7-40C6-B8BF-6A4943FDA6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97" y="-36892"/>
            <a:ext cx="927768" cy="95917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123D07-34DC-4B28-A5DD-825222A095A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32" y="-147997"/>
            <a:ext cx="858968" cy="114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497</Words>
  <Application>Microsoft Office PowerPoint</Application>
  <PresentationFormat>Widescreen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103</cp:revision>
  <dcterms:created xsi:type="dcterms:W3CDTF">2020-06-25T11:38:22Z</dcterms:created>
  <dcterms:modified xsi:type="dcterms:W3CDTF">2021-08-27T08:46:17Z</dcterms:modified>
</cp:coreProperties>
</file>