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1" r:id="rId6"/>
  </p:sldMasterIdLst>
  <p:sldIdLst>
    <p:sldId id="272" r:id="rId7"/>
    <p:sldId id="283" r:id="rId8"/>
    <p:sldId id="271" r:id="rId9"/>
    <p:sldId id="270" r:id="rId10"/>
    <p:sldId id="273" r:id="rId11"/>
    <p:sldId id="259"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7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36F9A-39DB-4E72-A46A-BDF52B7E569B}" v="2" dt="2021-05-25T16:36:49.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7" autoAdjust="0"/>
    <p:restoredTop sz="94660"/>
  </p:normalViewPr>
  <p:slideViewPr>
    <p:cSldViewPr snapToGrid="0">
      <p:cViewPr varScale="1">
        <p:scale>
          <a:sx n="71" d="100"/>
          <a:sy n="71"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hyperlink" Target="https://growthplatform.org/enhancing-skills/careers-hub/creating-careers-2/" TargetMode="External"/><Relationship Id="rId4" Type="http://schemas.openxmlformats.org/officeDocument/2006/relationships/image" Target="../media/image7.png"/><Relationship Id="rId9" Type="http://schemas.openxmlformats.org/officeDocument/2006/relationships/hyperlink" Target="https://www.healthcareers.nhs.uk/"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ED06-790E-40B4-9A83-72DF003A9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0D36EC-3315-4B1D-85B5-5E2CAAD93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092AB-970D-4A91-A6AF-9001F57E3CFC}"/>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05E3FFC-7115-4041-93B6-F754176B4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E0F79-BA7C-4DB6-979B-D65638DC861C}"/>
              </a:ext>
            </a:extLst>
          </p:cNvPr>
          <p:cNvSpPr>
            <a:spLocks noGrp="1"/>
          </p:cNvSpPr>
          <p:nvPr>
            <p:ph type="sldNum" sz="quarter" idx="12"/>
          </p:nvPr>
        </p:nvSpPr>
        <p:spPr/>
        <p:txBody>
          <a:bodyPr/>
          <a:lstStyle/>
          <a:p>
            <a:fld id="{AAE9C28D-B9D0-483D-A641-CE8FB24F6F6E}" type="slidenum">
              <a:rPr lang="en-GB" smtClean="0"/>
              <a:t>‹#›</a:t>
            </a:fld>
            <a:endParaRPr lang="en-GB"/>
          </a:p>
        </p:txBody>
      </p:sp>
      <p:pic>
        <p:nvPicPr>
          <p:cNvPr id="7" name="Graphic 6">
            <a:extLst>
              <a:ext uri="{FF2B5EF4-FFF2-40B4-BE49-F238E27FC236}">
                <a16:creationId xmlns:a16="http://schemas.microsoft.com/office/drawing/2014/main" id="{1F52E567-3C8D-4C48-A372-55DD0F351A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86149069-4691-4604-8BD6-4D7E37ABCC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44199" y="-155166"/>
            <a:ext cx="2982122" cy="1578771"/>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891326FC-E26B-4017-99C8-A3FF6454D5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57513" y="5673307"/>
            <a:ext cx="1801588" cy="1052449"/>
          </a:xfrm>
          <a:prstGeom prst="rect">
            <a:avLst/>
          </a:prstGeom>
        </p:spPr>
      </p:pic>
      <p:pic>
        <p:nvPicPr>
          <p:cNvPr id="12" name="Picture 11" descr="Logo&#10;&#10;Description automatically generated">
            <a:extLst>
              <a:ext uri="{FF2B5EF4-FFF2-40B4-BE49-F238E27FC236}">
                <a16:creationId xmlns:a16="http://schemas.microsoft.com/office/drawing/2014/main" id="{854F7343-D7C1-4989-84E2-7A3221CDFF17}"/>
              </a:ext>
            </a:extLst>
          </p:cNvPr>
          <p:cNvPicPr/>
          <p:nvPr userDrawn="1"/>
        </p:nvPicPr>
        <p:blipFill>
          <a:blip r:embed="rId6">
            <a:extLst>
              <a:ext uri="{28A0092B-C50C-407E-A947-70E740481C1C}">
                <a14:useLocalDpi xmlns:a14="http://schemas.microsoft.com/office/drawing/2010/main"/>
              </a:ext>
            </a:extLst>
          </a:blip>
          <a:stretch>
            <a:fillRect/>
          </a:stretch>
        </p:blipFill>
        <p:spPr>
          <a:xfrm>
            <a:off x="4810313" y="5208587"/>
            <a:ext cx="2571374" cy="1631749"/>
          </a:xfrm>
          <a:prstGeom prst="rect">
            <a:avLst/>
          </a:prstGeom>
        </p:spPr>
      </p:pic>
      <p:pic>
        <p:nvPicPr>
          <p:cNvPr id="13" name="Picture 12" descr="A close up of a logo&#10;&#10;Description automatically generated">
            <a:extLst>
              <a:ext uri="{FF2B5EF4-FFF2-40B4-BE49-F238E27FC236}">
                <a16:creationId xmlns:a16="http://schemas.microsoft.com/office/drawing/2014/main" id="{09AFBD49-635D-4A88-A66D-97C530E8F1B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753625" y="5257681"/>
            <a:ext cx="1649720" cy="1533560"/>
          </a:xfrm>
          <a:prstGeom prst="rect">
            <a:avLst/>
          </a:prstGeom>
        </p:spPr>
      </p:pic>
    </p:spTree>
    <p:extLst>
      <p:ext uri="{BB962C8B-B14F-4D97-AF65-F5344CB8AC3E}">
        <p14:creationId xmlns:p14="http://schemas.microsoft.com/office/powerpoint/2010/main" val="44880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B008-6CBC-4B5C-BB34-82F05BBCE1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08F7B-2932-4597-B080-66081D72B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EB1C0-E313-477F-A722-5755C5F70911}"/>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8094D537-8DA4-4390-8CAC-456C25B60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F857A-4E4C-4027-93B5-59997C81F55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2952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822CC-75C9-4F25-A97B-BBB4218D3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3D446-2C22-4D24-8ED0-F06C87E95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12DD4-FA72-4BF4-A95E-DEA6E1E4EDA2}"/>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57C89355-2752-4C69-920A-F1F51CA36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0E91C-F643-4D7D-8EF6-0C9B51EF712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01251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94D7BB-2CB3-4348-A50B-5AA5D7064515}"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ADCF-BE60-5741-A408-AC9E88698663}" type="slidenum">
              <a:rPr lang="en-US" smtClean="0"/>
              <a:t>‹#›</a:t>
            </a:fld>
            <a:endParaRPr lang="en-US"/>
          </a:p>
        </p:txBody>
      </p:sp>
    </p:spTree>
    <p:extLst>
      <p:ext uri="{BB962C8B-B14F-4D97-AF65-F5344CB8AC3E}">
        <p14:creationId xmlns:p14="http://schemas.microsoft.com/office/powerpoint/2010/main" val="383634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ED06-790E-40B4-9A83-72DF003A9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0D36EC-3315-4B1D-85B5-5E2CAAD93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092AB-970D-4A91-A6AF-9001F57E3CFC}"/>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05E3FFC-7115-4041-93B6-F754176B4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E0F79-BA7C-4DB6-979B-D65638DC861C}"/>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92437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30BA-E8BA-474B-AE62-4C3F46494C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962FA-173A-49C6-8D8A-4B57CE6F2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A83BB-4318-4457-A9F2-802B04F333A3}"/>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0F013403-B21E-4E4E-8FCD-65086669B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00201-F110-42BA-934B-C5CF9284914B}"/>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701637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5EB0-50B0-49D5-88AD-515DDEC14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E4070C-E0D1-4E19-BDBF-9EF244A76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63C78-90C4-4C38-901F-1E2E8E8E1220}"/>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4BD395C-BBFE-464B-8411-1B1604816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CDAB92-C28C-482E-93A1-478DDA8283D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5058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E023-82E8-4CE3-BDD2-1A2F0D92F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C4D52F-5C55-4BA8-87AD-CB45EE53A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642086-DD84-4A0E-9931-2172A746E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A6FAD1-C11E-4C20-92A5-104824D22B3F}"/>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F72B139F-5406-46F3-B433-190D64EFA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BA53EE-EE27-4F72-B85F-76C7195132C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328989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BCEA-629F-4D1C-BC02-C724466A75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5DC5AB-55E6-4CE1-9D0D-576355F47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A909-187E-4F68-AA2D-359DCEAE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E25CB6-BE94-4F7B-987C-3512A8644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C8988-01B9-4530-A8C8-82DFC3DBE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4B334-C186-44FE-B141-9D608DF615E7}"/>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8" name="Footer Placeholder 7">
            <a:extLst>
              <a:ext uri="{FF2B5EF4-FFF2-40B4-BE49-F238E27FC236}">
                <a16:creationId xmlns:a16="http://schemas.microsoft.com/office/drawing/2014/main" id="{22A42DC7-A4F1-459F-A32B-2CE4790C63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8D5C4C-0EA6-4542-96CF-68CFEBDAF2EE}"/>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830596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F4C6-7F72-4D72-8731-CE54767074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4DDD81-EF53-4D77-9290-F6E34550DABA}"/>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4" name="Footer Placeholder 3">
            <a:extLst>
              <a:ext uri="{FF2B5EF4-FFF2-40B4-BE49-F238E27FC236}">
                <a16:creationId xmlns:a16="http://schemas.microsoft.com/office/drawing/2014/main" id="{126139BC-46AC-4E16-8231-1F25D5BA7C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AF037-3E43-4EEA-87D7-102A00EC7A8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43471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3AA93-B5BD-4434-BB21-AA074A13A242}"/>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3" name="Footer Placeholder 2">
            <a:extLst>
              <a:ext uri="{FF2B5EF4-FFF2-40B4-BE49-F238E27FC236}">
                <a16:creationId xmlns:a16="http://schemas.microsoft.com/office/drawing/2014/main" id="{043AFA53-CEEE-44ED-9966-C15039AF3F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17EF8A-5F94-4ACB-AF2B-B0B80C04C68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29559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7EA5E9-4F2B-483C-98A1-D3B1912CA2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FDF4F133-EF91-4361-AE1E-07D17AE23B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4307" y="-129571"/>
            <a:ext cx="2594652" cy="1373640"/>
          </a:xfrm>
          <a:prstGeom prst="rect">
            <a:avLst/>
          </a:prstGeom>
        </p:spPr>
      </p:pic>
      <p:pic>
        <p:nvPicPr>
          <p:cNvPr id="9" name="Picture 8" descr="A close up of a logo&#10;&#10;Description automatically generated">
            <a:extLst>
              <a:ext uri="{FF2B5EF4-FFF2-40B4-BE49-F238E27FC236}">
                <a16:creationId xmlns:a16="http://schemas.microsoft.com/office/drawing/2014/main" id="{5232C413-08AB-47B5-BFB5-3A16ABB0E48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53625" y="5324440"/>
            <a:ext cx="1649720" cy="1533560"/>
          </a:xfrm>
          <a:prstGeom prst="rect">
            <a:avLst/>
          </a:prstGeom>
        </p:spPr>
      </p:pic>
      <p:pic>
        <p:nvPicPr>
          <p:cNvPr id="10" name="Picture 9" descr="Logo&#10;&#10;Description automatically generated">
            <a:extLst>
              <a:ext uri="{FF2B5EF4-FFF2-40B4-BE49-F238E27FC236}">
                <a16:creationId xmlns:a16="http://schemas.microsoft.com/office/drawing/2014/main" id="{8C3D7FA7-0107-414D-A584-4541C0EB4A27}"/>
              </a:ext>
            </a:extLst>
          </p:cNvPr>
          <p:cNvPicPr/>
          <p:nvPr userDrawn="1"/>
        </p:nvPicPr>
        <p:blipFill>
          <a:blip r:embed="rId6">
            <a:extLst>
              <a:ext uri="{28A0092B-C50C-407E-A947-70E740481C1C}">
                <a14:useLocalDpi xmlns:a14="http://schemas.microsoft.com/office/drawing/2010/main"/>
              </a:ext>
            </a:extLst>
          </a:blip>
          <a:stretch>
            <a:fillRect/>
          </a:stretch>
        </p:blipFill>
        <p:spPr>
          <a:xfrm>
            <a:off x="4911805" y="5226251"/>
            <a:ext cx="2571374" cy="1631749"/>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B35ED8D9-FAB3-415C-BE9D-48CB9C96F51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257513" y="5673307"/>
            <a:ext cx="1801588" cy="1052449"/>
          </a:xfrm>
          <a:prstGeom prst="rect">
            <a:avLst/>
          </a:prstGeom>
        </p:spPr>
      </p:pic>
      <p:sp>
        <p:nvSpPr>
          <p:cNvPr id="12" name="TextBox 11">
            <a:extLst>
              <a:ext uri="{FF2B5EF4-FFF2-40B4-BE49-F238E27FC236}">
                <a16:creationId xmlns:a16="http://schemas.microsoft.com/office/drawing/2014/main" id="{DFD2DB9E-1E0C-41BD-B0C1-6E68AF8EAC1F}"/>
              </a:ext>
            </a:extLst>
          </p:cNvPr>
          <p:cNvSpPr txBox="1"/>
          <p:nvPr userDrawn="1"/>
        </p:nvSpPr>
        <p:spPr>
          <a:xfrm>
            <a:off x="946407" y="1330355"/>
            <a:ext cx="2901039" cy="4031873"/>
          </a:xfrm>
          <a:prstGeom prst="rect">
            <a:avLst/>
          </a:prstGeom>
          <a:noFill/>
        </p:spPr>
        <p:txBody>
          <a:bodyPr wrap="square" rtlCol="0">
            <a:spAutoFit/>
          </a:bodyPr>
          <a:lstStyle/>
          <a:p>
            <a:r>
              <a:rPr lang="en-GB" sz="1400" b="1" dirty="0">
                <a:ea typeface="Calibri" panose="020F0502020204030204" pitchFamily="34" charset="0"/>
              </a:rPr>
              <a:t>          </a:t>
            </a:r>
            <a:r>
              <a:rPr lang="en-GB" b="1" dirty="0">
                <a:ea typeface="Calibri" panose="020F0502020204030204" pitchFamily="34" charset="0"/>
              </a:rPr>
              <a:t>Sign up here:</a:t>
            </a:r>
          </a:p>
          <a:p>
            <a:pPr algn="ctr"/>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18</a:t>
            </a:r>
            <a:r>
              <a:rPr lang="en-GB" sz="1400" baseline="30000" dirty="0">
                <a:effectLst/>
                <a:ea typeface="Calibri" panose="020F0502020204030204" pitchFamily="34" charset="0"/>
              </a:rPr>
              <a:t>th</a:t>
            </a:r>
            <a:r>
              <a:rPr lang="en-GB" sz="1400" dirty="0">
                <a:effectLst/>
                <a:ea typeface="Calibri" panose="020F0502020204030204" pitchFamily="34" charset="0"/>
              </a:rPr>
              <a:t> March: </a:t>
            </a:r>
          </a:p>
          <a:p>
            <a:r>
              <a:rPr lang="en-GB" sz="1400" dirty="0">
                <a:ea typeface="Calibri" panose="020F0502020204030204" pitchFamily="34" charset="0"/>
              </a:rPr>
              <a:t>            </a:t>
            </a:r>
            <a:r>
              <a:rPr lang="en-GB" sz="1400" b="1" dirty="0">
                <a:ea typeface="Calibri" panose="020F0502020204030204" pitchFamily="34" charset="0"/>
              </a:rPr>
              <a:t>AHP Taster Day </a:t>
            </a:r>
          </a:p>
          <a:p>
            <a:r>
              <a:rPr lang="en-GB" sz="1400" b="1" dirty="0">
                <a:ea typeface="Calibri" panose="020F0502020204030204" pitchFamily="34" charset="0"/>
              </a:rPr>
              <a:t>         Follow Up Session</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22</a:t>
            </a:r>
            <a:r>
              <a:rPr lang="en-GB" sz="1400" baseline="30000" dirty="0">
                <a:effectLst/>
                <a:ea typeface="Calibri" panose="020F0502020204030204" pitchFamily="34" charset="0"/>
              </a:rPr>
              <a:t>nd</a:t>
            </a:r>
            <a:r>
              <a:rPr lang="en-GB" sz="1400" dirty="0">
                <a:effectLst/>
                <a:ea typeface="Calibri" panose="020F0502020204030204" pitchFamily="34" charset="0"/>
              </a:rPr>
              <a:t> April:</a:t>
            </a:r>
          </a:p>
          <a:p>
            <a:r>
              <a:rPr lang="en-GB" sz="1400" dirty="0">
                <a:ea typeface="Calibri" panose="020F0502020204030204" pitchFamily="34" charset="0"/>
              </a:rPr>
              <a:t>      </a:t>
            </a:r>
            <a:r>
              <a:rPr lang="en-GB" sz="1400" b="1" dirty="0">
                <a:ea typeface="Calibri" panose="020F0502020204030204" pitchFamily="34" charset="0"/>
              </a:rPr>
              <a:t>Step into Social Care</a:t>
            </a:r>
            <a:endParaRPr lang="en-GB" sz="1400" b="1" dirty="0">
              <a:effectLst/>
              <a:ea typeface="Calibri" panose="020F0502020204030204" pitchFamily="34" charset="0"/>
            </a:endParaRPr>
          </a:p>
          <a:p>
            <a:endParaRPr lang="en-GB" sz="1400" b="1"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20</a:t>
            </a:r>
            <a:r>
              <a:rPr lang="en-GB" sz="1400" baseline="30000" dirty="0">
                <a:effectLst/>
                <a:ea typeface="Calibri" panose="020F0502020204030204" pitchFamily="34" charset="0"/>
              </a:rPr>
              <a:t>th</a:t>
            </a:r>
            <a:r>
              <a:rPr lang="en-GB" sz="1400" dirty="0">
                <a:effectLst/>
                <a:ea typeface="Calibri" panose="020F0502020204030204" pitchFamily="34" charset="0"/>
              </a:rPr>
              <a:t> May:</a:t>
            </a:r>
          </a:p>
          <a:p>
            <a:r>
              <a:rPr lang="en-GB" sz="1400" dirty="0">
                <a:ea typeface="Calibri" panose="020F0502020204030204" pitchFamily="34" charset="0"/>
              </a:rPr>
              <a:t>       </a:t>
            </a:r>
            <a:r>
              <a:rPr lang="en-GB" sz="1400" b="1" dirty="0">
                <a:ea typeface="Calibri" panose="020F0502020204030204" pitchFamily="34" charset="0"/>
              </a:rPr>
              <a:t>Careers in Nursing</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17</a:t>
            </a:r>
            <a:r>
              <a:rPr lang="en-GB" sz="1400" baseline="30000" dirty="0">
                <a:effectLst/>
                <a:ea typeface="Calibri" panose="020F0502020204030204" pitchFamily="34" charset="0"/>
              </a:rPr>
              <a:t>th</a:t>
            </a:r>
            <a:r>
              <a:rPr lang="en-GB" sz="1400" dirty="0">
                <a:effectLst/>
                <a:ea typeface="Calibri" panose="020F0502020204030204" pitchFamily="34" charset="0"/>
              </a:rPr>
              <a:t> June:</a:t>
            </a:r>
          </a:p>
          <a:p>
            <a:r>
              <a:rPr lang="en-GB" sz="1400" dirty="0">
                <a:ea typeface="Calibri" panose="020F0502020204030204" pitchFamily="34" charset="0"/>
              </a:rPr>
              <a:t> </a:t>
            </a:r>
            <a:r>
              <a:rPr lang="en-GB" sz="1400" b="1" dirty="0">
                <a:ea typeface="Calibri" panose="020F0502020204030204" pitchFamily="34" charset="0"/>
              </a:rPr>
              <a:t>Non-Medical NHS Careers</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15</a:t>
            </a:r>
            <a:r>
              <a:rPr lang="en-GB" sz="1400" baseline="30000" dirty="0">
                <a:effectLst/>
                <a:ea typeface="Calibri" panose="020F0502020204030204" pitchFamily="34" charset="0"/>
              </a:rPr>
              <a:t>th</a:t>
            </a:r>
            <a:r>
              <a:rPr lang="en-GB" sz="1400" dirty="0">
                <a:effectLst/>
                <a:ea typeface="Calibri" panose="020F0502020204030204" pitchFamily="34" charset="0"/>
              </a:rPr>
              <a:t> July:</a:t>
            </a:r>
          </a:p>
          <a:p>
            <a:r>
              <a:rPr lang="en-GB" sz="1400" dirty="0">
                <a:ea typeface="Calibri" panose="020F0502020204030204" pitchFamily="34" charset="0"/>
              </a:rPr>
              <a:t>             </a:t>
            </a:r>
            <a:r>
              <a:rPr lang="en-GB" sz="1400" b="1" dirty="0">
                <a:ea typeface="Calibri" panose="020F0502020204030204" pitchFamily="34" charset="0"/>
              </a:rPr>
              <a:t>Careers in </a:t>
            </a:r>
          </a:p>
          <a:p>
            <a:r>
              <a:rPr lang="en-GB" sz="1400" b="1" dirty="0">
                <a:ea typeface="Calibri" panose="020F0502020204030204" pitchFamily="34" charset="0"/>
              </a:rPr>
              <a:t>      Healthcare Science</a:t>
            </a:r>
            <a:r>
              <a:rPr lang="en-GB" sz="1400" b="1" dirty="0">
                <a:effectLst/>
                <a:ea typeface="Calibri" panose="020F0502020204030204" pitchFamily="34" charset="0"/>
              </a:rPr>
              <a:t> </a:t>
            </a:r>
            <a:endParaRPr lang="en-GB" sz="1400" b="1" dirty="0"/>
          </a:p>
        </p:txBody>
      </p:sp>
      <p:sp>
        <p:nvSpPr>
          <p:cNvPr id="13" name="TextBox 12">
            <a:extLst>
              <a:ext uri="{FF2B5EF4-FFF2-40B4-BE49-F238E27FC236}">
                <a16:creationId xmlns:a16="http://schemas.microsoft.com/office/drawing/2014/main" id="{980E6FCD-8DEE-4668-943A-C06BAA298101}"/>
              </a:ext>
            </a:extLst>
          </p:cNvPr>
          <p:cNvSpPr txBox="1"/>
          <p:nvPr userDrawn="1"/>
        </p:nvSpPr>
        <p:spPr>
          <a:xfrm>
            <a:off x="3423371" y="1397572"/>
            <a:ext cx="5793118" cy="2862322"/>
          </a:xfrm>
          <a:prstGeom prst="rect">
            <a:avLst/>
          </a:prstGeom>
          <a:noFill/>
          <a:ln w="38100">
            <a:solidFill>
              <a:srgbClr val="B5E7D9"/>
            </a:solidFill>
          </a:ln>
        </p:spPr>
        <p:txBody>
          <a:bodyPr wrap="square">
            <a:spAutoFit/>
          </a:bodyPr>
          <a:lstStyle/>
          <a:p>
            <a:pPr algn="ctr"/>
            <a:r>
              <a:rPr lang="en-US" b="1" dirty="0">
                <a:latin typeface="Comic Sans MS" panose="030F0702030302020204" pitchFamily="66" charset="0"/>
                <a:ea typeface="Calibri" panose="020F0502020204030204" pitchFamily="34" charset="0"/>
                <a:cs typeface="Times New Roman" panose="02020603050405020304" pitchFamily="18" charset="0"/>
              </a:rPr>
              <a:t>Designed to teach you more about careers within Health and Social Care, our monthly webinar series allows you to ask key questions, hear from professionals and develop your understanding of the sector. </a:t>
            </a:r>
          </a:p>
          <a:p>
            <a:pPr algn="ct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US" b="1" dirty="0">
                <a:latin typeface="Comic Sans MS" panose="030F0702030302020204" pitchFamily="66" charset="0"/>
                <a:ea typeface="Calibri" panose="020F0502020204030204" pitchFamily="34" charset="0"/>
                <a:cs typeface="Times New Roman" panose="02020603050405020304" pitchFamily="18" charset="0"/>
              </a:rPr>
              <a:t>Each session will run live from 4.30-5.30 pm</a:t>
            </a:r>
          </a:p>
          <a:p>
            <a:pPr algn="ct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Open to Year </a:t>
            </a:r>
            <a:r>
              <a:rPr lang="en-GB" b="1" dirty="0">
                <a:latin typeface="Comic Sans MS" panose="030F0702030302020204" pitchFamily="66" charset="0"/>
                <a:ea typeface="Calibri" panose="020F0502020204030204" pitchFamily="34" charset="0"/>
                <a:cs typeface="Times New Roman" panose="02020603050405020304" pitchFamily="18" charset="0"/>
              </a:rPr>
              <a:t>11</a:t>
            </a: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-13 students and parents, carers or guardians. </a:t>
            </a:r>
          </a:p>
        </p:txBody>
      </p:sp>
      <p:pic>
        <p:nvPicPr>
          <p:cNvPr id="14" name="Picture 13" descr="Text, whiteboard&#10;&#10;Description automatically generated">
            <a:extLst>
              <a:ext uri="{FF2B5EF4-FFF2-40B4-BE49-F238E27FC236}">
                <a16:creationId xmlns:a16="http://schemas.microsoft.com/office/drawing/2014/main" id="{19954D70-E5BA-407D-B419-072ED26F8C1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03772" y="4367716"/>
            <a:ext cx="4298534" cy="1243678"/>
          </a:xfrm>
          <a:prstGeom prst="rect">
            <a:avLst/>
          </a:prstGeom>
        </p:spPr>
      </p:pic>
      <p:sp>
        <p:nvSpPr>
          <p:cNvPr id="15" name="TextBox 14">
            <a:extLst>
              <a:ext uri="{FF2B5EF4-FFF2-40B4-BE49-F238E27FC236}">
                <a16:creationId xmlns:a16="http://schemas.microsoft.com/office/drawing/2014/main" id="{F68CAEC5-D898-4283-BC1C-87711212F86D}"/>
              </a:ext>
            </a:extLst>
          </p:cNvPr>
          <p:cNvSpPr txBox="1"/>
          <p:nvPr userDrawn="1"/>
        </p:nvSpPr>
        <p:spPr>
          <a:xfrm>
            <a:off x="9290961" y="1528479"/>
            <a:ext cx="2901039" cy="3801041"/>
          </a:xfrm>
          <a:prstGeom prst="rect">
            <a:avLst/>
          </a:prstGeom>
          <a:noFill/>
        </p:spPr>
        <p:txBody>
          <a:bodyPr wrap="square" rtlCol="0">
            <a:spAutoFit/>
          </a:bodyPr>
          <a:lstStyle/>
          <a:p>
            <a:r>
              <a:rPr lang="en-US" sz="1400" dirty="0"/>
              <a:t>For further support, you can find out more about the 350+ exciting careers in the NHS </a:t>
            </a:r>
            <a:r>
              <a:rPr lang="en-US" sz="1400" dirty="0">
                <a:hlinkClick r:id="rId9"/>
              </a:rPr>
              <a:t>here</a:t>
            </a:r>
            <a:r>
              <a:rPr lang="en-US" sz="1400" dirty="0"/>
              <a:t>.</a:t>
            </a:r>
          </a:p>
          <a:p>
            <a:endParaRPr lang="en-US" sz="1400" dirty="0"/>
          </a:p>
          <a:p>
            <a:r>
              <a:rPr lang="en-US" sz="1400" dirty="0"/>
              <a:t>Additionally, watch our </a:t>
            </a:r>
            <a:r>
              <a:rPr lang="en-US" sz="1400" dirty="0">
                <a:hlinkClick r:id="rId10"/>
              </a:rPr>
              <a:t>Creating Careers </a:t>
            </a:r>
            <a:r>
              <a:rPr lang="en-US" sz="1400" dirty="0"/>
              <a:t>video series to learn about the interesting Health and Social Care career pathways that Liverpool City Region has to offer.</a:t>
            </a:r>
          </a:p>
          <a:p>
            <a:endParaRPr lang="en-US" sz="1400" dirty="0"/>
          </a:p>
          <a:p>
            <a:r>
              <a:rPr lang="en-US" sz="1400" dirty="0"/>
              <a:t>Don’t forget to check out the   pre-work and Creating Careers Roadmap that accompany each episode! </a:t>
            </a:r>
          </a:p>
          <a:p>
            <a:endParaRPr lang="en-US" sz="1400" dirty="0"/>
          </a:p>
          <a:p>
            <a:r>
              <a:rPr lang="en-US" sz="1500" b="1" dirty="0"/>
              <a:t>For the latest careers updates &amp; events, follow our Twitter page: </a:t>
            </a:r>
            <a:r>
              <a:rPr lang="en-GB" sz="1500" b="1" i="0" dirty="0">
                <a:effectLst/>
                <a:latin typeface="-apple-system"/>
              </a:rPr>
              <a:t>@LCRCareersEnt</a:t>
            </a:r>
            <a:endParaRPr lang="en-US" sz="1500" b="1" dirty="0"/>
          </a:p>
        </p:txBody>
      </p:sp>
      <p:sp>
        <p:nvSpPr>
          <p:cNvPr id="16" name="Rectangle 15">
            <a:extLst>
              <a:ext uri="{FF2B5EF4-FFF2-40B4-BE49-F238E27FC236}">
                <a16:creationId xmlns:a16="http://schemas.microsoft.com/office/drawing/2014/main" id="{2F82340A-718E-4D1B-B075-7CF4D9E58DEC}"/>
              </a:ext>
            </a:extLst>
          </p:cNvPr>
          <p:cNvSpPr/>
          <p:nvPr userDrawn="1"/>
        </p:nvSpPr>
        <p:spPr>
          <a:xfrm>
            <a:off x="754402" y="289961"/>
            <a:ext cx="11279694" cy="1908215"/>
          </a:xfrm>
          <a:prstGeom prst="rect">
            <a:avLst/>
          </a:prstGeom>
        </p:spPr>
        <p:txBody>
          <a:bodyPr wrap="square">
            <a:spAutoFit/>
          </a:bodyPr>
          <a:lstStyle/>
          <a:p>
            <a:pPr algn="ctr"/>
            <a:r>
              <a:rPr lang="en-US" sz="2800" b="1" dirty="0">
                <a:latin typeface="Comic Sans MS" panose="030F0702030302020204" pitchFamily="66" charset="0"/>
              </a:rPr>
              <a:t>Creating Careers: Ask Us Anything</a:t>
            </a:r>
          </a:p>
          <a:p>
            <a:pPr algn="ctr"/>
            <a:r>
              <a:rPr lang="en-US" sz="2800" b="1" dirty="0">
                <a:solidFill>
                  <a:srgbClr val="000000"/>
                </a:solidFill>
                <a:latin typeface="Comic Sans MS" panose="030F0702030302020204" pitchFamily="66" charset="0"/>
              </a:rPr>
              <a:t>Health and Social Care Webinars</a:t>
            </a:r>
          </a:p>
          <a:p>
            <a:pPr algn="ctr"/>
            <a:br>
              <a:rPr lang="en-GB" sz="4400" dirty="0">
                <a:solidFill>
                  <a:srgbClr val="000000"/>
                </a:solidFill>
                <a:latin typeface="Comic Sans MS" panose="030F0702030302020204" pitchFamily="66" charset="0"/>
              </a:rPr>
            </a:br>
            <a:endParaRPr lang="en-GB" dirty="0">
              <a:latin typeface="Comic Sans MS" panose="030F0702030302020204" pitchFamily="66" charset="0"/>
            </a:endParaRPr>
          </a:p>
        </p:txBody>
      </p:sp>
    </p:spTree>
    <p:extLst>
      <p:ext uri="{BB962C8B-B14F-4D97-AF65-F5344CB8AC3E}">
        <p14:creationId xmlns:p14="http://schemas.microsoft.com/office/powerpoint/2010/main" val="415821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4C92-4C54-4F68-8F7A-A27365D9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493405-F194-4D80-AE37-DB4A50D4C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ECEB35-B90F-4A6D-AB48-6B2C36D62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B11CE-D662-49FC-BEAD-616FA185F321}"/>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12094363-D997-4953-A42E-3BB8966487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423A8-6590-438F-AFD7-EBCE48B211C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939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EE86-B84E-4C6D-8BB8-509F1D9E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9CA81C-C10B-441F-9E8D-CA48647CE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ED792E-204E-46E2-81E3-CB3756962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8D9BB-4AEE-486C-8E07-B12AA0F53697}"/>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59AA2DCD-89F2-489E-BE83-868A39A78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F04477-5011-4D42-85F0-2BC10CD2087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983014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B008-6CBC-4B5C-BB34-82F05BBCE1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08F7B-2932-4597-B080-66081D72B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EB1C0-E313-477F-A722-5755C5F70911}"/>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8094D537-8DA4-4390-8CAC-456C25B60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F857A-4E4C-4027-93B5-59997C81F55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353118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822CC-75C9-4F25-A97B-BBB4218D3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3D446-2C22-4D24-8ED0-F06C87E95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12DD4-FA72-4BF4-A95E-DEA6E1E4EDA2}"/>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57C89355-2752-4C69-920A-F1F51CA36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0E91C-F643-4D7D-8EF6-0C9B51EF712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561346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ED06-790E-40B4-9A83-72DF003A9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0D36EC-3315-4B1D-85B5-5E2CAAD93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092AB-970D-4A91-A6AF-9001F57E3CFC}"/>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05E3FFC-7115-4041-93B6-F754176B4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E0F79-BA7C-4DB6-979B-D65638DC861C}"/>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814646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30BA-E8BA-474B-AE62-4C3F46494C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962FA-173A-49C6-8D8A-4B57CE6F2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A83BB-4318-4457-A9F2-802B04F333A3}"/>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0F013403-B21E-4E4E-8FCD-65086669B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00201-F110-42BA-934B-C5CF9284914B}"/>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69641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5EB0-50B0-49D5-88AD-515DDEC14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E4070C-E0D1-4E19-BDBF-9EF244A76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63C78-90C4-4C38-901F-1E2E8E8E1220}"/>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4BD395C-BBFE-464B-8411-1B1604816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CDAB92-C28C-482E-93A1-478DDA8283D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974679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E023-82E8-4CE3-BDD2-1A2F0D92F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C4D52F-5C55-4BA8-87AD-CB45EE53A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642086-DD84-4A0E-9931-2172A746E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A6FAD1-C11E-4C20-92A5-104824D22B3F}"/>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F72B139F-5406-46F3-B433-190D64EFA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BA53EE-EE27-4F72-B85F-76C7195132C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831765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BCEA-629F-4D1C-BC02-C724466A75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5DC5AB-55E6-4CE1-9D0D-576355F47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A909-187E-4F68-AA2D-359DCEAE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E25CB6-BE94-4F7B-987C-3512A8644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C8988-01B9-4530-A8C8-82DFC3DBE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4B334-C186-44FE-B141-9D608DF615E7}"/>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8" name="Footer Placeholder 7">
            <a:extLst>
              <a:ext uri="{FF2B5EF4-FFF2-40B4-BE49-F238E27FC236}">
                <a16:creationId xmlns:a16="http://schemas.microsoft.com/office/drawing/2014/main" id="{22A42DC7-A4F1-459F-A32B-2CE4790C63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8D5C4C-0EA6-4542-96CF-68CFEBDAF2EE}"/>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659973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F4C6-7F72-4D72-8731-CE54767074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4DDD81-EF53-4D77-9290-F6E34550DABA}"/>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4" name="Footer Placeholder 3">
            <a:extLst>
              <a:ext uri="{FF2B5EF4-FFF2-40B4-BE49-F238E27FC236}">
                <a16:creationId xmlns:a16="http://schemas.microsoft.com/office/drawing/2014/main" id="{126139BC-46AC-4E16-8231-1F25D5BA7C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AF037-3E43-4EEA-87D7-102A00EC7A8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57277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25679-CFEA-4561-8EB9-9C207E3703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5364" y="4147410"/>
            <a:ext cx="5793119" cy="1028895"/>
          </a:xfrm>
          <a:prstGeom prst="rect">
            <a:avLst/>
          </a:prstGeom>
        </p:spPr>
      </p:pic>
      <p:sp>
        <p:nvSpPr>
          <p:cNvPr id="8" name="TextBox 7">
            <a:extLst>
              <a:ext uri="{FF2B5EF4-FFF2-40B4-BE49-F238E27FC236}">
                <a16:creationId xmlns:a16="http://schemas.microsoft.com/office/drawing/2014/main" id="{A8F36F38-C1AA-424F-A110-47DE1D61EBD4}"/>
              </a:ext>
            </a:extLst>
          </p:cNvPr>
          <p:cNvSpPr txBox="1"/>
          <p:nvPr userDrawn="1"/>
        </p:nvSpPr>
        <p:spPr>
          <a:xfrm>
            <a:off x="3498786" y="3023126"/>
            <a:ext cx="5793118" cy="646331"/>
          </a:xfrm>
          <a:prstGeom prst="rect">
            <a:avLst/>
          </a:prstGeom>
          <a:noFill/>
          <a:ln w="38100">
            <a:solidFill>
              <a:srgbClr val="B5E7D9"/>
            </a:solidFill>
          </a:ln>
        </p:spPr>
        <p:txBody>
          <a:bodyPr wrap="square">
            <a:spAutoFit/>
          </a:bodyPr>
          <a:lstStyle/>
          <a:p>
            <a:pPr algn="ctr"/>
            <a:r>
              <a:rPr lang="en-GB" sz="3600" b="1" dirty="0">
                <a:latin typeface="Comic Sans MS" panose="030F0702030302020204" pitchFamily="66" charset="0"/>
                <a:ea typeface="Calibri" panose="020F0502020204030204" pitchFamily="34" charset="0"/>
                <a:cs typeface="Times New Roman" panose="02020603050405020304" pitchFamily="18" charset="0"/>
              </a:rPr>
              <a:t>Student Pre-work</a:t>
            </a:r>
            <a:endParaRPr lang="en-GB" sz="3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itle 8">
            <a:extLst>
              <a:ext uri="{FF2B5EF4-FFF2-40B4-BE49-F238E27FC236}">
                <a16:creationId xmlns:a16="http://schemas.microsoft.com/office/drawing/2014/main" id="{1956A53F-DBB8-4682-9219-B41F8FDF17FB}"/>
              </a:ext>
            </a:extLst>
          </p:cNvPr>
          <p:cNvSpPr txBox="1">
            <a:spLocks/>
          </p:cNvSpPr>
          <p:nvPr userDrawn="1"/>
        </p:nvSpPr>
        <p:spPr>
          <a:xfrm>
            <a:off x="1823345" y="1122363"/>
            <a:ext cx="9144000" cy="238760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Comic Sans MS" panose="030F0702030302020204" pitchFamily="66" charset="0"/>
              </a:rPr>
              <a:t>Vi</a:t>
            </a:r>
            <a:r>
              <a:rPr lang="en-US" sz="2800" b="1" dirty="0">
                <a:latin typeface="Comic Sans MS" panose="030F0702030302020204" pitchFamily="66" charset="0"/>
              </a:rPr>
              <a:t>rtual Taster Day – </a:t>
            </a:r>
          </a:p>
          <a:p>
            <a:pPr algn="ctr"/>
            <a:r>
              <a:rPr lang="en-US" sz="2800" b="1" dirty="0">
                <a:latin typeface="Comic Sans MS" panose="030F0702030302020204" pitchFamily="66" charset="0"/>
              </a:rPr>
              <a:t>Roles into Allied Health Professions</a:t>
            </a:r>
          </a:p>
          <a:p>
            <a:pPr algn="ctr"/>
            <a:endParaRPr lang="en-GB" sz="2000"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GB" sz="2000" b="1" dirty="0">
                <a:latin typeface="Comic Sans MS" panose="030F0702030302020204" pitchFamily="66" charset="0"/>
                <a:ea typeface="Calibri" panose="020F0502020204030204" pitchFamily="34" charset="0"/>
                <a:cs typeface="Times New Roman" panose="02020603050405020304" pitchFamily="18" charset="0"/>
              </a:rPr>
              <a:t>Wednesday 3</a:t>
            </a:r>
            <a:r>
              <a:rPr lang="en-GB" sz="2000" b="1" baseline="30000" dirty="0">
                <a:latin typeface="Comic Sans MS" panose="030F0702030302020204" pitchFamily="66" charset="0"/>
                <a:ea typeface="Calibri" panose="020F0502020204030204" pitchFamily="34" charset="0"/>
                <a:cs typeface="Times New Roman" panose="02020603050405020304" pitchFamily="18" charset="0"/>
              </a:rPr>
              <a:t>rd</a:t>
            </a:r>
            <a:r>
              <a:rPr lang="en-GB" sz="2000" b="1" dirty="0">
                <a:latin typeface="Comic Sans MS" panose="030F0702030302020204" pitchFamily="66" charset="0"/>
                <a:ea typeface="Calibri" panose="020F0502020204030204" pitchFamily="34" charset="0"/>
                <a:cs typeface="Times New Roman" panose="02020603050405020304" pitchFamily="18" charset="0"/>
              </a:rPr>
              <a:t> March 2021</a:t>
            </a:r>
          </a:p>
          <a:p>
            <a:pPr algn="ctr"/>
            <a:r>
              <a:rPr lang="en-GB" sz="2000" b="1" dirty="0">
                <a:latin typeface="Comic Sans MS" panose="030F0702030302020204" pitchFamily="66" charset="0"/>
                <a:ea typeface="Calibri" panose="020F0502020204030204" pitchFamily="34" charset="0"/>
                <a:cs typeface="Times New Roman" panose="02020603050405020304" pitchFamily="18" charset="0"/>
              </a:rPr>
              <a:t>10am – 3pm </a:t>
            </a:r>
          </a:p>
          <a:p>
            <a:pPr algn="ctr"/>
            <a:r>
              <a:rPr lang="en-US" sz="2800" b="1" dirty="0">
                <a:latin typeface="Comic Sans MS" panose="030F0702030302020204" pitchFamily="66" charset="0"/>
              </a:rPr>
              <a:t> </a:t>
            </a:r>
            <a:br>
              <a:rPr lang="en-GB" dirty="0">
                <a:solidFill>
                  <a:srgbClr val="000000"/>
                </a:solidFill>
                <a:latin typeface="Comic Sans MS" panose="030F0702030302020204" pitchFamily="66" charset="0"/>
              </a:rPr>
            </a:br>
            <a:endParaRPr lang="en-GB" dirty="0">
              <a:latin typeface="Comic Sans MS" panose="030F0702030302020204" pitchFamily="66" charset="0"/>
            </a:endParaRPr>
          </a:p>
        </p:txBody>
      </p:sp>
      <p:pic>
        <p:nvPicPr>
          <p:cNvPr id="10" name="Graphic 9">
            <a:extLst>
              <a:ext uri="{FF2B5EF4-FFF2-40B4-BE49-F238E27FC236}">
                <a16:creationId xmlns:a16="http://schemas.microsoft.com/office/drawing/2014/main" id="{3F344331-CEB4-4547-92BC-D9F6927130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flipH="1" flipV="1">
            <a:off x="78869" y="240983"/>
            <a:ext cx="709785" cy="6210618"/>
          </a:xfrm>
          <a:prstGeom prst="rect">
            <a:avLst/>
          </a:prstGeom>
        </p:spPr>
      </p:pic>
      <p:pic>
        <p:nvPicPr>
          <p:cNvPr id="11" name="Picture 10" descr="A picture containing drawing, food&#10;&#10;Description automatically generated">
            <a:extLst>
              <a:ext uri="{FF2B5EF4-FFF2-40B4-BE49-F238E27FC236}">
                <a16:creationId xmlns:a16="http://schemas.microsoft.com/office/drawing/2014/main" id="{23CDD82E-6AA7-43E9-939D-4F170BD10B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344199" y="-155166"/>
            <a:ext cx="2982122" cy="1578771"/>
          </a:xfrm>
          <a:prstGeom prst="rect">
            <a:avLst/>
          </a:prstGeom>
        </p:spPr>
      </p:pic>
      <p:pic>
        <p:nvPicPr>
          <p:cNvPr id="12" name="Picture 11" descr="A close up of a logo&#10;&#10;Description automatically generated">
            <a:extLst>
              <a:ext uri="{FF2B5EF4-FFF2-40B4-BE49-F238E27FC236}">
                <a16:creationId xmlns:a16="http://schemas.microsoft.com/office/drawing/2014/main" id="{CA630DE3-6010-4CD5-B798-8C783BF4498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753625" y="5257681"/>
            <a:ext cx="1649720" cy="1533560"/>
          </a:xfrm>
          <a:prstGeom prst="rect">
            <a:avLst/>
          </a:prstGeom>
        </p:spPr>
      </p:pic>
      <p:pic>
        <p:nvPicPr>
          <p:cNvPr id="13" name="Picture 12" descr="Logo&#10;&#10;Description automatically generated">
            <a:extLst>
              <a:ext uri="{FF2B5EF4-FFF2-40B4-BE49-F238E27FC236}">
                <a16:creationId xmlns:a16="http://schemas.microsoft.com/office/drawing/2014/main" id="{A2AAE9D1-E834-408F-BD23-5E15D2B4BCD0}"/>
              </a:ext>
            </a:extLst>
          </p:cNvPr>
          <p:cNvPicPr/>
          <p:nvPr userDrawn="1"/>
        </p:nvPicPr>
        <p:blipFill>
          <a:blip r:embed="rId7">
            <a:extLst>
              <a:ext uri="{28A0092B-C50C-407E-A947-70E740481C1C}">
                <a14:useLocalDpi xmlns:a14="http://schemas.microsoft.com/office/drawing/2010/main"/>
              </a:ext>
            </a:extLst>
          </a:blip>
          <a:stretch>
            <a:fillRect/>
          </a:stretch>
        </p:blipFill>
        <p:spPr>
          <a:xfrm>
            <a:off x="4810313" y="5208587"/>
            <a:ext cx="2571374" cy="1631749"/>
          </a:xfrm>
          <a:prstGeom prst="rect">
            <a:avLst/>
          </a:prstGeom>
        </p:spPr>
      </p:pic>
      <p:pic>
        <p:nvPicPr>
          <p:cNvPr id="15" name="Picture 14" descr="Logo&#10;&#10;Description automatically generated with medium confidence">
            <a:extLst>
              <a:ext uri="{FF2B5EF4-FFF2-40B4-BE49-F238E27FC236}">
                <a16:creationId xmlns:a16="http://schemas.microsoft.com/office/drawing/2014/main" id="{694BE443-FD14-432D-86EB-A0BC0904DCB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11369" y="5533355"/>
            <a:ext cx="1801588" cy="1052449"/>
          </a:xfrm>
          <a:prstGeom prst="rect">
            <a:avLst/>
          </a:prstGeom>
        </p:spPr>
      </p:pic>
    </p:spTree>
    <p:extLst>
      <p:ext uri="{BB962C8B-B14F-4D97-AF65-F5344CB8AC3E}">
        <p14:creationId xmlns:p14="http://schemas.microsoft.com/office/powerpoint/2010/main" val="4164672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3AA93-B5BD-4434-BB21-AA074A13A242}"/>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3" name="Footer Placeholder 2">
            <a:extLst>
              <a:ext uri="{FF2B5EF4-FFF2-40B4-BE49-F238E27FC236}">
                <a16:creationId xmlns:a16="http://schemas.microsoft.com/office/drawing/2014/main" id="{043AFA53-CEEE-44ED-9966-C15039AF3F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17EF8A-5F94-4ACB-AF2B-B0B80C04C68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893810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4C92-4C54-4F68-8F7A-A27365D9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493405-F194-4D80-AE37-DB4A50D4C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ECEB35-B90F-4A6D-AB48-6B2C36D62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B11CE-D662-49FC-BEAD-616FA185F321}"/>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12094363-D997-4953-A42E-3BB8966487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423A8-6590-438F-AFD7-EBCE48B211C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72275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EE86-B84E-4C6D-8BB8-509F1D9E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9CA81C-C10B-441F-9E8D-CA48647CE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ED792E-204E-46E2-81E3-CB3756962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8D9BB-4AEE-486C-8E07-B12AA0F53697}"/>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59AA2DCD-89F2-489E-BE83-868A39A78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F04477-5011-4D42-85F0-2BC10CD2087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675405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B008-6CBC-4B5C-BB34-82F05BBCE1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08F7B-2932-4597-B080-66081D72B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EB1C0-E313-477F-A722-5755C5F70911}"/>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8094D537-8DA4-4390-8CAC-456C25B60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F857A-4E4C-4027-93B5-59997C81F55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393524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822CC-75C9-4F25-A97B-BBB4218D3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3D446-2C22-4D24-8ED0-F06C87E95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12DD4-FA72-4BF4-A95E-DEA6E1E4EDA2}"/>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57C89355-2752-4C69-920A-F1F51CA36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0E91C-F643-4D7D-8EF6-0C9B51EF712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57734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E023-82E8-4CE3-BDD2-1A2F0D92F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C4D52F-5C55-4BA8-87AD-CB45EE53A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642086-DD84-4A0E-9931-2172A746E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A6FAD1-C11E-4C20-92A5-104824D22B3F}"/>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F72B139F-5406-46F3-B433-190D64EFA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BA53EE-EE27-4F72-B85F-76C7195132C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7082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BCEA-629F-4D1C-BC02-C724466A75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5DC5AB-55E6-4CE1-9D0D-576355F47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A909-187E-4F68-AA2D-359DCEAE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E25CB6-BE94-4F7B-987C-3512A8644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C8988-01B9-4530-A8C8-82DFC3DBE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4B334-C186-44FE-B141-9D608DF615E7}"/>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8" name="Footer Placeholder 7">
            <a:extLst>
              <a:ext uri="{FF2B5EF4-FFF2-40B4-BE49-F238E27FC236}">
                <a16:creationId xmlns:a16="http://schemas.microsoft.com/office/drawing/2014/main" id="{22A42DC7-A4F1-459F-A32B-2CE4790C63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8D5C4C-0EA6-4542-96CF-68CFEBDAF2EE}"/>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87213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F4C6-7F72-4D72-8731-CE54767074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4DDD81-EF53-4D77-9290-F6E34550DABA}"/>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4" name="Footer Placeholder 3">
            <a:extLst>
              <a:ext uri="{FF2B5EF4-FFF2-40B4-BE49-F238E27FC236}">
                <a16:creationId xmlns:a16="http://schemas.microsoft.com/office/drawing/2014/main" id="{126139BC-46AC-4E16-8231-1F25D5BA7C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AF037-3E43-4EEA-87D7-102A00EC7A8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61993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3AA93-B5BD-4434-BB21-AA074A13A242}"/>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3" name="Footer Placeholder 2">
            <a:extLst>
              <a:ext uri="{FF2B5EF4-FFF2-40B4-BE49-F238E27FC236}">
                <a16:creationId xmlns:a16="http://schemas.microsoft.com/office/drawing/2014/main" id="{043AFA53-CEEE-44ED-9966-C15039AF3F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17EF8A-5F94-4ACB-AF2B-B0B80C04C68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51766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4C92-4C54-4F68-8F7A-A27365D9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493405-F194-4D80-AE37-DB4A50D4C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ECEB35-B90F-4A6D-AB48-6B2C36D62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B11CE-D662-49FC-BEAD-616FA185F321}"/>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12094363-D997-4953-A42E-3BB8966487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423A8-6590-438F-AFD7-EBCE48B211C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10786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EE86-B84E-4C6D-8BB8-509F1D9E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9CA81C-C10B-441F-9E8D-CA48647CE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ED792E-204E-46E2-81E3-CB3756962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8D9BB-4AEE-486C-8E07-B12AA0F53697}"/>
              </a:ext>
            </a:extLst>
          </p:cNvPr>
          <p:cNvSpPr>
            <a:spLocks noGrp="1"/>
          </p:cNvSpPr>
          <p:nvPr>
            <p:ph type="dt" sz="half" idx="10"/>
          </p:nvPr>
        </p:nvSpPr>
        <p:spPr/>
        <p:txBody>
          <a:bodyPr/>
          <a:lstStyle/>
          <a:p>
            <a:fld id="{A4564099-A14F-4A05-B937-C4D75D29C6DF}" type="datetimeFigureOut">
              <a:rPr lang="en-GB" smtClean="0"/>
              <a:t>25/05/2021</a:t>
            </a:fld>
            <a:endParaRPr lang="en-GB"/>
          </a:p>
        </p:txBody>
      </p:sp>
      <p:sp>
        <p:nvSpPr>
          <p:cNvPr id="6" name="Footer Placeholder 5">
            <a:extLst>
              <a:ext uri="{FF2B5EF4-FFF2-40B4-BE49-F238E27FC236}">
                <a16:creationId xmlns:a16="http://schemas.microsoft.com/office/drawing/2014/main" id="{59AA2DCD-89F2-489E-BE83-868A39A78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F04477-5011-4D42-85F0-2BC10CD2087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75965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63945-629D-4C2F-A87C-D08CCBD79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38ED10-4B4C-4C59-AE7A-47062BB2A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9341E-D1C3-411B-A59B-D0CDE02D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31C523B-2851-4300-A556-8CD505396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14AB7A-3335-43DD-B7FE-F44934FD9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9C28D-B9D0-483D-A641-CE8FB24F6F6E}" type="slidenum">
              <a:rPr lang="en-GB" smtClean="0"/>
              <a:t>‹#›</a:t>
            </a:fld>
            <a:endParaRPr lang="en-GB"/>
          </a:p>
        </p:txBody>
      </p:sp>
    </p:spTree>
    <p:extLst>
      <p:ext uri="{BB962C8B-B14F-4D97-AF65-F5344CB8AC3E}">
        <p14:creationId xmlns:p14="http://schemas.microsoft.com/office/powerpoint/2010/main" val="130197105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63945-629D-4C2F-A87C-D08CCBD79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38ED10-4B4C-4C59-AE7A-47062BB2A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9341E-D1C3-411B-A59B-D0CDE02D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31C523B-2851-4300-A556-8CD505396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14AB7A-3335-43DD-B7FE-F44934FD9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9C28D-B9D0-483D-A641-CE8FB24F6F6E}" type="slidenum">
              <a:rPr lang="en-GB" smtClean="0"/>
              <a:t>‹#›</a:t>
            </a:fld>
            <a:endParaRPr lang="en-GB"/>
          </a:p>
        </p:txBody>
      </p:sp>
    </p:spTree>
    <p:extLst>
      <p:ext uri="{BB962C8B-B14F-4D97-AF65-F5344CB8AC3E}">
        <p14:creationId xmlns:p14="http://schemas.microsoft.com/office/powerpoint/2010/main" val="8188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63945-629D-4C2F-A87C-D08CCBD79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38ED10-4B4C-4C59-AE7A-47062BB2A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9341E-D1C3-411B-A59B-D0CDE02D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64099-A14F-4A05-B937-C4D75D29C6DF}" type="datetimeFigureOut">
              <a:rPr lang="en-GB" smtClean="0"/>
              <a:t>25/05/2021</a:t>
            </a:fld>
            <a:endParaRPr lang="en-GB"/>
          </a:p>
        </p:txBody>
      </p:sp>
      <p:sp>
        <p:nvSpPr>
          <p:cNvPr id="5" name="Footer Placeholder 4">
            <a:extLst>
              <a:ext uri="{FF2B5EF4-FFF2-40B4-BE49-F238E27FC236}">
                <a16:creationId xmlns:a16="http://schemas.microsoft.com/office/drawing/2014/main" id="{B31C523B-2851-4300-A556-8CD505396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14AB7A-3335-43DD-B7FE-F44934FD9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9C28D-B9D0-483D-A641-CE8FB24F6F6E}" type="slidenum">
              <a:rPr lang="en-GB" smtClean="0"/>
              <a:t>‹#›</a:t>
            </a:fld>
            <a:endParaRPr lang="en-GB"/>
          </a:p>
        </p:txBody>
      </p:sp>
    </p:spTree>
    <p:extLst>
      <p:ext uri="{BB962C8B-B14F-4D97-AF65-F5344CB8AC3E}">
        <p14:creationId xmlns:p14="http://schemas.microsoft.com/office/powerpoint/2010/main" val="24188690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padlet.com/jgladwin999/xs6o7g5cm1n4" TargetMode="External"/><Relationship Id="rId2" Type="http://schemas.openxmlformats.org/officeDocument/2006/relationships/hyperlink" Target="https://growthplatform.org/enhancing-skills/careers-hub/" TargetMode="External"/><Relationship Id="rId1" Type="http://schemas.openxmlformats.org/officeDocument/2006/relationships/slideLayout" Target="../slideLayouts/slideLayout1.xml"/><Relationship Id="rId5" Type="http://schemas.openxmlformats.org/officeDocument/2006/relationships/hyperlink" Target="https://shaping-futures.org.uk/activities/?utm_medium=popcard&amp;cameFrom=https%3A%2F%2Fshaping-futures.org.uk%2F" TargetMode="External"/><Relationship Id="rId4" Type="http://schemas.openxmlformats.org/officeDocument/2006/relationships/hyperlink" Target="https://shaping-futures.org.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hyperlink" Target="https://growthplatform.org/enhancing-skills/careers-hub/creating-careers-2/"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healthcareers.nhs.uk/" TargetMode="External"/><Relationship Id="rId5" Type="http://schemas.openxmlformats.org/officeDocument/2006/relationships/hyperlink" Target="https://forms.gle/A7DR7DLX1zqJqtmU8" TargetMode="External"/><Relationship Id="rId4" Type="http://schemas.openxmlformats.org/officeDocument/2006/relationships/hyperlink" Target="https://forms.gle/Usk5LQ2mtCJXsTeh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uxBgndf2y-Y&amp;index=6&amp;list=PLYw460axbU_yVX2jQoid8f4Awgd7m1c43" TargetMode="External"/><Relationship Id="rId3" Type="http://schemas.openxmlformats.org/officeDocument/2006/relationships/hyperlink" Target="https://www.youtube.com/watch?v=EA5a_1Mw9L4&amp;list=PLYw460axbU_yVX2jQoid8f4Awgd7m1c43&amp;index=4" TargetMode="External"/><Relationship Id="rId7" Type="http://schemas.openxmlformats.org/officeDocument/2006/relationships/hyperlink" Target="https://www.youtube.com/watch?v=hcXGL46Z8Zc&amp;index=7&amp;list=PLYw460axbU_yVX2jQoid8f4Awgd7m1c43" TargetMode="External"/><Relationship Id="rId12" Type="http://schemas.openxmlformats.org/officeDocument/2006/relationships/image" Target="../media/image14.png"/><Relationship Id="rId2" Type="http://schemas.openxmlformats.org/officeDocument/2006/relationships/hyperlink" Target="https://nhsvaluestool.e-lfh.org.uk/" TargetMode="Externa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www.youtube.com/watch?v=ri-ty0j2ojs&amp;list=PLYw460axbU_yVX2jQoid8f4Awgd7m1c43&amp;index=2" TargetMode="External"/><Relationship Id="rId5" Type="http://schemas.openxmlformats.org/officeDocument/2006/relationships/hyperlink" Target="https://www.youtube.com/watch?v=Sr810N1yB4g&amp;index=5&amp;list=PLYw460axbU_yVX2jQoid8f4Awgd7m1c43"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youtube.com/watch?v=TzmJX8idkNU&amp;index=3&amp;list=PLYw460axbU_yVX2jQoid8f4Awgd7m1c43" TargetMode="Externa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2.sv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7.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hyperlink" Target="https://www.whatcareerlive.co.uk/virtual-march-2021" TargetMode="External"/><Relationship Id="rId3" Type="http://schemas.openxmlformats.org/officeDocument/2006/relationships/hyperlink" Target="https://www.healthcareers.nhs.uk/glossary" TargetMode="External"/><Relationship Id="rId7" Type="http://schemas.openxmlformats.org/officeDocument/2006/relationships/hyperlink" Target="https://www.healthcareers.nhs.uk/career-planning/events" TargetMode="External"/><Relationship Id="rId2" Type="http://schemas.openxmlformats.org/officeDocument/2006/relationships/hyperlink" Target="https://healtheducationengland-my.sharepoint.com/:x:/g/personal/jacqui_gladwin_hee_nhs_uk/EcU91j66SAxPrCM2f4ZUcyoBzT-oN0oG2U9WkB5JphaqMQ?e=HyeWbX&amp;CID=B4FF04F4-5B11-4F33-9064-D9C07216B76A&amp;wdLOR=cEA3984C2-1A72-4EA1-B5CF-34C603734E90" TargetMode="External"/><Relationship Id="rId1" Type="http://schemas.openxmlformats.org/officeDocument/2006/relationships/slideLayout" Target="../slideLayouts/slideLayout1.xml"/><Relationship Id="rId6" Type="http://schemas.openxmlformats.org/officeDocument/2006/relationships/hyperlink" Target="https://iseethedifference.co.uk/category/updates/" TargetMode="External"/><Relationship Id="rId11" Type="http://schemas.openxmlformats.org/officeDocument/2006/relationships/image" Target="../media/image38.png"/><Relationship Id="rId5" Type="http://schemas.openxmlformats.org/officeDocument/2006/relationships/hyperlink" Target="https://iseethedifference.co.uk/the-recent-bursary-for-health-courses-explained/?https://www.iseethedifference.co.uk/&amp;gclid=Cj0KCQiAx9mABhD0ARIsAEfpavRGgZFI1XszqK7cDqFUig77nvzSFBHPcARKK02ctzXOdj6D3qICHkkaApKvEALw_wcB" TargetMode="External"/><Relationship Id="rId10" Type="http://schemas.openxmlformats.org/officeDocument/2006/relationships/hyperlink" Target="https://www.e-lfh.org.uk/AHP-Careers/Routes-into-AHP-Careers.html" TargetMode="External"/><Relationship Id="rId4" Type="http://schemas.openxmlformats.org/officeDocument/2006/relationships/hyperlink" Target="https://read.bookcreator.com/XFVL4UXh9jQDft74MAEerZDekBO2/-NRLt0MCQiO3EOoDzbXWKw" TargetMode="External"/><Relationship Id="rId9" Type="http://schemas.openxmlformats.org/officeDocument/2006/relationships/hyperlink" Target="https://www.worldskillsuk.org/careers-advice/spotlight-talks-inspiring-careers-excell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36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E8B79-CD3B-46F1-83D3-CF48B58FAD5C}"/>
              </a:ext>
            </a:extLst>
          </p:cNvPr>
          <p:cNvSpPr txBox="1"/>
          <p:nvPr/>
        </p:nvSpPr>
        <p:spPr>
          <a:xfrm>
            <a:off x="1014412" y="877549"/>
            <a:ext cx="10801350" cy="5632311"/>
          </a:xfrm>
          <a:prstGeom prst="rect">
            <a:avLst/>
          </a:prstGeom>
          <a:noFill/>
        </p:spPr>
        <p:txBody>
          <a:bodyPr wrap="square" rtlCol="0">
            <a:spAutoFit/>
          </a:bodyPr>
          <a:lstStyle/>
          <a:p>
            <a:pPr algn="ctr"/>
            <a:r>
              <a:rPr lang="en-US" sz="3200" b="1" dirty="0"/>
              <a:t>AHP Taster Day Timetable</a:t>
            </a:r>
          </a:p>
          <a:p>
            <a:pPr algn="ctr"/>
            <a:endParaRPr lang="en-US" sz="3200" b="1" dirty="0"/>
          </a:p>
          <a:p>
            <a:r>
              <a:rPr lang="en-US" sz="2400" b="1" dirty="0"/>
              <a:t>10.00-10.30: </a:t>
            </a:r>
            <a:r>
              <a:rPr lang="en-US" sz="2400" dirty="0"/>
              <a:t>Welcome with AHP Guest Speaker</a:t>
            </a:r>
          </a:p>
          <a:p>
            <a:r>
              <a:rPr lang="en-US" sz="2400" b="1" dirty="0"/>
              <a:t>10.30-10.40: </a:t>
            </a:r>
            <a:r>
              <a:rPr lang="en-US" sz="2400" dirty="0"/>
              <a:t>AHP Pathways into Employment</a:t>
            </a:r>
          </a:p>
          <a:p>
            <a:r>
              <a:rPr lang="en-US" sz="2400" b="1" dirty="0"/>
              <a:t>10.40-11.00: </a:t>
            </a:r>
            <a:r>
              <a:rPr lang="en-US" sz="2400" dirty="0"/>
              <a:t>NHS Values, </a:t>
            </a:r>
            <a:r>
              <a:rPr lang="en-US" sz="2400" dirty="0" err="1"/>
              <a:t>Behaviours</a:t>
            </a:r>
            <a:r>
              <a:rPr lang="en-US" sz="2400" dirty="0"/>
              <a:t> and Attitudes </a:t>
            </a:r>
          </a:p>
          <a:p>
            <a:r>
              <a:rPr lang="en-US" sz="2400" b="1" dirty="0"/>
              <a:t>11.00-11.10: </a:t>
            </a:r>
            <a:r>
              <a:rPr lang="en-US" sz="2400" dirty="0"/>
              <a:t>Break</a:t>
            </a:r>
          </a:p>
          <a:p>
            <a:r>
              <a:rPr lang="en-US" sz="2400" b="1" dirty="0"/>
              <a:t>11.10-12.00: </a:t>
            </a:r>
            <a:r>
              <a:rPr lang="en-US" sz="2400" dirty="0"/>
              <a:t>AHP Speed Meet Session</a:t>
            </a:r>
          </a:p>
          <a:p>
            <a:r>
              <a:rPr lang="en-US" sz="2400" b="1" dirty="0"/>
              <a:t>12.00-13.00: </a:t>
            </a:r>
            <a:r>
              <a:rPr lang="en-US" sz="2400" dirty="0"/>
              <a:t>Break</a:t>
            </a:r>
          </a:p>
          <a:p>
            <a:r>
              <a:rPr lang="en-US" sz="2400" b="1" dirty="0"/>
              <a:t>13.00-14.00: </a:t>
            </a:r>
            <a:r>
              <a:rPr lang="en-US" sz="2400" dirty="0"/>
              <a:t>AHP Speed Meet Session</a:t>
            </a:r>
          </a:p>
          <a:p>
            <a:r>
              <a:rPr lang="en-US" sz="2400" b="1" dirty="0"/>
              <a:t>14.00-14.45: </a:t>
            </a:r>
            <a:r>
              <a:rPr lang="en-US" sz="2400" dirty="0"/>
              <a:t>Student AHP Q&amp;A </a:t>
            </a:r>
          </a:p>
          <a:p>
            <a:r>
              <a:rPr lang="en-US" sz="2400" b="1" dirty="0"/>
              <a:t>14.45-15.00: </a:t>
            </a:r>
            <a:r>
              <a:rPr lang="en-US" sz="2400" dirty="0"/>
              <a:t>Closing</a:t>
            </a:r>
          </a:p>
          <a:p>
            <a:endParaRPr lang="en-US" sz="2400" b="1" dirty="0"/>
          </a:p>
          <a:p>
            <a:endParaRPr lang="en-US" sz="2400" b="1" dirty="0"/>
          </a:p>
          <a:p>
            <a:pPr algn="ctr"/>
            <a:endParaRPr lang="en-GB" sz="3200" b="1" dirty="0"/>
          </a:p>
        </p:txBody>
      </p:sp>
    </p:spTree>
    <p:extLst>
      <p:ext uri="{BB962C8B-B14F-4D97-AF65-F5344CB8AC3E}">
        <p14:creationId xmlns:p14="http://schemas.microsoft.com/office/powerpoint/2010/main" val="78023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8F564-36A1-4578-958E-FB800BD28B8D}"/>
              </a:ext>
            </a:extLst>
          </p:cNvPr>
          <p:cNvSpPr txBox="1"/>
          <p:nvPr/>
        </p:nvSpPr>
        <p:spPr>
          <a:xfrm>
            <a:off x="1371600" y="893261"/>
            <a:ext cx="10306050" cy="584775"/>
          </a:xfrm>
          <a:prstGeom prst="rect">
            <a:avLst/>
          </a:prstGeom>
          <a:noFill/>
        </p:spPr>
        <p:txBody>
          <a:bodyPr wrap="square" rtlCol="0">
            <a:spAutoFit/>
          </a:bodyPr>
          <a:lstStyle/>
          <a:p>
            <a:r>
              <a:rPr lang="en-US" sz="3200" b="1" dirty="0"/>
              <a:t>This </a:t>
            </a:r>
            <a:r>
              <a:rPr lang="en-US" sz="3200" b="1" dirty="0" err="1"/>
              <a:t>programme</a:t>
            </a:r>
            <a:r>
              <a:rPr lang="en-US" sz="3200" b="1" dirty="0"/>
              <a:t> is more than one day…</a:t>
            </a:r>
            <a:endParaRPr lang="en-GB" sz="3200" b="1" dirty="0"/>
          </a:p>
        </p:txBody>
      </p:sp>
      <p:sp>
        <p:nvSpPr>
          <p:cNvPr id="6" name="TextBox 5">
            <a:extLst>
              <a:ext uri="{FF2B5EF4-FFF2-40B4-BE49-F238E27FC236}">
                <a16:creationId xmlns:a16="http://schemas.microsoft.com/office/drawing/2014/main" id="{5171DDFF-93E7-490B-B2B3-52B9C34DB800}"/>
              </a:ext>
            </a:extLst>
          </p:cNvPr>
          <p:cNvSpPr txBox="1"/>
          <p:nvPr/>
        </p:nvSpPr>
        <p:spPr>
          <a:xfrm>
            <a:off x="1371600" y="1820830"/>
            <a:ext cx="9133725" cy="3631763"/>
          </a:xfrm>
          <a:prstGeom prst="rect">
            <a:avLst/>
          </a:prstGeom>
          <a:noFill/>
        </p:spPr>
        <p:txBody>
          <a:bodyPr wrap="square">
            <a:spAutoFit/>
          </a:bodyPr>
          <a:lstStyle/>
          <a:p>
            <a:r>
              <a:rPr lang="en-US" dirty="0">
                <a:cs typeface="Arial" panose="020B0604020202020204" pitchFamily="34" charset="0"/>
              </a:rPr>
              <a:t>By joining this taster day, you are now a part of the Creating Careers family. </a:t>
            </a:r>
          </a:p>
          <a:p>
            <a:r>
              <a:rPr lang="en-US" dirty="0">
                <a:cs typeface="Arial" panose="020B0604020202020204" pitchFamily="34" charset="0"/>
              </a:rPr>
              <a:t>This includes </a:t>
            </a:r>
            <a:r>
              <a:rPr lang="en-US" dirty="0">
                <a:solidFill>
                  <a:srgbClr val="3E3E3E"/>
                </a:solidFill>
                <a:cs typeface="Arial" panose="020B0604020202020204" pitchFamily="34" charset="0"/>
                <a:hlinkClick r:id="rId2"/>
              </a:rPr>
              <a:t>The Liverpool City Region Careers Hub</a:t>
            </a:r>
            <a:r>
              <a:rPr lang="en-US" dirty="0">
                <a:solidFill>
                  <a:srgbClr val="3E3E3E"/>
                </a:solidFill>
                <a:cs typeface="Arial" panose="020B0604020202020204" pitchFamily="34" charset="0"/>
              </a:rPr>
              <a:t>, </a:t>
            </a:r>
            <a:r>
              <a:rPr lang="en-US" dirty="0">
                <a:solidFill>
                  <a:srgbClr val="3E3E3E"/>
                </a:solidFill>
                <a:cs typeface="Arial" panose="020B0604020202020204" pitchFamily="34" charset="0"/>
                <a:hlinkClick r:id="rId3"/>
              </a:rPr>
              <a:t>Health Education England </a:t>
            </a:r>
            <a:r>
              <a:rPr lang="en-US" dirty="0">
                <a:cs typeface="Arial" panose="020B0604020202020204" pitchFamily="34" charset="0"/>
              </a:rPr>
              <a:t>and</a:t>
            </a:r>
            <a:r>
              <a:rPr lang="en-US" dirty="0">
                <a:solidFill>
                  <a:srgbClr val="3E3E3E"/>
                </a:solidFill>
                <a:cs typeface="Arial" panose="020B0604020202020204" pitchFamily="34" charset="0"/>
              </a:rPr>
              <a:t> </a:t>
            </a:r>
            <a:r>
              <a:rPr lang="en-US" dirty="0">
                <a:solidFill>
                  <a:srgbClr val="3E3E3E"/>
                </a:solidFill>
                <a:cs typeface="Arial" panose="020B0604020202020204" pitchFamily="34" charset="0"/>
                <a:hlinkClick r:id="rId4"/>
              </a:rPr>
              <a:t>Shaping Futures’</a:t>
            </a:r>
            <a:r>
              <a:rPr lang="en-US" dirty="0">
                <a:solidFill>
                  <a:srgbClr val="3E3E3E"/>
                </a:solidFill>
                <a:cs typeface="Arial" panose="020B0604020202020204" pitchFamily="34" charset="0"/>
              </a:rPr>
              <a:t> </a:t>
            </a:r>
            <a:r>
              <a:rPr lang="en-US" dirty="0">
                <a:cs typeface="Arial" panose="020B0604020202020204" pitchFamily="34" charset="0"/>
              </a:rPr>
              <a:t>commitment to give you access to opportunities that enable you to train towards a career in Health and Social Care. </a:t>
            </a:r>
          </a:p>
          <a:p>
            <a:endParaRPr lang="en-US" b="0" i="0" dirty="0">
              <a:solidFill>
                <a:srgbClr val="3E3E3E"/>
              </a:solidFill>
              <a:effectLst/>
              <a:cs typeface="Arial" panose="020B0604020202020204" pitchFamily="34" charset="0"/>
            </a:endParaRPr>
          </a:p>
          <a:p>
            <a:r>
              <a:rPr lang="en-US" b="1" dirty="0">
                <a:cs typeface="Arial" panose="020B0604020202020204" pitchFamily="34" charset="0"/>
              </a:rPr>
              <a:t>Do you have any questions? </a:t>
            </a:r>
          </a:p>
          <a:p>
            <a:r>
              <a:rPr lang="en-US" dirty="0">
                <a:cs typeface="Arial" panose="020B0604020202020204" pitchFamily="34" charset="0"/>
              </a:rPr>
              <a:t>You can ask us about GCSE options, Sixth-Form or College choices and everything university related. Talk to the Shaping Futures team, via live chat, </a:t>
            </a:r>
            <a:r>
              <a:rPr lang="en-US" dirty="0">
                <a:solidFill>
                  <a:srgbClr val="0070C0"/>
                </a:solidFill>
                <a:cs typeface="Arial" panose="020B0604020202020204" pitchFamily="34" charset="0"/>
                <a:hlinkClick r:id="rId5">
                  <a:extLst>
                    <a:ext uri="{A12FA001-AC4F-418D-AE19-62706E023703}">
                      <ahyp:hlinkClr xmlns:ahyp="http://schemas.microsoft.com/office/drawing/2018/hyperlinkcolor" val="tx"/>
                    </a:ext>
                  </a:extLst>
                </a:hlinkClick>
              </a:rPr>
              <a:t>here</a:t>
            </a:r>
            <a:r>
              <a:rPr lang="en-US" dirty="0">
                <a:cs typeface="Arial" panose="020B0604020202020204" pitchFamily="34" charset="0"/>
              </a:rPr>
              <a:t>. </a:t>
            </a:r>
          </a:p>
          <a:p>
            <a:endParaRPr lang="en-US" dirty="0">
              <a:solidFill>
                <a:srgbClr val="3E3E3E"/>
              </a:solidFill>
              <a:cs typeface="Arial" panose="020B0604020202020204" pitchFamily="34" charset="0"/>
            </a:endParaRPr>
          </a:p>
          <a:p>
            <a:r>
              <a:rPr lang="en-US" b="1" dirty="0">
                <a:cs typeface="Arial" panose="020B0604020202020204" pitchFamily="34" charset="0"/>
              </a:rPr>
              <a:t>Coming soon…Creating Careers Monthly Health and Social Care Webinars </a:t>
            </a:r>
          </a:p>
          <a:p>
            <a:r>
              <a:rPr lang="en-US" dirty="0">
                <a:cs typeface="Arial" panose="020B0604020202020204" pitchFamily="34" charset="0"/>
              </a:rPr>
              <a:t>Build your knowledge around all things Health and Social Care! </a:t>
            </a:r>
          </a:p>
          <a:p>
            <a:r>
              <a:rPr lang="en-US" dirty="0">
                <a:cs typeface="Arial" panose="020B0604020202020204" pitchFamily="34" charset="0"/>
              </a:rPr>
              <a:t>For more information, please see the flyer on the next page. </a:t>
            </a:r>
          </a:p>
          <a:p>
            <a:endParaRPr lang="en-US" sz="1400" b="0" i="0" dirty="0">
              <a:solidFill>
                <a:srgbClr val="3E3E3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08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sp>
        <p:nvSpPr>
          <p:cNvPr id="2" name="Rectangle 1">
            <a:extLst>
              <a:ext uri="{FF2B5EF4-FFF2-40B4-BE49-F238E27FC236}">
                <a16:creationId xmlns:a16="http://schemas.microsoft.com/office/drawing/2014/main" id="{7687E9BD-15CF-4F98-9569-E43923C0421F}"/>
              </a:ext>
            </a:extLst>
          </p:cNvPr>
          <p:cNvSpPr/>
          <p:nvPr/>
        </p:nvSpPr>
        <p:spPr>
          <a:xfrm>
            <a:off x="526754" y="240983"/>
            <a:ext cx="11279694" cy="1908215"/>
          </a:xfrm>
          <a:prstGeom prst="rect">
            <a:avLst/>
          </a:prstGeom>
        </p:spPr>
        <p:txBody>
          <a:bodyPr wrap="square">
            <a:spAutoFit/>
          </a:bodyPr>
          <a:lstStyle/>
          <a:p>
            <a:pPr algn="ctr"/>
            <a:r>
              <a:rPr lang="en-US" sz="2800" b="1" dirty="0">
                <a:latin typeface="Comic Sans MS" panose="030F0702030302020204" pitchFamily="66" charset="0"/>
              </a:rPr>
              <a:t>Creating Careers: Ask Us Anything</a:t>
            </a:r>
          </a:p>
          <a:p>
            <a:pPr algn="ctr"/>
            <a:r>
              <a:rPr lang="en-US" sz="2800" b="1" dirty="0">
                <a:solidFill>
                  <a:srgbClr val="000000"/>
                </a:solidFill>
                <a:latin typeface="Comic Sans MS" panose="030F0702030302020204" pitchFamily="66" charset="0"/>
              </a:rPr>
              <a:t>Health and Social Care Webinars</a:t>
            </a:r>
          </a:p>
          <a:p>
            <a:pPr algn="ctr"/>
            <a:br>
              <a:rPr lang="en-GB" sz="4400" dirty="0">
                <a:solidFill>
                  <a:srgbClr val="000000"/>
                </a:solidFill>
                <a:latin typeface="Comic Sans MS" panose="030F0702030302020204" pitchFamily="66" charset="0"/>
              </a:rPr>
            </a:br>
            <a:endParaRPr lang="en-GB" dirty="0">
              <a:latin typeface="Comic Sans MS" panose="030F0702030302020204" pitchFamily="66" charset="0"/>
            </a:endParaRPr>
          </a:p>
        </p:txBody>
      </p:sp>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D72672E-C7FB-4F84-8380-BD3248C8BEC9}"/>
              </a:ext>
            </a:extLst>
          </p:cNvPr>
          <p:cNvSpPr txBox="1"/>
          <p:nvPr/>
        </p:nvSpPr>
        <p:spPr>
          <a:xfrm>
            <a:off x="3270042" y="1422343"/>
            <a:ext cx="5793118" cy="2862322"/>
          </a:xfrm>
          <a:prstGeom prst="rect">
            <a:avLst/>
          </a:prstGeom>
          <a:noFill/>
          <a:ln w="38100">
            <a:solidFill>
              <a:srgbClr val="B5E7D9"/>
            </a:solidFill>
          </a:ln>
        </p:spPr>
        <p:txBody>
          <a:bodyPr wrap="square">
            <a:spAutoFit/>
          </a:bodyPr>
          <a:lstStyle/>
          <a:p>
            <a:pPr algn="ctr"/>
            <a:r>
              <a:rPr lang="en-US" b="1" dirty="0">
                <a:latin typeface="Comic Sans MS" panose="030F0702030302020204" pitchFamily="66" charset="0"/>
                <a:ea typeface="Calibri" panose="020F0502020204030204" pitchFamily="34" charset="0"/>
                <a:cs typeface="Times New Roman" panose="02020603050405020304" pitchFamily="18" charset="0"/>
              </a:rPr>
              <a:t>Designed to teach you more about careers within Health and Social Care, our monthly webinar series allows you to ask key questions, hear from professionals and develop your understanding of the sector. </a:t>
            </a:r>
          </a:p>
          <a:p>
            <a:pPr algn="ct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US" b="1" dirty="0">
                <a:latin typeface="Comic Sans MS" panose="030F0702030302020204" pitchFamily="66" charset="0"/>
                <a:ea typeface="Calibri" panose="020F0502020204030204" pitchFamily="34" charset="0"/>
                <a:cs typeface="Times New Roman" panose="02020603050405020304" pitchFamily="18" charset="0"/>
              </a:rPr>
              <a:t>Each session will run live from 4.30-5.30 pm</a:t>
            </a:r>
          </a:p>
          <a:p>
            <a:pPr algn="ct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gn="ct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Open to Year </a:t>
            </a:r>
            <a:r>
              <a:rPr lang="en-GB" b="1" dirty="0">
                <a:latin typeface="Comic Sans MS" panose="030F0702030302020204" pitchFamily="66" charset="0"/>
                <a:ea typeface="Calibri" panose="020F0502020204030204" pitchFamily="34" charset="0"/>
                <a:cs typeface="Times New Roman" panose="02020603050405020304" pitchFamily="18" charset="0"/>
              </a:rPr>
              <a:t>11</a:t>
            </a: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-13 students and parents, carers or guardians. </a:t>
            </a:r>
          </a:p>
        </p:txBody>
      </p:sp>
      <p:sp>
        <p:nvSpPr>
          <p:cNvPr id="3" name="TextBox 2">
            <a:extLst>
              <a:ext uri="{FF2B5EF4-FFF2-40B4-BE49-F238E27FC236}">
                <a16:creationId xmlns:a16="http://schemas.microsoft.com/office/drawing/2014/main" id="{A039272E-D403-4995-AEE1-DED3312B3267}"/>
              </a:ext>
            </a:extLst>
          </p:cNvPr>
          <p:cNvSpPr txBox="1"/>
          <p:nvPr/>
        </p:nvSpPr>
        <p:spPr>
          <a:xfrm>
            <a:off x="946407" y="1330355"/>
            <a:ext cx="2901039" cy="4031873"/>
          </a:xfrm>
          <a:prstGeom prst="rect">
            <a:avLst/>
          </a:prstGeom>
          <a:noFill/>
        </p:spPr>
        <p:txBody>
          <a:bodyPr wrap="square" rtlCol="0">
            <a:spAutoFit/>
          </a:bodyPr>
          <a:lstStyle/>
          <a:p>
            <a:r>
              <a:rPr lang="en-GB" sz="1400" b="1" dirty="0">
                <a:ea typeface="Calibri" panose="020F0502020204030204" pitchFamily="34" charset="0"/>
              </a:rPr>
              <a:t>          </a:t>
            </a:r>
            <a:r>
              <a:rPr lang="en-GB" b="1" dirty="0">
                <a:ea typeface="Calibri" panose="020F0502020204030204" pitchFamily="34" charset="0"/>
              </a:rPr>
              <a:t>Sign up here:</a:t>
            </a:r>
          </a:p>
          <a:p>
            <a:pPr algn="ctr"/>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18</a:t>
            </a:r>
            <a:r>
              <a:rPr lang="en-GB" sz="1400" baseline="30000" dirty="0">
                <a:effectLst/>
                <a:ea typeface="Calibri" panose="020F0502020204030204" pitchFamily="34" charset="0"/>
              </a:rPr>
              <a:t>th</a:t>
            </a:r>
            <a:r>
              <a:rPr lang="en-GB" sz="1400" dirty="0">
                <a:effectLst/>
                <a:ea typeface="Calibri" panose="020F0502020204030204" pitchFamily="34" charset="0"/>
              </a:rPr>
              <a:t> March: </a:t>
            </a:r>
          </a:p>
          <a:p>
            <a:r>
              <a:rPr lang="en-GB" sz="1400" dirty="0">
                <a:ea typeface="Calibri" panose="020F0502020204030204" pitchFamily="34" charset="0"/>
              </a:rPr>
              <a:t>            </a:t>
            </a:r>
            <a:r>
              <a:rPr lang="en-GB" sz="1400" b="1" u="sng" dirty="0">
                <a:solidFill>
                  <a:srgbClr val="0070C0"/>
                </a:solidFill>
                <a:ea typeface="Calibri" panose="020F0502020204030204" pitchFamily="34" charset="0"/>
              </a:rPr>
              <a:t>AHP Taster Day </a:t>
            </a:r>
          </a:p>
          <a:p>
            <a:r>
              <a:rPr lang="en-GB" sz="1400" b="1" dirty="0">
                <a:ea typeface="Calibri" panose="020F0502020204030204" pitchFamily="34" charset="0"/>
              </a:rPr>
              <a:t>         </a:t>
            </a:r>
            <a:r>
              <a:rPr lang="en-GB" sz="1400" b="1" dirty="0">
                <a:ea typeface="Calibri" panose="020F0502020204030204" pitchFamily="34" charset="0"/>
                <a:hlinkClick r:id="rId4"/>
              </a:rPr>
              <a:t>Follow Up Session</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22</a:t>
            </a:r>
            <a:r>
              <a:rPr lang="en-GB" sz="1400" baseline="30000" dirty="0">
                <a:effectLst/>
                <a:ea typeface="Calibri" panose="020F0502020204030204" pitchFamily="34" charset="0"/>
              </a:rPr>
              <a:t>nd</a:t>
            </a:r>
            <a:r>
              <a:rPr lang="en-GB" sz="1400" dirty="0">
                <a:effectLst/>
                <a:ea typeface="Calibri" panose="020F0502020204030204" pitchFamily="34" charset="0"/>
              </a:rPr>
              <a:t> April:</a:t>
            </a:r>
          </a:p>
          <a:p>
            <a:r>
              <a:rPr lang="en-GB" sz="1400" dirty="0">
                <a:ea typeface="Calibri" panose="020F0502020204030204" pitchFamily="34" charset="0"/>
              </a:rPr>
              <a:t>      </a:t>
            </a:r>
            <a:r>
              <a:rPr lang="en-GB" sz="1400" b="1" dirty="0">
                <a:ea typeface="Calibri" panose="020F0502020204030204" pitchFamily="34" charset="0"/>
                <a:hlinkClick r:id="rId5"/>
              </a:rPr>
              <a:t>Step into Social Care</a:t>
            </a:r>
            <a:endParaRPr lang="en-GB" sz="1400" b="1" dirty="0">
              <a:effectLst/>
              <a:ea typeface="Calibri" panose="020F0502020204030204" pitchFamily="34" charset="0"/>
            </a:endParaRPr>
          </a:p>
          <a:p>
            <a:endParaRPr lang="en-GB" sz="1400" b="1"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20</a:t>
            </a:r>
            <a:r>
              <a:rPr lang="en-GB" sz="1400" baseline="30000" dirty="0">
                <a:effectLst/>
                <a:ea typeface="Calibri" panose="020F0502020204030204" pitchFamily="34" charset="0"/>
              </a:rPr>
              <a:t>th</a:t>
            </a:r>
            <a:r>
              <a:rPr lang="en-GB" sz="1400" dirty="0">
                <a:effectLst/>
                <a:ea typeface="Calibri" panose="020F0502020204030204" pitchFamily="34" charset="0"/>
              </a:rPr>
              <a:t> May:</a:t>
            </a:r>
          </a:p>
          <a:p>
            <a:r>
              <a:rPr lang="en-GB" sz="1400" dirty="0">
                <a:ea typeface="Calibri" panose="020F0502020204030204" pitchFamily="34" charset="0"/>
              </a:rPr>
              <a:t>       </a:t>
            </a:r>
            <a:r>
              <a:rPr lang="en-GB" sz="1400" b="1" dirty="0">
                <a:ea typeface="Calibri" panose="020F0502020204030204" pitchFamily="34" charset="0"/>
                <a:hlinkClick r:id="rId5"/>
              </a:rPr>
              <a:t>Careers in Nursing</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17</a:t>
            </a:r>
            <a:r>
              <a:rPr lang="en-GB" sz="1400" baseline="30000" dirty="0">
                <a:effectLst/>
                <a:ea typeface="Calibri" panose="020F0502020204030204" pitchFamily="34" charset="0"/>
              </a:rPr>
              <a:t>th</a:t>
            </a:r>
            <a:r>
              <a:rPr lang="en-GB" sz="1400" dirty="0">
                <a:effectLst/>
                <a:ea typeface="Calibri" panose="020F0502020204030204" pitchFamily="34" charset="0"/>
              </a:rPr>
              <a:t> June:</a:t>
            </a:r>
          </a:p>
          <a:p>
            <a:r>
              <a:rPr lang="en-GB" sz="1400" dirty="0">
                <a:ea typeface="Calibri" panose="020F0502020204030204" pitchFamily="34" charset="0"/>
              </a:rPr>
              <a:t> </a:t>
            </a:r>
            <a:r>
              <a:rPr lang="en-GB" sz="1400" b="1" dirty="0">
                <a:ea typeface="Calibri" panose="020F0502020204030204" pitchFamily="34" charset="0"/>
                <a:hlinkClick r:id="rId5"/>
              </a:rPr>
              <a:t>Non-Medical NHS Careers</a:t>
            </a:r>
            <a:endParaRPr lang="en-GB" sz="1400" b="1" dirty="0">
              <a:effectLst/>
              <a:ea typeface="Calibri" panose="020F0502020204030204" pitchFamily="34" charset="0"/>
            </a:endParaRPr>
          </a:p>
          <a:p>
            <a:endParaRPr lang="en-GB"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Thursday 15</a:t>
            </a:r>
            <a:r>
              <a:rPr lang="en-GB" sz="1400" baseline="30000" dirty="0">
                <a:effectLst/>
                <a:ea typeface="Calibri" panose="020F0502020204030204" pitchFamily="34" charset="0"/>
              </a:rPr>
              <a:t>th</a:t>
            </a:r>
            <a:r>
              <a:rPr lang="en-GB" sz="1400" dirty="0">
                <a:effectLst/>
                <a:ea typeface="Calibri" panose="020F0502020204030204" pitchFamily="34" charset="0"/>
              </a:rPr>
              <a:t> July:</a:t>
            </a:r>
          </a:p>
          <a:p>
            <a:r>
              <a:rPr lang="en-GB" sz="1400" dirty="0">
                <a:ea typeface="Calibri" panose="020F0502020204030204" pitchFamily="34" charset="0"/>
              </a:rPr>
              <a:t>             </a:t>
            </a:r>
            <a:r>
              <a:rPr lang="en-GB" sz="1400" b="1" u="sng" dirty="0">
                <a:solidFill>
                  <a:srgbClr val="0070C0"/>
                </a:solidFill>
                <a:ea typeface="Calibri" panose="020F0502020204030204" pitchFamily="34" charset="0"/>
              </a:rPr>
              <a:t>Careers in </a:t>
            </a:r>
          </a:p>
          <a:p>
            <a:r>
              <a:rPr lang="en-GB" sz="1400" b="1" dirty="0">
                <a:ea typeface="Calibri" panose="020F0502020204030204" pitchFamily="34" charset="0"/>
              </a:rPr>
              <a:t>      </a:t>
            </a:r>
            <a:r>
              <a:rPr lang="en-GB" sz="1400" b="1" dirty="0">
                <a:ea typeface="Calibri" panose="020F0502020204030204" pitchFamily="34" charset="0"/>
                <a:hlinkClick r:id="rId5"/>
              </a:rPr>
              <a:t>Healthcare Science</a:t>
            </a:r>
            <a:r>
              <a:rPr lang="en-GB" sz="1400" b="1" dirty="0">
                <a:effectLst/>
                <a:ea typeface="Calibri" panose="020F0502020204030204" pitchFamily="34" charset="0"/>
                <a:hlinkClick r:id="rId5"/>
              </a:rPr>
              <a:t> </a:t>
            </a:r>
            <a:endParaRPr lang="en-GB" sz="1400" b="1" dirty="0"/>
          </a:p>
        </p:txBody>
      </p:sp>
      <p:sp>
        <p:nvSpPr>
          <p:cNvPr id="17" name="TextBox 16">
            <a:extLst>
              <a:ext uri="{FF2B5EF4-FFF2-40B4-BE49-F238E27FC236}">
                <a16:creationId xmlns:a16="http://schemas.microsoft.com/office/drawing/2014/main" id="{84C621C6-BE97-4008-9D83-485E634B57A1}"/>
              </a:ext>
            </a:extLst>
          </p:cNvPr>
          <p:cNvSpPr txBox="1"/>
          <p:nvPr/>
        </p:nvSpPr>
        <p:spPr>
          <a:xfrm>
            <a:off x="9212093" y="1528479"/>
            <a:ext cx="2901039" cy="3801041"/>
          </a:xfrm>
          <a:prstGeom prst="rect">
            <a:avLst/>
          </a:prstGeom>
          <a:noFill/>
        </p:spPr>
        <p:txBody>
          <a:bodyPr wrap="square" rtlCol="0">
            <a:spAutoFit/>
          </a:bodyPr>
          <a:lstStyle/>
          <a:p>
            <a:r>
              <a:rPr lang="en-US" sz="1400" dirty="0"/>
              <a:t>For further support, you can find out more about the 350+ exciting careers in the NHS </a:t>
            </a:r>
            <a:r>
              <a:rPr lang="en-US" sz="1400" b="1" dirty="0">
                <a:hlinkClick r:id="rId6"/>
              </a:rPr>
              <a:t>here</a:t>
            </a:r>
            <a:r>
              <a:rPr lang="en-US" sz="1400" dirty="0"/>
              <a:t>.</a:t>
            </a:r>
          </a:p>
          <a:p>
            <a:endParaRPr lang="en-US" sz="1400" dirty="0"/>
          </a:p>
          <a:p>
            <a:r>
              <a:rPr lang="en-US" sz="1400" dirty="0"/>
              <a:t>Additionally, watch our </a:t>
            </a:r>
            <a:r>
              <a:rPr lang="en-US" sz="1400" b="1" dirty="0">
                <a:hlinkClick r:id="rId7"/>
              </a:rPr>
              <a:t>Creating Careers </a:t>
            </a:r>
            <a:r>
              <a:rPr lang="en-US" sz="1400" dirty="0"/>
              <a:t>video series to learn about the interesting Health and Social Care career pathways that Liverpool City Region has to offer.</a:t>
            </a:r>
          </a:p>
          <a:p>
            <a:endParaRPr lang="en-US" sz="1400" dirty="0"/>
          </a:p>
          <a:p>
            <a:r>
              <a:rPr lang="en-US" sz="1400" dirty="0"/>
              <a:t>Don’t forget to check out the   pre-work and Creating Careers Roadmap that accompany each episode! </a:t>
            </a:r>
          </a:p>
          <a:p>
            <a:endParaRPr lang="en-US" sz="1400" dirty="0"/>
          </a:p>
          <a:p>
            <a:r>
              <a:rPr lang="en-US" sz="1500" b="1" dirty="0"/>
              <a:t>For the latest careers updates &amp; events, follow our Twitter page: </a:t>
            </a:r>
            <a:r>
              <a:rPr lang="en-GB" sz="1500" b="1" i="0" dirty="0">
                <a:effectLst/>
                <a:latin typeface="-apple-system"/>
              </a:rPr>
              <a:t>@LCRCareersEnt</a:t>
            </a:r>
            <a:endParaRPr lang="en-US" sz="1500" b="1" dirty="0"/>
          </a:p>
        </p:txBody>
      </p:sp>
      <p:pic>
        <p:nvPicPr>
          <p:cNvPr id="6" name="Picture 5" descr="Text, whiteboard&#10;&#10;Description automatically generated">
            <a:extLst>
              <a:ext uri="{FF2B5EF4-FFF2-40B4-BE49-F238E27FC236}">
                <a16:creationId xmlns:a16="http://schemas.microsoft.com/office/drawing/2014/main" id="{3107A470-7B64-4B09-B563-6317BADDE3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82903" y="4376653"/>
            <a:ext cx="4298534" cy="1243678"/>
          </a:xfrm>
          <a:prstGeom prst="rect">
            <a:avLst/>
          </a:prstGeom>
        </p:spPr>
      </p:pic>
    </p:spTree>
    <p:extLst>
      <p:ext uri="{BB962C8B-B14F-4D97-AF65-F5344CB8AC3E}">
        <p14:creationId xmlns:p14="http://schemas.microsoft.com/office/powerpoint/2010/main" val="243894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EE72F0-7203-4B10-B407-DEC4332D8A30}"/>
              </a:ext>
            </a:extLst>
          </p:cNvPr>
          <p:cNvSpPr txBox="1"/>
          <p:nvPr/>
        </p:nvSpPr>
        <p:spPr>
          <a:xfrm>
            <a:off x="1004886" y="338097"/>
            <a:ext cx="10306050" cy="584775"/>
          </a:xfrm>
          <a:prstGeom prst="rect">
            <a:avLst/>
          </a:prstGeom>
          <a:noFill/>
        </p:spPr>
        <p:txBody>
          <a:bodyPr wrap="square" rtlCol="0">
            <a:spAutoFit/>
          </a:bodyPr>
          <a:lstStyle/>
          <a:p>
            <a:pPr algn="ctr"/>
            <a:r>
              <a:rPr lang="en-US" sz="3200" b="1" dirty="0"/>
              <a:t> Pre-work Task: NHS Values</a:t>
            </a:r>
            <a:endParaRPr lang="en-GB" sz="3200" b="1" dirty="0"/>
          </a:p>
        </p:txBody>
      </p:sp>
      <p:sp>
        <p:nvSpPr>
          <p:cNvPr id="5" name="TextBox 4">
            <a:extLst>
              <a:ext uri="{FF2B5EF4-FFF2-40B4-BE49-F238E27FC236}">
                <a16:creationId xmlns:a16="http://schemas.microsoft.com/office/drawing/2014/main" id="{6CCFF4DD-5DE4-4464-8948-7F58C447FEF3}"/>
              </a:ext>
            </a:extLst>
          </p:cNvPr>
          <p:cNvSpPr txBox="1"/>
          <p:nvPr/>
        </p:nvSpPr>
        <p:spPr>
          <a:xfrm>
            <a:off x="834252" y="922872"/>
            <a:ext cx="9114611" cy="2339102"/>
          </a:xfrm>
          <a:prstGeom prst="rect">
            <a:avLst/>
          </a:prstGeom>
          <a:noFill/>
        </p:spPr>
        <p:txBody>
          <a:bodyPr wrap="square" rtlCol="0">
            <a:spAutoFit/>
          </a:bodyPr>
          <a:lstStyle/>
          <a:p>
            <a:endParaRPr lang="en-US" dirty="0"/>
          </a:p>
          <a:p>
            <a:r>
              <a:rPr lang="en-US" sz="1600" dirty="0"/>
              <a:t>The NHS do not recruit using the traditional CV method but instead use </a:t>
            </a:r>
            <a:r>
              <a:rPr lang="en-US" sz="1600" b="1" dirty="0"/>
              <a:t>Values Based Recruitment</a:t>
            </a:r>
            <a:r>
              <a:rPr lang="en-US" sz="1600" dirty="0"/>
              <a:t>. In their application, each candidate gives examples to show that their personal/professional </a:t>
            </a:r>
            <a:r>
              <a:rPr lang="en-US" sz="1600" b="1" dirty="0">
                <a:solidFill>
                  <a:srgbClr val="00B0F0"/>
                </a:solidFill>
              </a:rPr>
              <a:t>values* </a:t>
            </a:r>
            <a:r>
              <a:rPr lang="en-US" sz="1600" dirty="0"/>
              <a:t>match the </a:t>
            </a:r>
            <a:r>
              <a:rPr lang="en-US" sz="1600" b="1" dirty="0"/>
              <a:t>values</a:t>
            </a:r>
            <a:r>
              <a:rPr lang="en-US" sz="1600" dirty="0"/>
              <a:t> of the NHS. </a:t>
            </a:r>
            <a:r>
              <a:rPr lang="en-US" sz="1600" b="1" dirty="0">
                <a:solidFill>
                  <a:srgbClr val="00B0F0"/>
                </a:solidFill>
              </a:rPr>
              <a:t>*Values = a belief of how you should behave. </a:t>
            </a:r>
          </a:p>
          <a:p>
            <a:endParaRPr lang="en-US" sz="1600" dirty="0"/>
          </a:p>
          <a:p>
            <a:r>
              <a:rPr lang="en-US" sz="1600" dirty="0"/>
              <a:t>This is the same when you are applying for courses linked to NHS careers - you’ll need to demonstrate these </a:t>
            </a:r>
            <a:r>
              <a:rPr lang="en-US" sz="1600" b="1" dirty="0"/>
              <a:t>values and more:</a:t>
            </a:r>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3E52E29E-DA59-4331-B34C-C9261EF5B8D4}"/>
              </a:ext>
            </a:extLst>
          </p:cNvPr>
          <p:cNvSpPr txBox="1"/>
          <p:nvPr/>
        </p:nvSpPr>
        <p:spPr>
          <a:xfrm>
            <a:off x="890077" y="4366545"/>
            <a:ext cx="11041258" cy="1354217"/>
          </a:xfrm>
          <a:prstGeom prst="rect">
            <a:avLst/>
          </a:prstGeom>
          <a:noFill/>
        </p:spPr>
        <p:txBody>
          <a:bodyPr wrap="square">
            <a:spAutoFit/>
          </a:bodyPr>
          <a:lstStyle/>
          <a:p>
            <a:r>
              <a:rPr lang="en-US" sz="2000" b="1" u="sng" dirty="0"/>
              <a:t>Task</a:t>
            </a:r>
            <a:r>
              <a:rPr lang="en-US" sz="2000" b="1" dirty="0"/>
              <a:t>: Take 15 minutes to try </a:t>
            </a:r>
            <a:r>
              <a:rPr lang="en-US" sz="2400" b="1" dirty="0">
                <a:hlinkClick r:id="rId2"/>
              </a:rPr>
              <a:t>this</a:t>
            </a:r>
            <a:r>
              <a:rPr lang="en-US" sz="2000" b="1" dirty="0"/>
              <a:t> challenge and find out whether you share NHS values.</a:t>
            </a:r>
          </a:p>
          <a:p>
            <a:r>
              <a:rPr lang="en-US" sz="1600" dirty="0"/>
              <a:t>After the challenge you will be provided with a report, please </a:t>
            </a:r>
            <a:r>
              <a:rPr lang="en-US" sz="2400" b="1" dirty="0"/>
              <a:t>save</a:t>
            </a:r>
            <a:r>
              <a:rPr lang="en-US" sz="1600" dirty="0"/>
              <a:t> this document or take a </a:t>
            </a:r>
            <a:r>
              <a:rPr lang="en-US" sz="2400" b="1" dirty="0"/>
              <a:t>screenshot</a:t>
            </a:r>
            <a:r>
              <a:rPr lang="en-US" sz="1600" b="1" dirty="0"/>
              <a:t> </a:t>
            </a:r>
            <a:r>
              <a:rPr lang="en-US" sz="1600" dirty="0"/>
              <a:t>so you have a record of completing this task. </a:t>
            </a:r>
          </a:p>
          <a:p>
            <a:endParaRPr lang="en-US" sz="1800" dirty="0"/>
          </a:p>
        </p:txBody>
      </p:sp>
      <p:pic>
        <p:nvPicPr>
          <p:cNvPr id="12" name="Picture 11">
            <a:hlinkClick r:id="rId3"/>
            <a:extLst>
              <a:ext uri="{FF2B5EF4-FFF2-40B4-BE49-F238E27FC236}">
                <a16:creationId xmlns:a16="http://schemas.microsoft.com/office/drawing/2014/main" id="{C3BB8858-66E6-4067-AEF2-CDB6828A6B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5344" y="2829202"/>
            <a:ext cx="1075794" cy="1247898"/>
          </a:xfrm>
          <a:prstGeom prst="rect">
            <a:avLst/>
          </a:prstGeom>
        </p:spPr>
      </p:pic>
      <p:pic>
        <p:nvPicPr>
          <p:cNvPr id="14" name="Picture 13">
            <a:hlinkClick r:id="rId5"/>
            <a:extLst>
              <a:ext uri="{FF2B5EF4-FFF2-40B4-BE49-F238E27FC236}">
                <a16:creationId xmlns:a16="http://schemas.microsoft.com/office/drawing/2014/main" id="{81708852-A7E9-44DD-B058-BF2095DC8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8057" y="2850279"/>
            <a:ext cx="999849" cy="1226821"/>
          </a:xfrm>
          <a:prstGeom prst="rect">
            <a:avLst/>
          </a:prstGeom>
        </p:spPr>
      </p:pic>
      <p:pic>
        <p:nvPicPr>
          <p:cNvPr id="16" name="Picture 15">
            <a:hlinkClick r:id="rId7"/>
            <a:extLst>
              <a:ext uri="{FF2B5EF4-FFF2-40B4-BE49-F238E27FC236}">
                <a16:creationId xmlns:a16="http://schemas.microsoft.com/office/drawing/2014/main" id="{666AE380-73E6-40D0-AB11-4257E62C26E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91557" y="2865289"/>
            <a:ext cx="972423" cy="1226819"/>
          </a:xfrm>
          <a:prstGeom prst="rect">
            <a:avLst/>
          </a:prstGeom>
        </p:spPr>
      </p:pic>
      <p:pic>
        <p:nvPicPr>
          <p:cNvPr id="18" name="Picture 17">
            <a:hlinkClick r:id="rId9"/>
            <a:extLst>
              <a:ext uri="{FF2B5EF4-FFF2-40B4-BE49-F238E27FC236}">
                <a16:creationId xmlns:a16="http://schemas.microsoft.com/office/drawing/2014/main" id="{BF17F313-9820-4945-B81B-AF52F66F11E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33909" y="2850280"/>
            <a:ext cx="972424" cy="1247898"/>
          </a:xfrm>
          <a:prstGeom prst="rect">
            <a:avLst/>
          </a:prstGeom>
        </p:spPr>
      </p:pic>
      <p:pic>
        <p:nvPicPr>
          <p:cNvPr id="20" name="Picture 19">
            <a:hlinkClick r:id="rId11"/>
            <a:extLst>
              <a:ext uri="{FF2B5EF4-FFF2-40B4-BE49-F238E27FC236}">
                <a16:creationId xmlns:a16="http://schemas.microsoft.com/office/drawing/2014/main" id="{29BF7122-F7B6-4BAE-9CA2-EB3327DFC1E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91131" y="2844210"/>
            <a:ext cx="1005019" cy="1247898"/>
          </a:xfrm>
          <a:prstGeom prst="rect">
            <a:avLst/>
          </a:prstGeom>
        </p:spPr>
      </p:pic>
      <p:pic>
        <p:nvPicPr>
          <p:cNvPr id="22" name="Picture 21">
            <a:hlinkClick r:id="rId13"/>
            <a:extLst>
              <a:ext uri="{FF2B5EF4-FFF2-40B4-BE49-F238E27FC236}">
                <a16:creationId xmlns:a16="http://schemas.microsoft.com/office/drawing/2014/main" id="{9C297B76-E21C-4B28-8B96-34BB2B390A3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880948" y="2882646"/>
            <a:ext cx="1005019" cy="1194454"/>
          </a:xfrm>
          <a:prstGeom prst="rect">
            <a:avLst/>
          </a:prstGeom>
        </p:spPr>
      </p:pic>
      <p:sp>
        <p:nvSpPr>
          <p:cNvPr id="23" name="TextBox 22">
            <a:extLst>
              <a:ext uri="{FF2B5EF4-FFF2-40B4-BE49-F238E27FC236}">
                <a16:creationId xmlns:a16="http://schemas.microsoft.com/office/drawing/2014/main" id="{574E6F16-5B50-43E9-9781-32072CC03897}"/>
              </a:ext>
            </a:extLst>
          </p:cNvPr>
          <p:cNvSpPr txBox="1"/>
          <p:nvPr/>
        </p:nvSpPr>
        <p:spPr>
          <a:xfrm>
            <a:off x="803133" y="3215375"/>
            <a:ext cx="2186302" cy="461665"/>
          </a:xfrm>
          <a:prstGeom prst="rect">
            <a:avLst/>
          </a:prstGeom>
          <a:noFill/>
        </p:spPr>
        <p:txBody>
          <a:bodyPr wrap="square" rtlCol="0">
            <a:spAutoFit/>
          </a:bodyPr>
          <a:lstStyle/>
          <a:p>
            <a:pPr algn="ctr"/>
            <a:r>
              <a:rPr lang="en-US" sz="1200" b="1" dirty="0"/>
              <a:t>Click to watch a short video about each value. </a:t>
            </a:r>
            <a:endParaRPr lang="en-GB" sz="1200" b="1" dirty="0"/>
          </a:p>
        </p:txBody>
      </p:sp>
    </p:spTree>
    <p:extLst>
      <p:ext uri="{BB962C8B-B14F-4D97-AF65-F5344CB8AC3E}">
        <p14:creationId xmlns:p14="http://schemas.microsoft.com/office/powerpoint/2010/main" val="316722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229101" y="2417055"/>
            <a:ext cx="3822807" cy="3359702"/>
            <a:chOff x="3431546" y="3383877"/>
            <a:chExt cx="5799821" cy="5219735"/>
          </a:xfrm>
        </p:grpSpPr>
        <p:pic>
          <p:nvPicPr>
            <p:cNvPr id="11" name="Picture 10" descr="slide 4-34.png"/>
            <p:cNvPicPr>
              <a:picLocks noChangeAspect="1"/>
            </p:cNvPicPr>
            <p:nvPr/>
          </p:nvPicPr>
          <p:blipFill rotWithShape="1">
            <a:blip r:embed="rId2" cstate="screen">
              <a:extLst>
                <a:ext uri="{28A0092B-C50C-407E-A947-70E740481C1C}">
                  <a14:useLocalDpi xmlns:a14="http://schemas.microsoft.com/office/drawing/2010/main"/>
                </a:ext>
              </a:extLst>
            </a:blip>
            <a:srcRect l="11666" t="5786" r="14155" b="11844"/>
            <a:stretch/>
          </p:blipFill>
          <p:spPr>
            <a:xfrm>
              <a:off x="4000501" y="3591560"/>
              <a:ext cx="4623149" cy="4747260"/>
            </a:xfrm>
            <a:prstGeom prst="rect">
              <a:avLst/>
            </a:prstGeom>
          </p:spPr>
        </p:pic>
        <p:pic>
          <p:nvPicPr>
            <p:cNvPr id="12" name="Picture 11" descr="slide 4-3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5974" y="6975692"/>
              <a:ext cx="1668636" cy="1627920"/>
            </a:xfrm>
            <a:prstGeom prst="rect">
              <a:avLst/>
            </a:prstGeom>
          </p:spPr>
        </p:pic>
        <p:pic>
          <p:nvPicPr>
            <p:cNvPr id="13" name="Picture 12" descr="slide 4-36.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31546" y="5233256"/>
              <a:ext cx="1416892" cy="1627920"/>
            </a:xfrm>
            <a:prstGeom prst="rect">
              <a:avLst/>
            </a:prstGeom>
          </p:spPr>
        </p:pic>
        <p:pic>
          <p:nvPicPr>
            <p:cNvPr id="14" name="Picture 13" descr="slide 4-37.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41234" y="3522413"/>
              <a:ext cx="1500128" cy="1627860"/>
            </a:xfrm>
            <a:prstGeom prst="rect">
              <a:avLst/>
            </a:prstGeom>
          </p:spPr>
        </p:pic>
        <p:pic>
          <p:nvPicPr>
            <p:cNvPr id="15" name="Picture 14" descr="slide 4-38.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43138" y="3383877"/>
              <a:ext cx="1511301" cy="1728917"/>
            </a:xfrm>
            <a:prstGeom prst="rect">
              <a:avLst/>
            </a:prstGeom>
          </p:spPr>
        </p:pic>
        <p:pic>
          <p:nvPicPr>
            <p:cNvPr id="16" name="Picture 15" descr="slide 4-39.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51326" y="5162126"/>
              <a:ext cx="1580041" cy="1627920"/>
            </a:xfrm>
            <a:prstGeom prst="rect">
              <a:avLst/>
            </a:prstGeom>
          </p:spPr>
        </p:pic>
        <p:pic>
          <p:nvPicPr>
            <p:cNvPr id="17" name="Picture 16" descr="slide 4-40.png"/>
            <p:cNvPicPr>
              <a:picLocks noChangeAspect="1"/>
            </p:cNvPicPr>
            <p:nvPr/>
          </p:nvPicPr>
          <p:blipFill rotWithShape="1">
            <a:blip r:embed="rId8" cstate="screen">
              <a:extLst>
                <a:ext uri="{28A0092B-C50C-407E-A947-70E740481C1C}">
                  <a14:useLocalDpi xmlns:a14="http://schemas.microsoft.com/office/drawing/2010/main"/>
                </a:ext>
              </a:extLst>
            </a:blip>
            <a:srcRect l="-1"/>
            <a:stretch/>
          </p:blipFill>
          <p:spPr>
            <a:xfrm>
              <a:off x="6738596" y="7059432"/>
              <a:ext cx="1772099" cy="1430575"/>
            </a:xfrm>
            <a:prstGeom prst="rect">
              <a:avLst/>
            </a:prstGeom>
          </p:spPr>
        </p:pic>
      </p:grpSp>
      <p:grpSp>
        <p:nvGrpSpPr>
          <p:cNvPr id="30" name="Group 29"/>
          <p:cNvGrpSpPr/>
          <p:nvPr/>
        </p:nvGrpSpPr>
        <p:grpSpPr>
          <a:xfrm>
            <a:off x="1754112" y="2090962"/>
            <a:ext cx="1671429" cy="1671429"/>
            <a:chOff x="-67304" y="2876546"/>
            <a:chExt cx="2476499" cy="2584846"/>
          </a:xfrm>
        </p:grpSpPr>
        <p:pic>
          <p:nvPicPr>
            <p:cNvPr id="5" name="Picture 4" descr="slide 4-28.png"/>
            <p:cNvPicPr>
              <a:picLocks noChangeAspect="1"/>
            </p:cNvPicPr>
            <p:nvPr/>
          </p:nvPicPr>
          <p:blipFill rotWithShape="1">
            <a:blip r:embed="rId9" cstate="screen">
              <a:extLst>
                <a:ext uri="{28A0092B-C50C-407E-A947-70E740481C1C}">
                  <a14:useLocalDpi xmlns:a14="http://schemas.microsoft.com/office/drawing/2010/main"/>
                </a:ext>
              </a:extLst>
            </a:blip>
            <a:srcRect l="17208" t="16824" r="18808" b="15086"/>
            <a:stretch/>
          </p:blipFill>
          <p:spPr>
            <a:xfrm>
              <a:off x="-67304" y="2876546"/>
              <a:ext cx="2476499" cy="2584846"/>
            </a:xfrm>
            <a:prstGeom prst="rect">
              <a:avLst/>
            </a:prstGeom>
          </p:spPr>
        </p:pic>
        <p:sp>
          <p:nvSpPr>
            <p:cNvPr id="19" name="TextBox 18"/>
            <p:cNvSpPr txBox="1"/>
            <p:nvPr/>
          </p:nvSpPr>
          <p:spPr>
            <a:xfrm>
              <a:off x="361426" y="3539625"/>
              <a:ext cx="1811867" cy="1332724"/>
            </a:xfrm>
            <a:prstGeom prst="rect">
              <a:avLst/>
            </a:prstGeom>
            <a:noFill/>
          </p:spPr>
          <p:txBody>
            <a:bodyPr wrap="square" rtlCol="0">
              <a:spAutoFit/>
            </a:bodyPr>
            <a:lstStyle/>
            <a:p>
              <a:pPr defTabSz="457209"/>
              <a:r>
                <a:rPr lang="en-US" sz="1000" b="1" dirty="0">
                  <a:solidFill>
                    <a:srgbClr val="1F497D"/>
                  </a:solidFill>
                  <a:latin typeface="Calibri"/>
                </a:rPr>
                <a:t>Insert your appropriate values here</a:t>
              </a:r>
            </a:p>
            <a:p>
              <a:pPr defTabSz="457209"/>
              <a:endParaRPr lang="en-US" sz="1000" b="1" dirty="0">
                <a:solidFill>
                  <a:srgbClr val="1F497D"/>
                </a:solidFill>
                <a:latin typeface="Calibri"/>
              </a:endParaRPr>
            </a:p>
            <a:p>
              <a:pPr defTabSz="457209"/>
              <a:endParaRPr lang="en-US" sz="1000" b="1" dirty="0">
                <a:solidFill>
                  <a:srgbClr val="1F497D"/>
                </a:solidFill>
                <a:latin typeface="Calibri"/>
              </a:endParaRPr>
            </a:p>
          </p:txBody>
        </p:sp>
      </p:grpSp>
      <p:grpSp>
        <p:nvGrpSpPr>
          <p:cNvPr id="29" name="Group 28"/>
          <p:cNvGrpSpPr/>
          <p:nvPr/>
        </p:nvGrpSpPr>
        <p:grpSpPr>
          <a:xfrm>
            <a:off x="1790396" y="4486732"/>
            <a:ext cx="1671429" cy="1671429"/>
            <a:chOff x="-84237" y="6298355"/>
            <a:chExt cx="2661185" cy="2760980"/>
          </a:xfrm>
        </p:grpSpPr>
        <p:pic>
          <p:nvPicPr>
            <p:cNvPr id="7" name="Picture 6" descr="slide 4-30.png"/>
            <p:cNvPicPr>
              <a:picLocks noChangeAspect="1"/>
            </p:cNvPicPr>
            <p:nvPr/>
          </p:nvPicPr>
          <p:blipFill rotWithShape="1">
            <a:blip r:embed="rId10" cstate="screen">
              <a:extLst>
                <a:ext uri="{28A0092B-C50C-407E-A947-70E740481C1C}">
                  <a14:useLocalDpi xmlns:a14="http://schemas.microsoft.com/office/drawing/2010/main"/>
                </a:ext>
              </a:extLst>
            </a:blip>
            <a:srcRect l="17208" t="16823" r="18808" b="15494"/>
            <a:stretch/>
          </p:blipFill>
          <p:spPr>
            <a:xfrm>
              <a:off x="-84237" y="6298355"/>
              <a:ext cx="2661185" cy="2760980"/>
            </a:xfrm>
            <a:prstGeom prst="rect">
              <a:avLst/>
            </a:prstGeom>
          </p:spPr>
        </p:pic>
        <p:sp>
          <p:nvSpPr>
            <p:cNvPr id="21" name="TextBox 20"/>
            <p:cNvSpPr txBox="1"/>
            <p:nvPr/>
          </p:nvSpPr>
          <p:spPr>
            <a:xfrm>
              <a:off x="346853" y="7117530"/>
              <a:ext cx="1811867" cy="1423537"/>
            </a:xfrm>
            <a:prstGeom prst="rect">
              <a:avLst/>
            </a:prstGeom>
            <a:noFill/>
          </p:spPr>
          <p:txBody>
            <a:bodyPr wrap="square" rtlCol="0">
              <a:spAutoFit/>
            </a:bodyPr>
            <a:lstStyle/>
            <a:p>
              <a:pPr defTabSz="457209"/>
              <a:r>
                <a:rPr lang="en-US" sz="1000" b="1" dirty="0">
                  <a:solidFill>
                    <a:srgbClr val="1F497D"/>
                  </a:solidFill>
                  <a:latin typeface="Calibri"/>
                </a:rPr>
                <a:t>Insert your appropriate values here</a:t>
              </a:r>
            </a:p>
            <a:p>
              <a:pPr defTabSz="457209"/>
              <a:endParaRPr lang="en-US" sz="1000" b="1" dirty="0">
                <a:solidFill>
                  <a:srgbClr val="1F497D"/>
                </a:solidFill>
                <a:latin typeface="Calibri"/>
              </a:endParaRPr>
            </a:p>
            <a:p>
              <a:pPr defTabSz="457209"/>
              <a:endParaRPr lang="en-US" sz="1000" b="1" dirty="0">
                <a:solidFill>
                  <a:srgbClr val="1F497D"/>
                </a:solidFill>
                <a:latin typeface="Calibri"/>
              </a:endParaRPr>
            </a:p>
          </p:txBody>
        </p:sp>
      </p:grpSp>
      <p:grpSp>
        <p:nvGrpSpPr>
          <p:cNvPr id="34" name="Group 33"/>
          <p:cNvGrpSpPr/>
          <p:nvPr/>
        </p:nvGrpSpPr>
        <p:grpSpPr>
          <a:xfrm>
            <a:off x="8753327" y="2018392"/>
            <a:ext cx="1671429" cy="1671429"/>
            <a:chOff x="10307319" y="2741082"/>
            <a:chExt cx="2627330" cy="2642969"/>
          </a:xfrm>
        </p:grpSpPr>
        <p:pic>
          <p:nvPicPr>
            <p:cNvPr id="8" name="Picture 7" descr="slide 4-31.png"/>
            <p:cNvPicPr>
              <a:picLocks noChangeAspect="1"/>
            </p:cNvPicPr>
            <p:nvPr/>
          </p:nvPicPr>
          <p:blipFill rotWithShape="1">
            <a:blip r:embed="rId11" cstate="screen">
              <a:extLst>
                <a:ext uri="{28A0092B-C50C-407E-A947-70E740481C1C}">
                  <a14:useLocalDpi xmlns:a14="http://schemas.microsoft.com/office/drawing/2010/main"/>
                </a:ext>
              </a:extLst>
            </a:blip>
            <a:srcRect l="16821" t="16974" r="15996" b="14120"/>
            <a:stretch/>
          </p:blipFill>
          <p:spPr>
            <a:xfrm>
              <a:off x="10307319" y="2741082"/>
              <a:ext cx="2627330" cy="2642969"/>
            </a:xfrm>
            <a:prstGeom prst="rect">
              <a:avLst/>
            </a:prstGeom>
          </p:spPr>
        </p:pic>
        <p:sp>
          <p:nvSpPr>
            <p:cNvPr id="22" name="TextBox 21"/>
            <p:cNvSpPr txBox="1"/>
            <p:nvPr/>
          </p:nvSpPr>
          <p:spPr>
            <a:xfrm>
              <a:off x="10714991" y="3403038"/>
              <a:ext cx="1811867" cy="1362691"/>
            </a:xfrm>
            <a:prstGeom prst="rect">
              <a:avLst/>
            </a:prstGeom>
            <a:noFill/>
          </p:spPr>
          <p:txBody>
            <a:bodyPr wrap="square" rtlCol="0">
              <a:spAutoFit/>
            </a:bodyPr>
            <a:lstStyle/>
            <a:p>
              <a:pPr defTabSz="457209"/>
              <a:r>
                <a:rPr lang="en-US" sz="1000" b="1" dirty="0">
                  <a:solidFill>
                    <a:srgbClr val="1F497D"/>
                  </a:solidFill>
                  <a:latin typeface="Calibri"/>
                </a:rPr>
                <a:t>Insert your appropriate values here</a:t>
              </a:r>
            </a:p>
            <a:p>
              <a:pPr defTabSz="457209"/>
              <a:endParaRPr lang="en-US" sz="1000" b="1" dirty="0">
                <a:solidFill>
                  <a:srgbClr val="1F497D"/>
                </a:solidFill>
                <a:latin typeface="Calibri"/>
              </a:endParaRPr>
            </a:p>
            <a:p>
              <a:pPr defTabSz="457209"/>
              <a:endParaRPr lang="en-US" sz="1000" b="1" dirty="0">
                <a:solidFill>
                  <a:srgbClr val="1F497D"/>
                </a:solidFill>
                <a:latin typeface="Calibri"/>
              </a:endParaRPr>
            </a:p>
          </p:txBody>
        </p:sp>
      </p:grpSp>
      <p:grpSp>
        <p:nvGrpSpPr>
          <p:cNvPr id="2" name="Group 1"/>
          <p:cNvGrpSpPr/>
          <p:nvPr/>
        </p:nvGrpSpPr>
        <p:grpSpPr>
          <a:xfrm>
            <a:off x="8644472" y="4571399"/>
            <a:ext cx="1671429" cy="1671429"/>
            <a:chOff x="9968659" y="6399958"/>
            <a:chExt cx="2295738" cy="2323565"/>
          </a:xfrm>
        </p:grpSpPr>
        <p:pic>
          <p:nvPicPr>
            <p:cNvPr id="10" name="Picture 9" descr="slide 4-33.png"/>
            <p:cNvPicPr>
              <a:picLocks noChangeAspect="1"/>
            </p:cNvPicPr>
            <p:nvPr/>
          </p:nvPicPr>
          <p:blipFill rotWithShape="1">
            <a:blip r:embed="rId12" cstate="screen">
              <a:extLst>
                <a:ext uri="{28A0092B-C50C-407E-A947-70E740481C1C}">
                  <a14:useLocalDpi xmlns:a14="http://schemas.microsoft.com/office/drawing/2010/main"/>
                </a:ext>
              </a:extLst>
            </a:blip>
            <a:srcRect l="16820" t="16974" r="17197" b="14936"/>
            <a:stretch/>
          </p:blipFill>
          <p:spPr>
            <a:xfrm>
              <a:off x="9968659" y="6399958"/>
              <a:ext cx="2295738" cy="2323565"/>
            </a:xfrm>
            <a:prstGeom prst="rect">
              <a:avLst/>
            </a:prstGeom>
          </p:spPr>
        </p:pic>
        <p:sp>
          <p:nvSpPr>
            <p:cNvPr id="24" name="TextBox 23"/>
            <p:cNvSpPr txBox="1"/>
            <p:nvPr/>
          </p:nvSpPr>
          <p:spPr>
            <a:xfrm>
              <a:off x="10393264" y="7122482"/>
              <a:ext cx="1811867" cy="1198010"/>
            </a:xfrm>
            <a:prstGeom prst="rect">
              <a:avLst/>
            </a:prstGeom>
            <a:noFill/>
          </p:spPr>
          <p:txBody>
            <a:bodyPr wrap="square" rtlCol="0">
              <a:spAutoFit/>
            </a:bodyPr>
            <a:lstStyle/>
            <a:p>
              <a:pPr defTabSz="457209"/>
              <a:r>
                <a:rPr lang="en-US" sz="1000" b="1" dirty="0">
                  <a:solidFill>
                    <a:srgbClr val="1F497D"/>
                  </a:solidFill>
                  <a:latin typeface="Calibri"/>
                </a:rPr>
                <a:t>Insert your appropriate values here</a:t>
              </a:r>
            </a:p>
            <a:p>
              <a:pPr defTabSz="457209"/>
              <a:endParaRPr lang="en-US" sz="1000" b="1" dirty="0">
                <a:solidFill>
                  <a:srgbClr val="1F497D"/>
                </a:solidFill>
                <a:latin typeface="Calibri"/>
              </a:endParaRPr>
            </a:p>
            <a:p>
              <a:pPr defTabSz="457209"/>
              <a:endParaRPr lang="en-US" sz="1000" b="1" dirty="0">
                <a:solidFill>
                  <a:srgbClr val="1F497D"/>
                </a:solidFill>
                <a:latin typeface="Calibri"/>
              </a:endParaRPr>
            </a:p>
          </p:txBody>
        </p:sp>
      </p:grpSp>
      <p:pic>
        <p:nvPicPr>
          <p:cNvPr id="25" name="Picture 24" descr="slide 4-41.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23905" y="2187173"/>
            <a:ext cx="1779275" cy="727117"/>
          </a:xfrm>
          <a:prstGeom prst="rect">
            <a:avLst/>
          </a:prstGeom>
        </p:spPr>
      </p:pic>
      <p:pic>
        <p:nvPicPr>
          <p:cNvPr id="26" name="Picture 25" descr="slide 4-42.pn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749523" y="4257525"/>
            <a:ext cx="592667" cy="265491"/>
          </a:xfrm>
          <a:prstGeom prst="rect">
            <a:avLst/>
          </a:prstGeom>
        </p:spPr>
      </p:pic>
      <p:pic>
        <p:nvPicPr>
          <p:cNvPr id="27" name="Picture 26" descr="slide 4-43.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31633" y="5493997"/>
            <a:ext cx="1845994" cy="647649"/>
          </a:xfrm>
          <a:prstGeom prst="rect">
            <a:avLst/>
          </a:prstGeom>
        </p:spPr>
      </p:pic>
      <p:pic>
        <p:nvPicPr>
          <p:cNvPr id="35" name="Picture 34" descr="slide 4-41.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7324868" y="2164745"/>
            <a:ext cx="1665971" cy="727117"/>
          </a:xfrm>
          <a:prstGeom prst="rect">
            <a:avLst/>
          </a:prstGeom>
        </p:spPr>
      </p:pic>
      <p:pic>
        <p:nvPicPr>
          <p:cNvPr id="36" name="Picture 35" descr="slide 4-42.pn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flipH="1">
            <a:off x="7894085" y="4221240"/>
            <a:ext cx="592667" cy="265491"/>
          </a:xfrm>
          <a:prstGeom prst="rect">
            <a:avLst/>
          </a:prstGeom>
        </p:spPr>
      </p:pic>
      <p:pic>
        <p:nvPicPr>
          <p:cNvPr id="38" name="Picture 37" descr="slide 4-43.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7001026" y="5506093"/>
            <a:ext cx="1991714" cy="698774"/>
          </a:xfrm>
          <a:prstGeom prst="rect">
            <a:avLst/>
          </a:prstGeom>
        </p:spPr>
      </p:pic>
      <p:sp>
        <p:nvSpPr>
          <p:cNvPr id="39" name="TextBox 38"/>
          <p:cNvSpPr txBox="1"/>
          <p:nvPr/>
        </p:nvSpPr>
        <p:spPr>
          <a:xfrm>
            <a:off x="836383" y="265454"/>
            <a:ext cx="9434876" cy="1754326"/>
          </a:xfrm>
          <a:prstGeom prst="rect">
            <a:avLst/>
          </a:prstGeom>
          <a:noFill/>
        </p:spPr>
        <p:txBody>
          <a:bodyPr wrap="square" rtlCol="0">
            <a:spAutoFit/>
          </a:bodyPr>
          <a:lstStyle/>
          <a:p>
            <a:pPr defTabSz="457209"/>
            <a:r>
              <a:rPr lang="en-US" sz="2000" b="1" dirty="0">
                <a:latin typeface="Calibri" panose="020F0502020204030204" pitchFamily="34" charset="0"/>
                <a:cs typeface="Calibri" panose="020F0502020204030204" pitchFamily="34" charset="0"/>
              </a:rPr>
              <a:t>Use this diagram to explain how, in your personal or school life, your values match NHS values. </a:t>
            </a:r>
          </a:p>
          <a:p>
            <a:pPr defTabSz="457209"/>
            <a:endParaRPr lang="en-US" sz="2000" dirty="0">
              <a:latin typeface="Calibri" panose="020F0502020204030204" pitchFamily="34" charset="0"/>
              <a:cs typeface="Calibri" panose="020F0502020204030204" pitchFamily="34" charset="0"/>
            </a:endParaRPr>
          </a:p>
          <a:p>
            <a:pPr defTabSz="457209"/>
            <a:r>
              <a:rPr lang="en-US" sz="1600" dirty="0">
                <a:latin typeface="Calibri" panose="020F0502020204030204" pitchFamily="34" charset="0"/>
                <a:cs typeface="Calibri" panose="020F0502020204030204" pitchFamily="34" charset="0"/>
              </a:rPr>
              <a:t>Suggestions of when you may have demonstrated these values: </a:t>
            </a:r>
          </a:p>
          <a:p>
            <a:pPr defTabSz="457209"/>
            <a:r>
              <a:rPr lang="en-US" sz="1600" dirty="0">
                <a:latin typeface="Calibri" panose="020F0502020204030204" pitchFamily="34" charset="0"/>
                <a:cs typeface="Calibri" panose="020F0502020204030204" pitchFamily="34" charset="0"/>
              </a:rPr>
              <a:t>school projects, exams, school trips, supporting and caring for friends and family, pets, part-time work, volunteering,  after-school clubs and team events. </a:t>
            </a:r>
          </a:p>
        </p:txBody>
      </p:sp>
      <p:pic>
        <p:nvPicPr>
          <p:cNvPr id="42" name="Picture 41" descr="slide 1-02.pn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0321914" y="3685409"/>
            <a:ext cx="1245810" cy="572116"/>
          </a:xfrm>
          <a:prstGeom prst="rect">
            <a:avLst/>
          </a:prstGeom>
        </p:spPr>
      </p:pic>
      <p:pic>
        <p:nvPicPr>
          <p:cNvPr id="51" name="Picture 50" descr="slide 1-03.png"/>
          <p:cNvPicPr>
            <a:picLocks noChangeAspect="1"/>
          </p:cNvPicPr>
          <p:nvPr/>
        </p:nvPicPr>
        <p:blipFill rotWithShape="1">
          <a:blip r:embed="rId17" cstate="screen">
            <a:extLst>
              <a:ext uri="{28A0092B-C50C-407E-A947-70E740481C1C}">
                <a14:useLocalDpi xmlns:a14="http://schemas.microsoft.com/office/drawing/2010/main"/>
              </a:ext>
            </a:extLst>
          </a:blip>
          <a:srcRect l="26424" t="25709" r="32077" b="23892"/>
          <a:stretch/>
        </p:blipFill>
        <p:spPr>
          <a:xfrm>
            <a:off x="5499700" y="3453991"/>
            <a:ext cx="1191414" cy="1177400"/>
          </a:xfrm>
          <a:prstGeom prst="rect">
            <a:avLst/>
          </a:prstGeom>
        </p:spPr>
      </p:pic>
      <p:grpSp>
        <p:nvGrpSpPr>
          <p:cNvPr id="28" name="Group 27"/>
          <p:cNvGrpSpPr/>
          <p:nvPr/>
        </p:nvGrpSpPr>
        <p:grpSpPr>
          <a:xfrm>
            <a:off x="2247832" y="3278877"/>
            <a:ext cx="1671429" cy="1671429"/>
            <a:chOff x="1233494" y="4658157"/>
            <a:chExt cx="2572377" cy="2572377"/>
          </a:xfrm>
        </p:grpSpPr>
        <p:pic>
          <p:nvPicPr>
            <p:cNvPr id="6" name="Picture 5" descr="slide 4-29.png"/>
            <p:cNvPicPr>
              <a:picLocks noChangeAspect="1"/>
            </p:cNvPicPr>
            <p:nvPr/>
          </p:nvPicPr>
          <p:blipFill rotWithShape="1">
            <a:blip r:embed="rId18" cstate="screen">
              <a:extLst>
                <a:ext uri="{28A0092B-C50C-407E-A947-70E740481C1C}">
                  <a14:useLocalDpi xmlns:a14="http://schemas.microsoft.com/office/drawing/2010/main"/>
                </a:ext>
              </a:extLst>
            </a:blip>
            <a:srcRect l="16821" t="17640" r="16396" b="14270"/>
            <a:stretch/>
          </p:blipFill>
          <p:spPr>
            <a:xfrm>
              <a:off x="1233494" y="4658157"/>
              <a:ext cx="2572377" cy="2572377"/>
            </a:xfrm>
            <a:prstGeom prst="rect">
              <a:avLst/>
            </a:prstGeom>
          </p:spPr>
        </p:pic>
        <p:sp>
          <p:nvSpPr>
            <p:cNvPr id="20" name="TextBox 19"/>
            <p:cNvSpPr txBox="1"/>
            <p:nvPr/>
          </p:nvSpPr>
          <p:spPr>
            <a:xfrm>
              <a:off x="1638725" y="5327314"/>
              <a:ext cx="1811868" cy="1326295"/>
            </a:xfrm>
            <a:prstGeom prst="rect">
              <a:avLst/>
            </a:prstGeom>
            <a:noFill/>
          </p:spPr>
          <p:txBody>
            <a:bodyPr wrap="square" rtlCol="0">
              <a:spAutoFit/>
            </a:bodyPr>
            <a:lstStyle/>
            <a:p>
              <a:pPr defTabSz="457209"/>
              <a:r>
                <a:rPr lang="en-US" sz="1000" b="1" dirty="0">
                  <a:solidFill>
                    <a:srgbClr val="1F497D"/>
                  </a:solidFill>
                  <a:latin typeface="Calibri"/>
                </a:rPr>
                <a:t>Insert your appropriate values here</a:t>
              </a:r>
            </a:p>
            <a:p>
              <a:pPr defTabSz="457209"/>
              <a:endParaRPr lang="en-US" sz="1000" b="1" dirty="0">
                <a:solidFill>
                  <a:srgbClr val="1F497D"/>
                </a:solidFill>
                <a:latin typeface="Calibri"/>
              </a:endParaRPr>
            </a:p>
            <a:p>
              <a:pPr defTabSz="457209"/>
              <a:endParaRPr lang="en-US" sz="1000" b="1" dirty="0">
                <a:solidFill>
                  <a:srgbClr val="1F497D"/>
                </a:solidFill>
                <a:latin typeface="Calibri"/>
              </a:endParaRPr>
            </a:p>
          </p:txBody>
        </p:sp>
      </p:grpSp>
      <p:grpSp>
        <p:nvGrpSpPr>
          <p:cNvPr id="37" name="Group 36"/>
          <p:cNvGrpSpPr/>
          <p:nvPr/>
        </p:nvGrpSpPr>
        <p:grpSpPr>
          <a:xfrm>
            <a:off x="8366272" y="3363541"/>
            <a:ext cx="1671429" cy="1671429"/>
            <a:chOff x="9257452" y="4725889"/>
            <a:chExt cx="2578947" cy="2532057"/>
          </a:xfrm>
        </p:grpSpPr>
        <p:pic>
          <p:nvPicPr>
            <p:cNvPr id="9" name="Picture 8" descr="slide 4-32.png"/>
            <p:cNvPicPr>
              <a:picLocks noChangeAspect="1"/>
            </p:cNvPicPr>
            <p:nvPr/>
          </p:nvPicPr>
          <p:blipFill rotWithShape="1">
            <a:blip r:embed="rId19" cstate="screen">
              <a:extLst>
                <a:ext uri="{28A0092B-C50C-407E-A947-70E740481C1C}">
                  <a14:useLocalDpi xmlns:a14="http://schemas.microsoft.com/office/drawing/2010/main"/>
                </a:ext>
              </a:extLst>
            </a:blip>
            <a:srcRect l="16021" t="19678" r="17995" b="14270"/>
            <a:stretch/>
          </p:blipFill>
          <p:spPr>
            <a:xfrm>
              <a:off x="9257452" y="4725889"/>
              <a:ext cx="2578947" cy="2532057"/>
            </a:xfrm>
            <a:prstGeom prst="rect">
              <a:avLst/>
            </a:prstGeom>
          </p:spPr>
        </p:pic>
        <p:sp>
          <p:nvSpPr>
            <p:cNvPr id="23" name="TextBox 22"/>
            <p:cNvSpPr txBox="1"/>
            <p:nvPr/>
          </p:nvSpPr>
          <p:spPr>
            <a:xfrm>
              <a:off x="9775190" y="5233257"/>
              <a:ext cx="1811866" cy="1305506"/>
            </a:xfrm>
            <a:prstGeom prst="rect">
              <a:avLst/>
            </a:prstGeom>
            <a:noFill/>
          </p:spPr>
          <p:txBody>
            <a:bodyPr wrap="square" rtlCol="0">
              <a:spAutoFit/>
            </a:bodyPr>
            <a:lstStyle/>
            <a:p>
              <a:pPr defTabSz="457209"/>
              <a:r>
                <a:rPr lang="en-US" sz="1000" b="1" dirty="0">
                  <a:solidFill>
                    <a:srgbClr val="1F497D"/>
                  </a:solidFill>
                  <a:latin typeface="Calibri"/>
                </a:rPr>
                <a:t>Insert your appropriate values here</a:t>
              </a:r>
            </a:p>
            <a:p>
              <a:pPr defTabSz="457209"/>
              <a:endParaRPr lang="en-US" sz="1000" b="1" dirty="0">
                <a:solidFill>
                  <a:srgbClr val="1F497D"/>
                </a:solidFill>
                <a:latin typeface="Calibri"/>
              </a:endParaRPr>
            </a:p>
            <a:p>
              <a:pPr defTabSz="457209"/>
              <a:endParaRPr lang="en-US" sz="1000" b="1" dirty="0">
                <a:solidFill>
                  <a:srgbClr val="1F497D"/>
                </a:solidFill>
                <a:latin typeface="Calibri"/>
              </a:endParaRPr>
            </a:p>
          </p:txBody>
        </p:sp>
      </p:grpSp>
      <p:pic>
        <p:nvPicPr>
          <p:cNvPr id="52" name="Graphic 51">
            <a:extLst>
              <a:ext uri="{FF2B5EF4-FFF2-40B4-BE49-F238E27FC236}">
                <a16:creationId xmlns:a16="http://schemas.microsoft.com/office/drawing/2014/main" id="{7E5C4B61-D7CC-477C-85FE-6A6D032AA07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0800000" flipH="1" flipV="1">
            <a:off x="78869" y="240983"/>
            <a:ext cx="709785" cy="6210618"/>
          </a:xfrm>
          <a:prstGeom prst="rect">
            <a:avLst/>
          </a:prstGeom>
        </p:spPr>
      </p:pic>
      <p:pic>
        <p:nvPicPr>
          <p:cNvPr id="59" name="Picture 58" descr="A picture containing drawing, food&#10;&#10;Description automatically generated">
            <a:extLst>
              <a:ext uri="{FF2B5EF4-FFF2-40B4-BE49-F238E27FC236}">
                <a16:creationId xmlns:a16="http://schemas.microsoft.com/office/drawing/2014/main" id="{B71C57EE-1484-499C-9889-45FDC91217D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040151" y="-129571"/>
            <a:ext cx="2268808" cy="1201134"/>
          </a:xfrm>
          <a:prstGeom prst="rect">
            <a:avLst/>
          </a:prstGeom>
        </p:spPr>
      </p:pic>
      <p:pic>
        <p:nvPicPr>
          <p:cNvPr id="60" name="Picture 59" descr="Logo&#10;&#10;Description automatically generated with medium confidence">
            <a:extLst>
              <a:ext uri="{FF2B5EF4-FFF2-40B4-BE49-F238E27FC236}">
                <a16:creationId xmlns:a16="http://schemas.microsoft.com/office/drawing/2014/main" id="{F2289F21-2016-4BA0-8E2D-86EDEB7DA395}"/>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943443" y="5999239"/>
            <a:ext cx="1353104" cy="790454"/>
          </a:xfrm>
          <a:prstGeom prst="rect">
            <a:avLst/>
          </a:prstGeom>
        </p:spPr>
      </p:pic>
      <p:pic>
        <p:nvPicPr>
          <p:cNvPr id="61" name="Picture 60" descr="Logo&#10;&#10;Description automatically generated">
            <a:extLst>
              <a:ext uri="{FF2B5EF4-FFF2-40B4-BE49-F238E27FC236}">
                <a16:creationId xmlns:a16="http://schemas.microsoft.com/office/drawing/2014/main" id="{8C1037AC-6E7E-4B6F-896A-210D1A115D39}"/>
              </a:ext>
            </a:extLst>
          </p:cNvPr>
          <p:cNvPicPr/>
          <p:nvPr/>
        </p:nvPicPr>
        <p:blipFill>
          <a:blip r:embed="rId24" cstate="screen">
            <a:extLst>
              <a:ext uri="{28A0092B-C50C-407E-A947-70E740481C1C}">
                <a14:useLocalDpi xmlns:a14="http://schemas.microsoft.com/office/drawing/2010/main"/>
              </a:ext>
            </a:extLst>
          </a:blip>
          <a:stretch>
            <a:fillRect/>
          </a:stretch>
        </p:blipFill>
        <p:spPr>
          <a:xfrm>
            <a:off x="5157544" y="5817821"/>
            <a:ext cx="1763565" cy="988070"/>
          </a:xfrm>
          <a:prstGeom prst="rect">
            <a:avLst/>
          </a:prstGeom>
        </p:spPr>
      </p:pic>
      <p:pic>
        <p:nvPicPr>
          <p:cNvPr id="62" name="Picture 61" descr="A close up of a logo&#10;&#10;Description automatically generated">
            <a:extLst>
              <a:ext uri="{FF2B5EF4-FFF2-40B4-BE49-F238E27FC236}">
                <a16:creationId xmlns:a16="http://schemas.microsoft.com/office/drawing/2014/main" id="{E844284A-0429-4AA5-A8F5-B74B834F0114}"/>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10594101" y="5606323"/>
            <a:ext cx="1241803" cy="1154365"/>
          </a:xfrm>
          <a:prstGeom prst="rect">
            <a:avLst/>
          </a:prstGeom>
        </p:spPr>
      </p:pic>
    </p:spTree>
    <p:extLst>
      <p:ext uri="{BB962C8B-B14F-4D97-AF65-F5344CB8AC3E}">
        <p14:creationId xmlns:p14="http://schemas.microsoft.com/office/powerpoint/2010/main" val="139138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CF6DB1-8B65-46E9-9B5D-DA579D996C79}"/>
              </a:ext>
            </a:extLst>
          </p:cNvPr>
          <p:cNvSpPr txBox="1"/>
          <p:nvPr/>
        </p:nvSpPr>
        <p:spPr>
          <a:xfrm>
            <a:off x="1023936" y="66102"/>
            <a:ext cx="10306050" cy="584775"/>
          </a:xfrm>
          <a:prstGeom prst="rect">
            <a:avLst/>
          </a:prstGeom>
          <a:noFill/>
        </p:spPr>
        <p:txBody>
          <a:bodyPr wrap="square" rtlCol="0">
            <a:spAutoFit/>
          </a:bodyPr>
          <a:lstStyle/>
          <a:p>
            <a:pPr algn="ctr"/>
            <a:r>
              <a:rPr lang="en-US" sz="3200" b="1" dirty="0"/>
              <a:t> Useful Links</a:t>
            </a:r>
            <a:endParaRPr lang="en-GB" sz="3200" b="1" dirty="0"/>
          </a:p>
        </p:txBody>
      </p:sp>
      <p:sp>
        <p:nvSpPr>
          <p:cNvPr id="4" name="TextBox 3">
            <a:extLst>
              <a:ext uri="{FF2B5EF4-FFF2-40B4-BE49-F238E27FC236}">
                <a16:creationId xmlns:a16="http://schemas.microsoft.com/office/drawing/2014/main" id="{AA8AF690-4526-44DA-A2AF-705672501CA9}"/>
              </a:ext>
            </a:extLst>
          </p:cNvPr>
          <p:cNvSpPr txBox="1"/>
          <p:nvPr/>
        </p:nvSpPr>
        <p:spPr>
          <a:xfrm>
            <a:off x="857251" y="650877"/>
            <a:ext cx="5595939" cy="5232202"/>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rPr>
              <a:t>North West AHP Apprenticeships and Fee-Paying Courses Overview</a:t>
            </a:r>
            <a:endParaRPr lang="en-US" dirty="0">
              <a:hlinkClick r:id="rId3"/>
            </a:endParaRPr>
          </a:p>
          <a:p>
            <a:pPr marL="285750" indent="-285750">
              <a:buFont typeface="Arial" panose="020B0604020202020204" pitchFamily="34" charset="0"/>
              <a:buChar char="•"/>
            </a:pPr>
            <a:r>
              <a:rPr lang="en-US" dirty="0">
                <a:hlinkClick r:id="rId3"/>
              </a:rPr>
              <a:t>Health Sector Glossary </a:t>
            </a:r>
            <a:r>
              <a:rPr lang="en-US" dirty="0"/>
              <a:t>– explanations of key terms used in healthcare </a:t>
            </a:r>
          </a:p>
          <a:p>
            <a:pPr marL="285750" indent="-285750">
              <a:buFont typeface="Arial" panose="020B0604020202020204" pitchFamily="34" charset="0"/>
              <a:buChar char="•"/>
            </a:pPr>
            <a:r>
              <a:rPr lang="en-US" dirty="0">
                <a:hlinkClick r:id="rId4"/>
              </a:rPr>
              <a:t>Health and Social Care Careers Guide </a:t>
            </a:r>
            <a:r>
              <a:rPr lang="en-US" dirty="0"/>
              <a:t>                        (open link in chrome)</a:t>
            </a:r>
          </a:p>
          <a:p>
            <a:pPr marL="285750" indent="-285750">
              <a:buFont typeface="Arial" panose="020B0604020202020204" pitchFamily="34" charset="0"/>
              <a:buChar char="•"/>
            </a:pPr>
            <a:r>
              <a:rPr lang="en-US" dirty="0">
                <a:hlinkClick r:id="rId5"/>
              </a:rPr>
              <a:t>Financial Grants for Health Courses Explained</a:t>
            </a:r>
            <a:endParaRPr lang="en-US" dirty="0"/>
          </a:p>
          <a:p>
            <a:endParaRPr lang="en-US" dirty="0">
              <a:hlinkClick r:id="rId6"/>
            </a:endParaRPr>
          </a:p>
          <a:p>
            <a:r>
              <a:rPr lang="en-US" sz="1600" b="1" dirty="0"/>
              <a:t>Attend national and regional events to help build your personal statement portfolio and demonstrate your commitment to a future career in Health and Social Care:</a:t>
            </a:r>
          </a:p>
          <a:p>
            <a:endParaRPr lang="en-US" sz="1600" dirty="0">
              <a:hlinkClick r:id="rId6"/>
            </a:endParaRPr>
          </a:p>
          <a:p>
            <a:pPr marL="285750" indent="-285750">
              <a:buClr>
                <a:schemeClr val="tx1"/>
              </a:buClr>
              <a:buFont typeface="Arial" panose="020B0604020202020204" pitchFamily="34" charset="0"/>
              <a:buChar char="•"/>
            </a:pPr>
            <a:r>
              <a:rPr lang="en-US" dirty="0">
                <a:hlinkClick r:id="rId6"/>
              </a:rPr>
              <a:t>I See the Difference </a:t>
            </a:r>
            <a:r>
              <a:rPr lang="en-US" dirty="0"/>
              <a:t>– Updates on opportunities within AHP.</a:t>
            </a:r>
          </a:p>
          <a:p>
            <a:pPr marL="285750" indent="-285750">
              <a:buClr>
                <a:schemeClr val="tx1"/>
              </a:buClr>
              <a:buFont typeface="Arial" panose="020B0604020202020204" pitchFamily="34" charset="0"/>
              <a:buChar char="•"/>
            </a:pPr>
            <a:r>
              <a:rPr lang="en-US" dirty="0">
                <a:hlinkClick r:id="rId7"/>
              </a:rPr>
              <a:t>Health Careers Events Calendar</a:t>
            </a:r>
            <a:endParaRPr lang="en-US" dirty="0"/>
          </a:p>
          <a:p>
            <a:pPr marL="285750" indent="-285750">
              <a:buClr>
                <a:schemeClr val="tx1"/>
              </a:buClr>
              <a:buFont typeface="Arial" panose="020B0604020202020204" pitchFamily="34" charset="0"/>
              <a:buChar char="•"/>
            </a:pPr>
            <a:r>
              <a:rPr kumimoji="0" lang="en-GB" altLang="en-US" sz="1800" i="0" u="none" strike="noStrike" cap="none" normalizeH="0" baseline="0" dirty="0">
                <a:ln>
                  <a:noFill/>
                </a:ln>
                <a:solidFill>
                  <a:srgbClr val="0563C1"/>
                </a:solidFill>
                <a:effectLst/>
                <a:ea typeface="Calibri" panose="020F0502020204030204" pitchFamily="34" charset="0"/>
                <a:cs typeface="Arial" panose="020B0604020202020204" pitchFamily="34" charset="0"/>
                <a:hlinkClick r:id="rId8"/>
              </a:rPr>
              <a:t>What Career Live?</a:t>
            </a:r>
            <a:r>
              <a:rPr kumimoji="0" lang="en-GB" altLang="en-US" sz="1800" i="0" u="none" strike="noStrike" cap="none" normalizeH="0" baseline="0" dirty="0">
                <a:ln>
                  <a:noFill/>
                </a:ln>
                <a:effectLst/>
                <a:ea typeface="Calibri" panose="020F0502020204030204" pitchFamily="34" charset="0"/>
                <a:cs typeface="Arial" panose="020B0604020202020204" pitchFamily="34" charset="0"/>
              </a:rPr>
              <a:t> – Saturday 20 March (11-3pm)</a:t>
            </a:r>
            <a:endParaRPr lang="en-GB" altLang="en-US" dirty="0">
              <a:cs typeface="Arial" panose="020B0604020202020204" pitchFamily="34" charset="0"/>
            </a:endParaRPr>
          </a:p>
          <a:p>
            <a:pPr marL="285750" indent="-285750">
              <a:buClr>
                <a:schemeClr val="tx1"/>
              </a:buClr>
              <a:buFont typeface="Arial" panose="020B0604020202020204" pitchFamily="34" charset="0"/>
              <a:buChar char="•"/>
            </a:pPr>
            <a:r>
              <a:rPr kumimoji="0" lang="en-GB" altLang="en-US" sz="1800" i="0" u="none" strike="noStrike" cap="none" normalizeH="0" baseline="0" dirty="0">
                <a:ln>
                  <a:noFill/>
                </a:ln>
                <a:solidFill>
                  <a:srgbClr val="0563C1"/>
                </a:solidFill>
                <a:effectLst/>
                <a:ea typeface="Calibri" panose="020F0502020204030204" pitchFamily="34" charset="0"/>
                <a:cs typeface="Arial" panose="020B0604020202020204" pitchFamily="34" charset="0"/>
                <a:hlinkClick r:id="rId9"/>
              </a:rPr>
              <a:t>WorldSkills UK Spotlight Talks</a:t>
            </a:r>
            <a:r>
              <a:rPr kumimoji="0" lang="en-GB" altLang="en-US" sz="1800" i="0" u="none" strike="noStrike" cap="none" normalizeH="0" baseline="0" dirty="0">
                <a:ln>
                  <a:noFill/>
                </a:ln>
                <a:effectLst/>
                <a:ea typeface="Calibri" panose="020F0502020204030204" pitchFamily="34" charset="0"/>
                <a:cs typeface="Arial" panose="020B0604020202020204" pitchFamily="34" charset="0"/>
              </a:rPr>
              <a:t> – Thursday 25</a:t>
            </a:r>
            <a:r>
              <a:rPr kumimoji="0" lang="en-GB" altLang="en-US" sz="1800" i="0" u="none" strike="noStrike" cap="none" normalizeH="0" baseline="30000" dirty="0">
                <a:ln>
                  <a:noFill/>
                </a:ln>
                <a:effectLst/>
                <a:ea typeface="Calibri" panose="020F0502020204030204" pitchFamily="34" charset="0"/>
                <a:cs typeface="Arial" panose="020B0604020202020204" pitchFamily="34" charset="0"/>
              </a:rPr>
              <a:t>th</a:t>
            </a:r>
            <a:r>
              <a:rPr kumimoji="0" lang="en-GB" altLang="en-US" sz="1800" i="0" u="none" strike="noStrike" cap="none" normalizeH="0" baseline="0" dirty="0">
                <a:ln>
                  <a:noFill/>
                </a:ln>
                <a:effectLst/>
                <a:ea typeface="Calibri" panose="020F0502020204030204" pitchFamily="34" charset="0"/>
                <a:cs typeface="Arial" panose="020B0604020202020204" pitchFamily="34" charset="0"/>
              </a:rPr>
              <a:t> March 10.45-11.15, NHS session</a:t>
            </a:r>
            <a:endParaRPr kumimoji="0" lang="en-GB" altLang="en-US" sz="1800" i="0" u="none" strike="noStrike" cap="none" normalizeH="0" baseline="0" dirty="0">
              <a:ln>
                <a:noFill/>
              </a:ln>
              <a:effectLst/>
              <a:cs typeface="Arial" panose="020B0604020202020204" pitchFamily="34" charset="0"/>
            </a:endParaRPr>
          </a:p>
          <a:p>
            <a:pPr marL="285750" indent="-285750">
              <a:buFont typeface="Arial" panose="020B0604020202020204" pitchFamily="34" charset="0"/>
              <a:buChar char="•"/>
            </a:pPr>
            <a:endParaRPr lang="en-GB" dirty="0"/>
          </a:p>
        </p:txBody>
      </p:sp>
      <p:pic>
        <p:nvPicPr>
          <p:cNvPr id="6" name="Picture 5">
            <a:hlinkClick r:id="rId10"/>
            <a:extLst>
              <a:ext uri="{FF2B5EF4-FFF2-40B4-BE49-F238E27FC236}">
                <a16:creationId xmlns:a16="http://schemas.microsoft.com/office/drawing/2014/main" id="{8AB09E3F-9E1D-4EB9-8EB3-EA67D86643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99615" y="1929083"/>
            <a:ext cx="5191082" cy="3349909"/>
          </a:xfrm>
          <a:prstGeom prst="rect">
            <a:avLst/>
          </a:prstGeom>
        </p:spPr>
      </p:pic>
      <p:sp>
        <p:nvSpPr>
          <p:cNvPr id="7" name="TextBox 6">
            <a:extLst>
              <a:ext uri="{FF2B5EF4-FFF2-40B4-BE49-F238E27FC236}">
                <a16:creationId xmlns:a16="http://schemas.microsoft.com/office/drawing/2014/main" id="{F337D467-4A83-45CA-839E-E1EA3BC9C31B}"/>
              </a:ext>
            </a:extLst>
          </p:cNvPr>
          <p:cNvSpPr txBox="1"/>
          <p:nvPr/>
        </p:nvSpPr>
        <p:spPr>
          <a:xfrm>
            <a:off x="7195338" y="1486611"/>
            <a:ext cx="4199635" cy="369332"/>
          </a:xfrm>
          <a:prstGeom prst="rect">
            <a:avLst/>
          </a:prstGeom>
          <a:noFill/>
        </p:spPr>
        <p:txBody>
          <a:bodyPr wrap="square" rtlCol="0">
            <a:spAutoFit/>
          </a:bodyPr>
          <a:lstStyle/>
          <a:p>
            <a:r>
              <a:rPr lang="en-US" b="1" dirty="0"/>
              <a:t>Click below to learn more about AHP roles</a:t>
            </a:r>
            <a:endParaRPr lang="en-GB" b="1" dirty="0"/>
          </a:p>
        </p:txBody>
      </p:sp>
    </p:spTree>
    <p:extLst>
      <p:ext uri="{BB962C8B-B14F-4D97-AF65-F5344CB8AC3E}">
        <p14:creationId xmlns:p14="http://schemas.microsoft.com/office/powerpoint/2010/main" val="29110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831DE8C4A7E43827056F9819F3C2F" ma:contentTypeVersion="6" ma:contentTypeDescription="Create a new document." ma:contentTypeScope="" ma:versionID="e626b7bc871801f402236ad47bb9daf3">
  <xsd:schema xmlns:xsd="http://www.w3.org/2001/XMLSchema" xmlns:xs="http://www.w3.org/2001/XMLSchema" xmlns:p="http://schemas.microsoft.com/office/2006/metadata/properties" xmlns:ns3="e793661d-9e5f-480c-8c51-7f7b4ee472b4" xmlns:ns4="14e22a6a-4064-4442-8070-277b94291fa1" targetNamespace="http://schemas.microsoft.com/office/2006/metadata/properties" ma:root="true" ma:fieldsID="e45c95f6a269054ef1f5e1afa4d1d86b" ns3:_="" ns4:_="">
    <xsd:import namespace="e793661d-9e5f-480c-8c51-7f7b4ee472b4"/>
    <xsd:import namespace="14e22a6a-4064-4442-8070-277b94291fa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661d-9e5f-480c-8c51-7f7b4ee47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e22a6a-4064-4442-8070-277b94291f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BAF449-ED9B-4381-9608-CEB0F422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3661d-9e5f-480c-8c51-7f7b4ee472b4"/>
    <ds:schemaRef ds:uri="14e22a6a-4064-4442-8070-277b94291f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D87DAA-5FAD-463D-865D-10189F12C50E}">
  <ds:schemaRefs>
    <ds:schemaRef ds:uri="http://schemas.microsoft.com/sharepoint/v3/contenttype/forms"/>
  </ds:schemaRefs>
</ds:datastoreItem>
</file>

<file path=customXml/itemProps3.xml><?xml version="1.0" encoding="utf-8"?>
<ds:datastoreItem xmlns:ds="http://schemas.openxmlformats.org/officeDocument/2006/customXml" ds:itemID="{03C21E6B-ED95-4B96-8209-045F1DEA0E65}">
  <ds:schemaRefs>
    <ds:schemaRef ds:uri="http://purl.org/dc/terms/"/>
    <ds:schemaRef ds:uri="14e22a6a-4064-4442-8070-277b94291fa1"/>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documentManagement/types"/>
    <ds:schemaRef ds:uri="e793661d-9e5f-480c-8c51-7f7b4ee472b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640</TotalTime>
  <Words>724</Words>
  <Application>Microsoft Office PowerPoint</Application>
  <PresentationFormat>Widescreen</PresentationFormat>
  <Paragraphs>87</Paragraphs>
  <Slides>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-apple-system</vt:lpstr>
      <vt:lpstr>Arial</vt:lpstr>
      <vt:lpstr>Calibri</vt:lpstr>
      <vt:lpstr>Calibri Light</vt:lpstr>
      <vt:lpstr>Comic Sans MS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Walsh</dc:creator>
  <cp:lastModifiedBy>Suzi Smith</cp:lastModifiedBy>
  <cp:revision>83</cp:revision>
  <dcterms:created xsi:type="dcterms:W3CDTF">2021-01-25T23:00:42Z</dcterms:created>
  <dcterms:modified xsi:type="dcterms:W3CDTF">2021-05-25T16:37:05Z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0x010100FA4831DE8C4A7E43827056F9819F3C2F</vt:lpwstr>
  </property>
</Properties>
</file>