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30"/>
  </p:notesMasterIdLst>
  <p:sldIdLst>
    <p:sldId id="257" r:id="rId2"/>
    <p:sldId id="318" r:id="rId3"/>
    <p:sldId id="258" r:id="rId4"/>
    <p:sldId id="269" r:id="rId5"/>
    <p:sldId id="260" r:id="rId6"/>
    <p:sldId id="265" r:id="rId7"/>
    <p:sldId id="271" r:id="rId8"/>
    <p:sldId id="272" r:id="rId9"/>
    <p:sldId id="273" r:id="rId10"/>
    <p:sldId id="276" r:id="rId11"/>
    <p:sldId id="277" r:id="rId12"/>
    <p:sldId id="297" r:id="rId13"/>
    <p:sldId id="278" r:id="rId14"/>
    <p:sldId id="279" r:id="rId15"/>
    <p:sldId id="280" r:id="rId16"/>
    <p:sldId id="281" r:id="rId17"/>
    <p:sldId id="396" r:id="rId18"/>
    <p:sldId id="402" r:id="rId19"/>
    <p:sldId id="275" r:id="rId20"/>
    <p:sldId id="291" r:id="rId21"/>
    <p:sldId id="262" r:id="rId22"/>
    <p:sldId id="412" r:id="rId23"/>
    <p:sldId id="405" r:id="rId24"/>
    <p:sldId id="408" r:id="rId25"/>
    <p:sldId id="295" r:id="rId26"/>
    <p:sldId id="261" r:id="rId27"/>
    <p:sldId id="394" r:id="rId28"/>
    <p:sldId id="371"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2483"/>
    <a:srgbClr val="110623"/>
    <a:srgbClr val="F08100"/>
    <a:srgbClr val="006E7D"/>
    <a:srgbClr val="E500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821" autoAdjust="0"/>
    <p:restoredTop sz="94660"/>
  </p:normalViewPr>
  <p:slideViewPr>
    <p:cSldViewPr snapToGrid="0">
      <p:cViewPr varScale="1">
        <p:scale>
          <a:sx n="67" d="100"/>
          <a:sy n="67" d="100"/>
        </p:scale>
        <p:origin x="348" y="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FB1592-9E4E-4118-9F10-5F24CD504459}"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GB"/>
        </a:p>
      </dgm:t>
    </dgm:pt>
    <dgm:pt modelId="{3E8344CF-7EFC-428B-BFD7-DE8FFFD9477C}">
      <dgm:prSet phldrT="[Text]"/>
      <dgm:spPr>
        <a:solidFill>
          <a:srgbClr val="662483"/>
        </a:solidFill>
        <a:ln>
          <a:noFill/>
        </a:ln>
      </dgm:spPr>
      <dgm:t>
        <a:bodyPr/>
        <a:lstStyle/>
        <a:p>
          <a:r>
            <a:rPr lang="en-US" dirty="0"/>
            <a:t>Tracking and Destinations data</a:t>
          </a:r>
          <a:endParaRPr lang="en-GB" dirty="0"/>
        </a:p>
      </dgm:t>
    </dgm:pt>
    <dgm:pt modelId="{56BB37A5-0A1D-4931-8A75-78BBAC7FD910}" type="parTrans" cxnId="{70766B03-A4BC-4083-8CBC-E6505443225D}">
      <dgm:prSet/>
      <dgm:spPr/>
      <dgm:t>
        <a:bodyPr/>
        <a:lstStyle/>
        <a:p>
          <a:endParaRPr lang="en-GB"/>
        </a:p>
      </dgm:t>
    </dgm:pt>
    <dgm:pt modelId="{40581C0E-5374-4A0C-AE78-17C819B47719}" type="sibTrans" cxnId="{70766B03-A4BC-4083-8CBC-E6505443225D}">
      <dgm:prSet/>
      <dgm:spPr/>
      <dgm:t>
        <a:bodyPr/>
        <a:lstStyle/>
        <a:p>
          <a:endParaRPr lang="en-GB"/>
        </a:p>
      </dgm:t>
    </dgm:pt>
    <dgm:pt modelId="{8E25AFEC-DE38-48FB-BDC6-1B25B672E3FC}">
      <dgm:prSet phldrT="[Text]" custT="1"/>
      <dgm:spPr>
        <a:solidFill>
          <a:srgbClr val="F08100"/>
        </a:solidFill>
      </dgm:spPr>
      <dgm:t>
        <a:bodyPr/>
        <a:lstStyle/>
        <a:p>
          <a:r>
            <a:rPr lang="en-US" sz="2000" dirty="0">
              <a:latin typeface="Calibri" panose="020F0502020204030204" pitchFamily="34" charset="0"/>
              <a:cs typeface="Calibri" panose="020F0502020204030204" pitchFamily="34" charset="0"/>
            </a:rPr>
            <a:t>Gives us a means of looking at what the practical or economic outcomes of career development are</a:t>
          </a:r>
          <a:endParaRPr lang="en-GB" sz="2000" dirty="0">
            <a:latin typeface="Calibri" panose="020F0502020204030204" pitchFamily="34" charset="0"/>
            <a:cs typeface="Calibri" panose="020F0502020204030204" pitchFamily="34" charset="0"/>
          </a:endParaRPr>
        </a:p>
      </dgm:t>
    </dgm:pt>
    <dgm:pt modelId="{AFD7EFE9-2ECE-4D29-8277-29408B00BEC8}" type="parTrans" cxnId="{C1DA846A-4715-451D-B2A4-15064FEFD3A5}">
      <dgm:prSet/>
      <dgm:spPr/>
      <dgm:t>
        <a:bodyPr/>
        <a:lstStyle/>
        <a:p>
          <a:endParaRPr lang="en-GB"/>
        </a:p>
      </dgm:t>
    </dgm:pt>
    <dgm:pt modelId="{F5A76070-B025-46D5-9FA1-11753A434B35}" type="sibTrans" cxnId="{C1DA846A-4715-451D-B2A4-15064FEFD3A5}">
      <dgm:prSet/>
      <dgm:spPr/>
      <dgm:t>
        <a:bodyPr/>
        <a:lstStyle/>
        <a:p>
          <a:endParaRPr lang="en-GB"/>
        </a:p>
      </dgm:t>
    </dgm:pt>
    <dgm:pt modelId="{877210BE-EF04-4115-A544-BAF05EB0959A}">
      <dgm:prSet phldrT="[Text]"/>
      <dgm:spPr>
        <a:solidFill>
          <a:srgbClr val="662483"/>
        </a:solidFill>
        <a:ln>
          <a:noFill/>
        </a:ln>
      </dgm:spPr>
      <dgm:t>
        <a:bodyPr/>
        <a:lstStyle/>
        <a:p>
          <a:r>
            <a:rPr lang="en-US" dirty="0"/>
            <a:t>CDI framework</a:t>
          </a:r>
          <a:endParaRPr lang="en-GB" dirty="0"/>
        </a:p>
      </dgm:t>
    </dgm:pt>
    <dgm:pt modelId="{13D82500-BF85-48FF-BD33-0D6150112FCE}" type="parTrans" cxnId="{293147E9-EB11-468A-B483-FB768CD68C4E}">
      <dgm:prSet/>
      <dgm:spPr/>
      <dgm:t>
        <a:bodyPr/>
        <a:lstStyle/>
        <a:p>
          <a:endParaRPr lang="en-GB"/>
        </a:p>
      </dgm:t>
    </dgm:pt>
    <dgm:pt modelId="{36222D4F-4F64-4A0A-88A1-C497D62FE26D}" type="sibTrans" cxnId="{293147E9-EB11-468A-B483-FB768CD68C4E}">
      <dgm:prSet/>
      <dgm:spPr/>
      <dgm:t>
        <a:bodyPr/>
        <a:lstStyle/>
        <a:p>
          <a:endParaRPr lang="en-GB"/>
        </a:p>
      </dgm:t>
    </dgm:pt>
    <dgm:pt modelId="{A0A41CF2-1CD6-41AD-8F3F-C2038E2730C8}">
      <dgm:prSet phldrT="[Text]" custT="1"/>
      <dgm:spPr>
        <a:solidFill>
          <a:srgbClr val="F08100">
            <a:alpha val="90000"/>
          </a:srgbClr>
        </a:solidFill>
      </dgm:spPr>
      <dgm:t>
        <a:bodyPr/>
        <a:lstStyle/>
        <a:p>
          <a:r>
            <a:rPr lang="en-US" sz="2000" dirty="0">
              <a:latin typeface="Calibri" panose="020F0502020204030204" pitchFamily="34" charset="0"/>
              <a:cs typeface="Calibri" panose="020F0502020204030204" pitchFamily="34" charset="0"/>
            </a:rPr>
            <a:t>Gives us a means of looking at what the learning outcomes of career development are</a:t>
          </a:r>
          <a:endParaRPr lang="en-GB" sz="2000" dirty="0">
            <a:latin typeface="Calibri" panose="020F0502020204030204" pitchFamily="34" charset="0"/>
            <a:cs typeface="Calibri" panose="020F0502020204030204" pitchFamily="34" charset="0"/>
          </a:endParaRPr>
        </a:p>
      </dgm:t>
    </dgm:pt>
    <dgm:pt modelId="{CFEFC8E6-E202-4ED6-94A7-BA8E8152C03E}" type="parTrans" cxnId="{D2D6FEC8-2154-40C8-ACE8-7A8F90811DD4}">
      <dgm:prSet/>
      <dgm:spPr/>
      <dgm:t>
        <a:bodyPr/>
        <a:lstStyle/>
        <a:p>
          <a:endParaRPr lang="en-GB"/>
        </a:p>
      </dgm:t>
    </dgm:pt>
    <dgm:pt modelId="{DA169F77-7383-4115-AB92-2EA2B9247D60}" type="sibTrans" cxnId="{D2D6FEC8-2154-40C8-ACE8-7A8F90811DD4}">
      <dgm:prSet/>
      <dgm:spPr/>
      <dgm:t>
        <a:bodyPr/>
        <a:lstStyle/>
        <a:p>
          <a:endParaRPr lang="en-GB"/>
        </a:p>
      </dgm:t>
    </dgm:pt>
    <dgm:pt modelId="{C8E36FFB-648D-4264-8AF2-03DD44029678}" type="pres">
      <dgm:prSet presAssocID="{E8FB1592-9E4E-4118-9F10-5F24CD504459}" presName="theList" presStyleCnt="0">
        <dgm:presLayoutVars>
          <dgm:dir/>
          <dgm:animLvl val="lvl"/>
          <dgm:resizeHandles val="exact"/>
        </dgm:presLayoutVars>
      </dgm:prSet>
      <dgm:spPr/>
    </dgm:pt>
    <dgm:pt modelId="{3224E5A8-2DFD-4FEE-8CB2-48BD52856974}" type="pres">
      <dgm:prSet presAssocID="{3E8344CF-7EFC-428B-BFD7-DE8FFFD9477C}" presName="compNode" presStyleCnt="0"/>
      <dgm:spPr/>
    </dgm:pt>
    <dgm:pt modelId="{AD3930BA-5D24-41DF-BCD2-F263B94CCB37}" type="pres">
      <dgm:prSet presAssocID="{3E8344CF-7EFC-428B-BFD7-DE8FFFD9477C}" presName="noGeometry" presStyleCnt="0"/>
      <dgm:spPr/>
    </dgm:pt>
    <dgm:pt modelId="{69C2CA69-376D-4E64-83BA-4D9C94251A9B}" type="pres">
      <dgm:prSet presAssocID="{3E8344CF-7EFC-428B-BFD7-DE8FFFD9477C}" presName="childTextVisible" presStyleLbl="bgAccFollowNode1" presStyleIdx="0" presStyleCnt="2">
        <dgm:presLayoutVars>
          <dgm:bulletEnabled val="1"/>
        </dgm:presLayoutVars>
      </dgm:prSet>
      <dgm:spPr/>
    </dgm:pt>
    <dgm:pt modelId="{60BD6D0E-4598-41C6-8D15-DE9681F34D95}" type="pres">
      <dgm:prSet presAssocID="{3E8344CF-7EFC-428B-BFD7-DE8FFFD9477C}" presName="childTextHidden" presStyleLbl="bgAccFollowNode1" presStyleIdx="0" presStyleCnt="2"/>
      <dgm:spPr/>
    </dgm:pt>
    <dgm:pt modelId="{96973947-3DE9-45B9-B406-B66146B610CB}" type="pres">
      <dgm:prSet presAssocID="{3E8344CF-7EFC-428B-BFD7-DE8FFFD9477C}" presName="parentText" presStyleLbl="node1" presStyleIdx="0" presStyleCnt="2">
        <dgm:presLayoutVars>
          <dgm:chMax val="1"/>
          <dgm:bulletEnabled val="1"/>
        </dgm:presLayoutVars>
      </dgm:prSet>
      <dgm:spPr/>
    </dgm:pt>
    <dgm:pt modelId="{E6697E26-7182-4742-89FF-BA6CF8EC4645}" type="pres">
      <dgm:prSet presAssocID="{3E8344CF-7EFC-428B-BFD7-DE8FFFD9477C}" presName="aSpace" presStyleCnt="0"/>
      <dgm:spPr/>
    </dgm:pt>
    <dgm:pt modelId="{14F32E6E-69DF-4B8C-8CBB-3A32D6A19A49}" type="pres">
      <dgm:prSet presAssocID="{877210BE-EF04-4115-A544-BAF05EB0959A}" presName="compNode" presStyleCnt="0"/>
      <dgm:spPr/>
    </dgm:pt>
    <dgm:pt modelId="{C365A8D4-A287-4627-8CF4-E0EB5EA7A0FB}" type="pres">
      <dgm:prSet presAssocID="{877210BE-EF04-4115-A544-BAF05EB0959A}" presName="noGeometry" presStyleCnt="0"/>
      <dgm:spPr/>
    </dgm:pt>
    <dgm:pt modelId="{AAC37DE9-30C2-4CF5-8922-1FA36726A605}" type="pres">
      <dgm:prSet presAssocID="{877210BE-EF04-4115-A544-BAF05EB0959A}" presName="childTextVisible" presStyleLbl="bgAccFollowNode1" presStyleIdx="1" presStyleCnt="2">
        <dgm:presLayoutVars>
          <dgm:bulletEnabled val="1"/>
        </dgm:presLayoutVars>
      </dgm:prSet>
      <dgm:spPr/>
    </dgm:pt>
    <dgm:pt modelId="{D8A8F3B8-4306-4E44-8B8D-DE62AE26AFE8}" type="pres">
      <dgm:prSet presAssocID="{877210BE-EF04-4115-A544-BAF05EB0959A}" presName="childTextHidden" presStyleLbl="bgAccFollowNode1" presStyleIdx="1" presStyleCnt="2"/>
      <dgm:spPr/>
    </dgm:pt>
    <dgm:pt modelId="{423EEF35-A08E-44F1-BE56-6DB9461E1E44}" type="pres">
      <dgm:prSet presAssocID="{877210BE-EF04-4115-A544-BAF05EB0959A}" presName="parentText" presStyleLbl="node1" presStyleIdx="1" presStyleCnt="2">
        <dgm:presLayoutVars>
          <dgm:chMax val="1"/>
          <dgm:bulletEnabled val="1"/>
        </dgm:presLayoutVars>
      </dgm:prSet>
      <dgm:spPr/>
    </dgm:pt>
  </dgm:ptLst>
  <dgm:cxnLst>
    <dgm:cxn modelId="{BF5C2001-1416-4E18-9B3F-D8564F748B72}" type="presOf" srcId="{8E25AFEC-DE38-48FB-BDC6-1B25B672E3FC}" destId="{60BD6D0E-4598-41C6-8D15-DE9681F34D95}" srcOrd="1" destOrd="0" presId="urn:microsoft.com/office/officeart/2005/8/layout/hProcess6"/>
    <dgm:cxn modelId="{28DA2403-0C5D-48FF-A849-E3BEEBD0BF17}" type="presOf" srcId="{A0A41CF2-1CD6-41AD-8F3F-C2038E2730C8}" destId="{AAC37DE9-30C2-4CF5-8922-1FA36726A605}" srcOrd="0" destOrd="0" presId="urn:microsoft.com/office/officeart/2005/8/layout/hProcess6"/>
    <dgm:cxn modelId="{70766B03-A4BC-4083-8CBC-E6505443225D}" srcId="{E8FB1592-9E4E-4118-9F10-5F24CD504459}" destId="{3E8344CF-7EFC-428B-BFD7-DE8FFFD9477C}" srcOrd="0" destOrd="0" parTransId="{56BB37A5-0A1D-4931-8A75-78BBAC7FD910}" sibTransId="{40581C0E-5374-4A0C-AE78-17C819B47719}"/>
    <dgm:cxn modelId="{5EF98A35-3A05-45D3-BF2C-91DCBA452AC7}" type="presOf" srcId="{3E8344CF-7EFC-428B-BFD7-DE8FFFD9477C}" destId="{96973947-3DE9-45B9-B406-B66146B610CB}" srcOrd="0" destOrd="0" presId="urn:microsoft.com/office/officeart/2005/8/layout/hProcess6"/>
    <dgm:cxn modelId="{E8AC7965-5D0B-410C-AE94-4E5F87BBF4BE}" type="presOf" srcId="{A0A41CF2-1CD6-41AD-8F3F-C2038E2730C8}" destId="{D8A8F3B8-4306-4E44-8B8D-DE62AE26AFE8}" srcOrd="1" destOrd="0" presId="urn:microsoft.com/office/officeart/2005/8/layout/hProcess6"/>
    <dgm:cxn modelId="{C1DA846A-4715-451D-B2A4-15064FEFD3A5}" srcId="{3E8344CF-7EFC-428B-BFD7-DE8FFFD9477C}" destId="{8E25AFEC-DE38-48FB-BDC6-1B25B672E3FC}" srcOrd="0" destOrd="0" parTransId="{AFD7EFE9-2ECE-4D29-8277-29408B00BEC8}" sibTransId="{F5A76070-B025-46D5-9FA1-11753A434B35}"/>
    <dgm:cxn modelId="{839ED786-0794-4188-8B09-38E2C7B4DE53}" type="presOf" srcId="{877210BE-EF04-4115-A544-BAF05EB0959A}" destId="{423EEF35-A08E-44F1-BE56-6DB9461E1E44}" srcOrd="0" destOrd="0" presId="urn:microsoft.com/office/officeart/2005/8/layout/hProcess6"/>
    <dgm:cxn modelId="{23C0A4A6-C57D-4D97-80A2-8FBF4C849045}" type="presOf" srcId="{E8FB1592-9E4E-4118-9F10-5F24CD504459}" destId="{C8E36FFB-648D-4264-8AF2-03DD44029678}" srcOrd="0" destOrd="0" presId="urn:microsoft.com/office/officeart/2005/8/layout/hProcess6"/>
    <dgm:cxn modelId="{D2D6FEC8-2154-40C8-ACE8-7A8F90811DD4}" srcId="{877210BE-EF04-4115-A544-BAF05EB0959A}" destId="{A0A41CF2-1CD6-41AD-8F3F-C2038E2730C8}" srcOrd="0" destOrd="0" parTransId="{CFEFC8E6-E202-4ED6-94A7-BA8E8152C03E}" sibTransId="{DA169F77-7383-4115-AB92-2EA2B9247D60}"/>
    <dgm:cxn modelId="{293147E9-EB11-468A-B483-FB768CD68C4E}" srcId="{E8FB1592-9E4E-4118-9F10-5F24CD504459}" destId="{877210BE-EF04-4115-A544-BAF05EB0959A}" srcOrd="1" destOrd="0" parTransId="{13D82500-BF85-48FF-BD33-0D6150112FCE}" sibTransId="{36222D4F-4F64-4A0A-88A1-C497D62FE26D}"/>
    <dgm:cxn modelId="{C216C5ED-D445-4473-9A95-2133CE04C593}" type="presOf" srcId="{8E25AFEC-DE38-48FB-BDC6-1B25B672E3FC}" destId="{69C2CA69-376D-4E64-83BA-4D9C94251A9B}" srcOrd="0" destOrd="0" presId="urn:microsoft.com/office/officeart/2005/8/layout/hProcess6"/>
    <dgm:cxn modelId="{D18605D8-4B03-4BAC-BEA8-8BF2B3E675BB}" type="presParOf" srcId="{C8E36FFB-648D-4264-8AF2-03DD44029678}" destId="{3224E5A8-2DFD-4FEE-8CB2-48BD52856974}" srcOrd="0" destOrd="0" presId="urn:microsoft.com/office/officeart/2005/8/layout/hProcess6"/>
    <dgm:cxn modelId="{9EACC078-6D39-4BDA-BF29-799F88006C57}" type="presParOf" srcId="{3224E5A8-2DFD-4FEE-8CB2-48BD52856974}" destId="{AD3930BA-5D24-41DF-BCD2-F263B94CCB37}" srcOrd="0" destOrd="0" presId="urn:microsoft.com/office/officeart/2005/8/layout/hProcess6"/>
    <dgm:cxn modelId="{EB7A5E90-D568-4FC4-8574-E21996908A9F}" type="presParOf" srcId="{3224E5A8-2DFD-4FEE-8CB2-48BD52856974}" destId="{69C2CA69-376D-4E64-83BA-4D9C94251A9B}" srcOrd="1" destOrd="0" presId="urn:microsoft.com/office/officeart/2005/8/layout/hProcess6"/>
    <dgm:cxn modelId="{2ECE7A8D-A037-4646-8CDD-7883FF94479E}" type="presParOf" srcId="{3224E5A8-2DFD-4FEE-8CB2-48BD52856974}" destId="{60BD6D0E-4598-41C6-8D15-DE9681F34D95}" srcOrd="2" destOrd="0" presId="urn:microsoft.com/office/officeart/2005/8/layout/hProcess6"/>
    <dgm:cxn modelId="{34DFB3E8-AA90-402F-BF66-04228C022A95}" type="presParOf" srcId="{3224E5A8-2DFD-4FEE-8CB2-48BD52856974}" destId="{96973947-3DE9-45B9-B406-B66146B610CB}" srcOrd="3" destOrd="0" presId="urn:microsoft.com/office/officeart/2005/8/layout/hProcess6"/>
    <dgm:cxn modelId="{702DFDA6-90C0-4B09-81E6-372D99DAA500}" type="presParOf" srcId="{C8E36FFB-648D-4264-8AF2-03DD44029678}" destId="{E6697E26-7182-4742-89FF-BA6CF8EC4645}" srcOrd="1" destOrd="0" presId="urn:microsoft.com/office/officeart/2005/8/layout/hProcess6"/>
    <dgm:cxn modelId="{A38CB0F4-0EDF-4A34-97DB-E34811BECCFB}" type="presParOf" srcId="{C8E36FFB-648D-4264-8AF2-03DD44029678}" destId="{14F32E6E-69DF-4B8C-8CBB-3A32D6A19A49}" srcOrd="2" destOrd="0" presId="urn:microsoft.com/office/officeart/2005/8/layout/hProcess6"/>
    <dgm:cxn modelId="{F1856044-6C5A-42E7-B75D-8C56B4AB4B7C}" type="presParOf" srcId="{14F32E6E-69DF-4B8C-8CBB-3A32D6A19A49}" destId="{C365A8D4-A287-4627-8CF4-E0EB5EA7A0FB}" srcOrd="0" destOrd="0" presId="urn:microsoft.com/office/officeart/2005/8/layout/hProcess6"/>
    <dgm:cxn modelId="{52E1032C-5E93-4F09-95E7-E0D509F998EB}" type="presParOf" srcId="{14F32E6E-69DF-4B8C-8CBB-3A32D6A19A49}" destId="{AAC37DE9-30C2-4CF5-8922-1FA36726A605}" srcOrd="1" destOrd="0" presId="urn:microsoft.com/office/officeart/2005/8/layout/hProcess6"/>
    <dgm:cxn modelId="{90955CA6-F91A-4B03-9185-DEEAFAAF6A9D}" type="presParOf" srcId="{14F32E6E-69DF-4B8C-8CBB-3A32D6A19A49}" destId="{D8A8F3B8-4306-4E44-8B8D-DE62AE26AFE8}" srcOrd="2" destOrd="0" presId="urn:microsoft.com/office/officeart/2005/8/layout/hProcess6"/>
    <dgm:cxn modelId="{81BA16AA-5C1A-4B29-A9D4-663936D84450}" type="presParOf" srcId="{14F32E6E-69DF-4B8C-8CBB-3A32D6A19A49}" destId="{423EEF35-A08E-44F1-BE56-6DB9461E1E44}"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C2CA69-376D-4E64-83BA-4D9C94251A9B}">
      <dsp:nvSpPr>
        <dsp:cNvPr id="0" name=""/>
        <dsp:cNvSpPr/>
      </dsp:nvSpPr>
      <dsp:spPr>
        <a:xfrm>
          <a:off x="1070624" y="391493"/>
          <a:ext cx="4281963" cy="3742975"/>
        </a:xfrm>
        <a:prstGeom prst="rightArrow">
          <a:avLst>
            <a:gd name="adj1" fmla="val 70000"/>
            <a:gd name="adj2" fmla="val 50000"/>
          </a:avLst>
        </a:prstGeom>
        <a:solidFill>
          <a:srgbClr val="F08100"/>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12700" rIns="254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Gives us a means of looking at what the practical or economic outcomes of career development are</a:t>
          </a:r>
          <a:endParaRPr lang="en-GB" sz="2000" kern="1200" dirty="0">
            <a:latin typeface="Calibri" panose="020F0502020204030204" pitchFamily="34" charset="0"/>
            <a:cs typeface="Calibri" panose="020F0502020204030204" pitchFamily="34" charset="0"/>
          </a:endParaRPr>
        </a:p>
      </dsp:txBody>
      <dsp:txXfrm>
        <a:off x="2141115" y="952939"/>
        <a:ext cx="2087457" cy="2620083"/>
      </dsp:txXfrm>
    </dsp:sp>
    <dsp:sp modelId="{96973947-3DE9-45B9-B406-B66146B610CB}">
      <dsp:nvSpPr>
        <dsp:cNvPr id="0" name=""/>
        <dsp:cNvSpPr/>
      </dsp:nvSpPr>
      <dsp:spPr>
        <a:xfrm>
          <a:off x="133" y="1192490"/>
          <a:ext cx="2140981" cy="2140981"/>
        </a:xfrm>
        <a:prstGeom prst="ellipse">
          <a:avLst/>
        </a:prstGeom>
        <a:solidFill>
          <a:srgbClr val="66248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Tracking and Destinations data</a:t>
          </a:r>
          <a:endParaRPr lang="en-GB" sz="2300" kern="1200" dirty="0"/>
        </a:p>
      </dsp:txBody>
      <dsp:txXfrm>
        <a:off x="313672" y="1506029"/>
        <a:ext cx="1513903" cy="1513903"/>
      </dsp:txXfrm>
    </dsp:sp>
    <dsp:sp modelId="{AAC37DE9-30C2-4CF5-8922-1FA36726A605}">
      <dsp:nvSpPr>
        <dsp:cNvPr id="0" name=""/>
        <dsp:cNvSpPr/>
      </dsp:nvSpPr>
      <dsp:spPr>
        <a:xfrm>
          <a:off x="6690702" y="391493"/>
          <a:ext cx="4281963" cy="3742975"/>
        </a:xfrm>
        <a:prstGeom prst="rightArrow">
          <a:avLst>
            <a:gd name="adj1" fmla="val 70000"/>
            <a:gd name="adj2" fmla="val 50000"/>
          </a:avLst>
        </a:prstGeom>
        <a:solidFill>
          <a:srgbClr val="F0810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12700" rIns="254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Gives us a means of looking at what the learning outcomes of career development are</a:t>
          </a:r>
          <a:endParaRPr lang="en-GB" sz="2000" kern="1200" dirty="0">
            <a:latin typeface="Calibri" panose="020F0502020204030204" pitchFamily="34" charset="0"/>
            <a:cs typeface="Calibri" panose="020F0502020204030204" pitchFamily="34" charset="0"/>
          </a:endParaRPr>
        </a:p>
      </dsp:txBody>
      <dsp:txXfrm>
        <a:off x="7761193" y="952939"/>
        <a:ext cx="2087457" cy="2620083"/>
      </dsp:txXfrm>
    </dsp:sp>
    <dsp:sp modelId="{423EEF35-A08E-44F1-BE56-6DB9461E1E44}">
      <dsp:nvSpPr>
        <dsp:cNvPr id="0" name=""/>
        <dsp:cNvSpPr/>
      </dsp:nvSpPr>
      <dsp:spPr>
        <a:xfrm>
          <a:off x="5620211" y="1192490"/>
          <a:ext cx="2140981" cy="2140981"/>
        </a:xfrm>
        <a:prstGeom prst="ellipse">
          <a:avLst/>
        </a:prstGeom>
        <a:solidFill>
          <a:srgbClr val="66248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CDI framework</a:t>
          </a:r>
          <a:endParaRPr lang="en-GB" sz="2300" kern="1200" dirty="0"/>
        </a:p>
      </dsp:txBody>
      <dsp:txXfrm>
        <a:off x="5933750" y="1506029"/>
        <a:ext cx="1513903" cy="151390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B359BE-2ADE-4812-8FEC-D5DF668FD680}" type="datetimeFigureOut">
              <a:rPr lang="en-GB" smtClean="0"/>
              <a:t>19/12/2022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40A043-2467-4845-BC0F-A703AE8FF68C}" type="slidenum">
              <a:rPr lang="en-GB" smtClean="0"/>
              <a:t>‹#›</a:t>
            </a:fld>
            <a:endParaRPr lang="en-GB"/>
          </a:p>
        </p:txBody>
      </p:sp>
    </p:spTree>
    <p:extLst>
      <p:ext uri="{BB962C8B-B14F-4D97-AF65-F5344CB8AC3E}">
        <p14:creationId xmlns:p14="http://schemas.microsoft.com/office/powerpoint/2010/main" val="451035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AB3D322F-5AC6-48EA-9069-B4E97F9E66CF}" type="datetimeFigureOut">
              <a:rPr lang="en-GB" smtClean="0"/>
              <a:t>19/12/2022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AFB2816-7431-4075-A600-F3F505BC0C73}" type="slidenum">
              <a:rPr lang="en-GB" smtClean="0"/>
              <a:t>‹#›</a:t>
            </a:fld>
            <a:endParaRPr lang="en-GB"/>
          </a:p>
        </p:txBody>
      </p:sp>
    </p:spTree>
    <p:extLst>
      <p:ext uri="{BB962C8B-B14F-4D97-AF65-F5344CB8AC3E}">
        <p14:creationId xmlns:p14="http://schemas.microsoft.com/office/powerpoint/2010/main" val="3698452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B3D322F-5AC6-48EA-9069-B4E97F9E66CF}" type="datetimeFigureOut">
              <a:rPr lang="en-GB" smtClean="0"/>
              <a:t>19/12/2022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AFB2816-7431-4075-A600-F3F505BC0C73}" type="slidenum">
              <a:rPr lang="en-GB" smtClean="0"/>
              <a:t>‹#›</a:t>
            </a:fld>
            <a:endParaRPr lang="en-GB"/>
          </a:p>
        </p:txBody>
      </p:sp>
    </p:spTree>
    <p:extLst>
      <p:ext uri="{BB962C8B-B14F-4D97-AF65-F5344CB8AC3E}">
        <p14:creationId xmlns:p14="http://schemas.microsoft.com/office/powerpoint/2010/main" val="2781939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B3D322F-5AC6-48EA-9069-B4E97F9E66CF}" type="datetimeFigureOut">
              <a:rPr lang="en-GB" smtClean="0"/>
              <a:t>19/12/2022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AFB2816-7431-4075-A600-F3F505BC0C73}" type="slidenum">
              <a:rPr lang="en-GB" smtClean="0"/>
              <a:t>‹#›</a:t>
            </a:fld>
            <a:endParaRPr lang="en-GB"/>
          </a:p>
        </p:txBody>
      </p:sp>
    </p:spTree>
    <p:extLst>
      <p:ext uri="{BB962C8B-B14F-4D97-AF65-F5344CB8AC3E}">
        <p14:creationId xmlns:p14="http://schemas.microsoft.com/office/powerpoint/2010/main" val="3525406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B3D322F-5AC6-48EA-9069-B4E97F9E66CF}" type="datetimeFigureOut">
              <a:rPr lang="en-GB" smtClean="0"/>
              <a:t>19/12/2022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AFB2816-7431-4075-A600-F3F505BC0C73}" type="slidenum">
              <a:rPr lang="en-GB" smtClean="0"/>
              <a:t>‹#›</a:t>
            </a:fld>
            <a:endParaRPr lang="en-GB"/>
          </a:p>
        </p:txBody>
      </p:sp>
    </p:spTree>
    <p:extLst>
      <p:ext uri="{BB962C8B-B14F-4D97-AF65-F5344CB8AC3E}">
        <p14:creationId xmlns:p14="http://schemas.microsoft.com/office/powerpoint/2010/main" val="2721829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B3D322F-5AC6-48EA-9069-B4E97F9E66CF}" type="datetimeFigureOut">
              <a:rPr lang="en-GB" smtClean="0"/>
              <a:t>19/12/2022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AFB2816-7431-4075-A600-F3F505BC0C73}" type="slidenum">
              <a:rPr lang="en-GB" smtClean="0"/>
              <a:t>‹#›</a:t>
            </a:fld>
            <a:endParaRPr lang="en-GB"/>
          </a:p>
        </p:txBody>
      </p:sp>
    </p:spTree>
    <p:extLst>
      <p:ext uri="{BB962C8B-B14F-4D97-AF65-F5344CB8AC3E}">
        <p14:creationId xmlns:p14="http://schemas.microsoft.com/office/powerpoint/2010/main" val="3017241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AB3D322F-5AC6-48EA-9069-B4E97F9E66CF}" type="datetimeFigureOut">
              <a:rPr lang="en-GB" smtClean="0"/>
              <a:t>19/12/2022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AFB2816-7431-4075-A600-F3F505BC0C73}" type="slidenum">
              <a:rPr lang="en-GB" smtClean="0"/>
              <a:t>‹#›</a:t>
            </a:fld>
            <a:endParaRPr lang="en-GB"/>
          </a:p>
        </p:txBody>
      </p:sp>
    </p:spTree>
    <p:extLst>
      <p:ext uri="{BB962C8B-B14F-4D97-AF65-F5344CB8AC3E}">
        <p14:creationId xmlns:p14="http://schemas.microsoft.com/office/powerpoint/2010/main" val="4191578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AB3D322F-5AC6-48EA-9069-B4E97F9E66CF}" type="datetimeFigureOut">
              <a:rPr lang="en-GB" smtClean="0"/>
              <a:t>19/12/2022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AFB2816-7431-4075-A600-F3F505BC0C73}" type="slidenum">
              <a:rPr lang="en-GB" smtClean="0"/>
              <a:t>‹#›</a:t>
            </a:fld>
            <a:endParaRPr lang="en-GB"/>
          </a:p>
        </p:txBody>
      </p:sp>
    </p:spTree>
    <p:extLst>
      <p:ext uri="{BB962C8B-B14F-4D97-AF65-F5344CB8AC3E}">
        <p14:creationId xmlns:p14="http://schemas.microsoft.com/office/powerpoint/2010/main" val="3860473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AB3D322F-5AC6-48EA-9069-B4E97F9E66CF}" type="datetimeFigureOut">
              <a:rPr lang="en-GB" smtClean="0"/>
              <a:t>19/12/2022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AFB2816-7431-4075-A600-F3F505BC0C73}" type="slidenum">
              <a:rPr lang="en-GB" smtClean="0"/>
              <a:t>‹#›</a:t>
            </a:fld>
            <a:endParaRPr lang="en-GB"/>
          </a:p>
        </p:txBody>
      </p:sp>
    </p:spTree>
    <p:extLst>
      <p:ext uri="{BB962C8B-B14F-4D97-AF65-F5344CB8AC3E}">
        <p14:creationId xmlns:p14="http://schemas.microsoft.com/office/powerpoint/2010/main" val="4069524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3D322F-5AC6-48EA-9069-B4E97F9E66CF}" type="datetimeFigureOut">
              <a:rPr lang="en-GB" smtClean="0"/>
              <a:t>19/12/2022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AFB2816-7431-4075-A600-F3F505BC0C73}" type="slidenum">
              <a:rPr lang="en-GB" smtClean="0"/>
              <a:t>‹#›</a:t>
            </a:fld>
            <a:endParaRPr lang="en-GB"/>
          </a:p>
        </p:txBody>
      </p:sp>
    </p:spTree>
    <p:extLst>
      <p:ext uri="{BB962C8B-B14F-4D97-AF65-F5344CB8AC3E}">
        <p14:creationId xmlns:p14="http://schemas.microsoft.com/office/powerpoint/2010/main" val="2846241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AB3D322F-5AC6-48EA-9069-B4E97F9E66CF}" type="datetimeFigureOut">
              <a:rPr lang="en-GB" smtClean="0"/>
              <a:t>19/12/2022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AFB2816-7431-4075-A600-F3F505BC0C73}" type="slidenum">
              <a:rPr lang="en-GB" smtClean="0"/>
              <a:t>‹#›</a:t>
            </a:fld>
            <a:endParaRPr lang="en-GB"/>
          </a:p>
        </p:txBody>
      </p:sp>
    </p:spTree>
    <p:extLst>
      <p:ext uri="{BB962C8B-B14F-4D97-AF65-F5344CB8AC3E}">
        <p14:creationId xmlns:p14="http://schemas.microsoft.com/office/powerpoint/2010/main" val="329082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AB3D322F-5AC6-48EA-9069-B4E97F9E66CF}" type="datetimeFigureOut">
              <a:rPr lang="en-GB" smtClean="0"/>
              <a:t>19/12/2022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AFB2816-7431-4075-A600-F3F505BC0C73}" type="slidenum">
              <a:rPr lang="en-GB" smtClean="0"/>
              <a:t>‹#›</a:t>
            </a:fld>
            <a:endParaRPr lang="en-GB"/>
          </a:p>
        </p:txBody>
      </p:sp>
    </p:spTree>
    <p:extLst>
      <p:ext uri="{BB962C8B-B14F-4D97-AF65-F5344CB8AC3E}">
        <p14:creationId xmlns:p14="http://schemas.microsoft.com/office/powerpoint/2010/main" val="1091410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3D322F-5AC6-48EA-9069-B4E97F9E66CF}" type="datetimeFigureOut">
              <a:rPr lang="en-GB" smtClean="0"/>
              <a:t>19/12/2022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B2816-7431-4075-A600-F3F505BC0C73}" type="slidenum">
              <a:rPr lang="en-GB" smtClean="0"/>
              <a:t>‹#›</a:t>
            </a:fld>
            <a:endParaRPr lang="en-GB"/>
          </a:p>
        </p:txBody>
      </p:sp>
    </p:spTree>
    <p:extLst>
      <p:ext uri="{BB962C8B-B14F-4D97-AF65-F5344CB8AC3E}">
        <p14:creationId xmlns:p14="http://schemas.microsoft.com/office/powerpoint/2010/main" val="366556999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www.thecdi.net/write/Framework/Career_Development_Audit_using_the_CDI_Framework-ks3-post16.docx" TargetMode="External"/><Relationship Id="rId3" Type="http://schemas.openxmlformats.org/officeDocument/2006/relationships/hyperlink" Target="https://www.thecdi.net/write/CDI_90-Framework-Career_Development_skills-web.pdf" TargetMode="External"/><Relationship Id="rId7" Type="http://schemas.openxmlformats.org/officeDocument/2006/relationships/hyperlink" Target="https://youtu.be/uAoEWgIhvlI" TargetMode="External"/><Relationship Id="rId2" Type="http://schemas.openxmlformats.org/officeDocument/2006/relationships/hyperlink" Target="https://www.thecdi.net/New-Career-Development-Framework" TargetMode="External"/><Relationship Id="rId1" Type="http://schemas.openxmlformats.org/officeDocument/2006/relationships/slideLayout" Target="../slideLayouts/slideLayout2.xml"/><Relationship Id="rId6" Type="http://schemas.openxmlformats.org/officeDocument/2006/relationships/hyperlink" Target="https://www.thecdi.net/write/CDI_89-Framework-Redeveloping_the_CDI_Framework-web.pdf" TargetMode="External"/><Relationship Id="rId11" Type="http://schemas.openxmlformats.org/officeDocument/2006/relationships/hyperlink" Target="https://www.thecdi.net/write/Framework/CDI_110-Can_do_statements-v3kw.pdf" TargetMode="External"/><Relationship Id="rId5" Type="http://schemas.openxmlformats.org/officeDocument/2006/relationships/hyperlink" Target="https://www.thecdi.net/write/Framework/CDI_107-Framework_Handbook-web_Updated.pdf" TargetMode="External"/><Relationship Id="rId10" Type="http://schemas.openxmlformats.org/officeDocument/2006/relationships/hyperlink" Target="https://www.thecdi.net/Supporting-case-studies" TargetMode="External"/><Relationship Id="rId4" Type="http://schemas.openxmlformats.org/officeDocument/2006/relationships/hyperlink" Target="https://www.thecdi.net/write/Framework/CDI_86-Framework-Guidance_in_Secondary_Schools-webFINAL.pdf" TargetMode="External"/><Relationship Id="rId9" Type="http://schemas.openxmlformats.org/officeDocument/2006/relationships/hyperlink" Target="https://www.thecdi.net/write/Career_Development_Plan_using_the_CDI_Framework.docx"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thecdi.net/write/Framework/CDI_86-Framework-Guidance_in_Secondary_Schools-webFINAL.pdf"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hyperlink" Target="https://www.thecdi.net/New-Career-Development-Framework" TargetMode="External"/><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2.xml"/><Relationship Id="rId5" Type="http://schemas.openxmlformats.org/officeDocument/2006/relationships/image" Target="../media/image30.gif"/><Relationship Id="rId4" Type="http://schemas.openxmlformats.org/officeDocument/2006/relationships/image" Target="../media/image29.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F3CED-7758-694B-BD3F-741CED87DF46}"/>
              </a:ext>
            </a:extLst>
          </p:cNvPr>
          <p:cNvSpPr>
            <a:spLocks noGrp="1"/>
          </p:cNvSpPr>
          <p:nvPr>
            <p:ph type="title"/>
          </p:nvPr>
        </p:nvSpPr>
        <p:spPr>
          <a:xfrm>
            <a:off x="360327" y="5131471"/>
            <a:ext cx="3852672" cy="1127063"/>
          </a:xfrm>
        </p:spPr>
        <p:txBody>
          <a:bodyPr anchor="t">
            <a:normAutofit/>
          </a:bodyPr>
          <a:lstStyle/>
          <a:p>
            <a:r>
              <a:rPr lang="en-US" sz="2400" i="1" dirty="0">
                <a:solidFill>
                  <a:schemeClr val="bg1"/>
                </a:solidFill>
                <a:latin typeface="Calibri" panose="020F0502020204030204" pitchFamily="34" charset="0"/>
                <a:cs typeface="Calibri" panose="020F0502020204030204" pitchFamily="34" charset="0"/>
              </a:rPr>
              <a:t>What you need to learn to have a positive career</a:t>
            </a:r>
            <a:endParaRPr lang="en-GB" sz="2400" i="1" dirty="0">
              <a:solidFill>
                <a:schemeClr val="bg1"/>
              </a:solidFill>
              <a:latin typeface="Calibri" panose="020F0502020204030204" pitchFamily="34" charset="0"/>
              <a:cs typeface="Calibri" panose="020F0502020204030204" pitchFamily="34" charset="0"/>
            </a:endParaRPr>
          </a:p>
        </p:txBody>
      </p:sp>
      <p:sp>
        <p:nvSpPr>
          <p:cNvPr id="3" name="Title 1">
            <a:extLst>
              <a:ext uri="{FF2B5EF4-FFF2-40B4-BE49-F238E27FC236}">
                <a16:creationId xmlns:a16="http://schemas.microsoft.com/office/drawing/2014/main" id="{A836B02E-C328-AF4A-BF2A-F56FB68C7A68}"/>
              </a:ext>
            </a:extLst>
          </p:cNvPr>
          <p:cNvSpPr txBox="1">
            <a:spLocks/>
          </p:cNvSpPr>
          <p:nvPr/>
        </p:nvSpPr>
        <p:spPr>
          <a:xfrm>
            <a:off x="360327" y="4456604"/>
            <a:ext cx="3852672" cy="84677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i="1" dirty="0">
                <a:solidFill>
                  <a:srgbClr val="E5006A"/>
                </a:solidFill>
                <a:latin typeface="Calibri" panose="020F0502020204030204" pitchFamily="34" charset="0"/>
                <a:cs typeface="Calibri" panose="020F0502020204030204" pitchFamily="34" charset="0"/>
              </a:rPr>
              <a:t>NEW</a:t>
            </a:r>
            <a:endParaRPr lang="en-GB" sz="3600" i="1" dirty="0">
              <a:solidFill>
                <a:srgbClr val="E5006A"/>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552FAD5-1327-9A26-B3CF-1F032FB2C0DF}"/>
              </a:ext>
            </a:extLst>
          </p:cNvPr>
          <p:cNvSpPr txBox="1"/>
          <p:nvPr/>
        </p:nvSpPr>
        <p:spPr>
          <a:xfrm>
            <a:off x="360327" y="6258534"/>
            <a:ext cx="3306151" cy="369332"/>
          </a:xfrm>
          <a:prstGeom prst="rect">
            <a:avLst/>
          </a:prstGeom>
          <a:noFill/>
        </p:spPr>
        <p:txBody>
          <a:bodyPr wrap="square" rtlCol="0">
            <a:spAutoFit/>
          </a:bodyPr>
          <a:lstStyle/>
          <a:p>
            <a:r>
              <a:rPr lang="en-GB" dirty="0">
                <a:solidFill>
                  <a:schemeClr val="bg1"/>
                </a:solidFill>
              </a:rPr>
              <a:t>Adapted from Tristram Hooley</a:t>
            </a:r>
          </a:p>
        </p:txBody>
      </p:sp>
    </p:spTree>
    <p:extLst>
      <p:ext uri="{BB962C8B-B14F-4D97-AF65-F5344CB8AC3E}">
        <p14:creationId xmlns:p14="http://schemas.microsoft.com/office/powerpoint/2010/main" val="246684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descr="Shape, arrow&#10;&#10;Description automatically generated">
            <a:extLst>
              <a:ext uri="{FF2B5EF4-FFF2-40B4-BE49-F238E27FC236}">
                <a16:creationId xmlns:a16="http://schemas.microsoft.com/office/drawing/2014/main" id="{4C3D8549-7F98-9047-8EAF-2756BEFA9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251091" flipH="1">
            <a:off x="4059159" y="-1378986"/>
            <a:ext cx="8654675" cy="6123105"/>
          </a:xfrm>
          <a:prstGeom prst="rect">
            <a:avLst/>
          </a:prstGeom>
        </p:spPr>
      </p:pic>
      <p:sp>
        <p:nvSpPr>
          <p:cNvPr id="11" name="Title 1">
            <a:extLst>
              <a:ext uri="{FF2B5EF4-FFF2-40B4-BE49-F238E27FC236}">
                <a16:creationId xmlns:a16="http://schemas.microsoft.com/office/drawing/2014/main" id="{75A39CA4-C72B-3842-82BF-FD0C1E6D8D12}"/>
              </a:ext>
            </a:extLst>
          </p:cNvPr>
          <p:cNvSpPr>
            <a:spLocks noGrp="1"/>
          </p:cNvSpPr>
          <p:nvPr>
            <p:ph type="title"/>
          </p:nvPr>
        </p:nvSpPr>
        <p:spPr>
          <a:xfrm>
            <a:off x="1448833" y="1022450"/>
            <a:ext cx="8467898" cy="660116"/>
          </a:xfrm>
        </p:spPr>
        <p:txBody>
          <a:bodyPr anchor="t">
            <a:noAutofit/>
          </a:bodyPr>
          <a:lstStyle/>
          <a:p>
            <a:pPr>
              <a:lnSpc>
                <a:spcPct val="80000"/>
              </a:lnSpc>
            </a:pPr>
            <a:r>
              <a:rPr lang="en-US" sz="3200" dirty="0">
                <a:solidFill>
                  <a:srgbClr val="110623"/>
                </a:solidFill>
                <a:latin typeface="Calibri" panose="020F0502020204030204" pitchFamily="34" charset="0"/>
                <a:cs typeface="Calibri" panose="020F0502020204030204" pitchFamily="34" charset="0"/>
              </a:rPr>
              <a:t>Grow throughout life</a:t>
            </a:r>
            <a:br>
              <a:rPr lang="en-GB" sz="2800" dirty="0"/>
            </a:br>
            <a:br>
              <a:rPr lang="en-GB" sz="2800" dirty="0">
                <a:solidFill>
                  <a:srgbClr val="662483"/>
                </a:solidFill>
              </a:rPr>
            </a:br>
            <a:endParaRPr lang="en-US" sz="2800" dirty="0">
              <a:solidFill>
                <a:srgbClr val="662483"/>
              </a:solidFill>
            </a:endParaRPr>
          </a:p>
        </p:txBody>
      </p:sp>
      <p:sp>
        <p:nvSpPr>
          <p:cNvPr id="12" name="Title 1">
            <a:extLst>
              <a:ext uri="{FF2B5EF4-FFF2-40B4-BE49-F238E27FC236}">
                <a16:creationId xmlns:a16="http://schemas.microsoft.com/office/drawing/2014/main" id="{8A0576DE-3882-E84A-8B52-A99BCA22D274}"/>
              </a:ext>
            </a:extLst>
          </p:cNvPr>
          <p:cNvSpPr txBox="1">
            <a:spLocks/>
          </p:cNvSpPr>
          <p:nvPr/>
        </p:nvSpPr>
        <p:spPr>
          <a:xfrm>
            <a:off x="561647" y="1849992"/>
            <a:ext cx="10746004" cy="432324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09728">
              <a:lnSpc>
                <a:spcPct val="100000"/>
              </a:lnSpc>
            </a:pPr>
            <a:r>
              <a:rPr lang="en-US" sz="2100" i="1" dirty="0">
                <a:solidFill>
                  <a:srgbClr val="110623"/>
                </a:solidFill>
                <a:latin typeface="Calibri" panose="020F0502020204030204" pitchFamily="34" charset="0"/>
                <a:cs typeface="Calibri" panose="020F0502020204030204" pitchFamily="34" charset="0"/>
              </a:rPr>
              <a:t>People need to grow throughout life by learning and reﬂecting on </a:t>
            </a:r>
            <a:br>
              <a:rPr lang="en-US" sz="2100" i="1" dirty="0">
                <a:solidFill>
                  <a:srgbClr val="110623"/>
                </a:solidFill>
                <a:latin typeface="Calibri" panose="020F0502020204030204" pitchFamily="34" charset="0"/>
                <a:cs typeface="Calibri" panose="020F0502020204030204" pitchFamily="34" charset="0"/>
              </a:rPr>
            </a:br>
            <a:r>
              <a:rPr lang="en-US" sz="2100" i="1" dirty="0">
                <a:solidFill>
                  <a:srgbClr val="110623"/>
                </a:solidFill>
                <a:latin typeface="Calibri" panose="020F0502020204030204" pitchFamily="34" charset="0"/>
                <a:cs typeface="Calibri" panose="020F0502020204030204" pitchFamily="34" charset="0"/>
              </a:rPr>
              <a:t>themselves, their background, and their strengths. Careers practitioners </a:t>
            </a:r>
            <a:br>
              <a:rPr lang="en-US" sz="2100" i="1" dirty="0">
                <a:solidFill>
                  <a:srgbClr val="110623"/>
                </a:solidFill>
                <a:latin typeface="Calibri" panose="020F0502020204030204" pitchFamily="34" charset="0"/>
                <a:cs typeface="Calibri" panose="020F0502020204030204" pitchFamily="34" charset="0"/>
              </a:rPr>
            </a:br>
            <a:r>
              <a:rPr lang="en-US" sz="2100" i="1" dirty="0">
                <a:solidFill>
                  <a:srgbClr val="110623"/>
                </a:solidFill>
                <a:latin typeface="Calibri" panose="020F0502020204030204" pitchFamily="34" charset="0"/>
                <a:cs typeface="Calibri" panose="020F0502020204030204" pitchFamily="34" charset="0"/>
              </a:rPr>
              <a:t>should address this by engaging learners in:</a:t>
            </a:r>
          </a:p>
          <a:p>
            <a:pPr marL="109728">
              <a:lnSpc>
                <a:spcPct val="100000"/>
              </a:lnSpc>
            </a:pPr>
            <a:r>
              <a:rPr lang="en-US" sz="2100" i="1" dirty="0">
                <a:solidFill>
                  <a:srgbClr val="110623"/>
                </a:solidFill>
                <a:latin typeface="Calibri" panose="020F0502020204030204" pitchFamily="34" charset="0"/>
                <a:cs typeface="Calibri" panose="020F0502020204030204" pitchFamily="34" charset="0"/>
              </a:rPr>
              <a:t> </a:t>
            </a:r>
          </a:p>
          <a:p>
            <a:pPr marL="342900" indent="-342900">
              <a:lnSpc>
                <a:spcPct val="100000"/>
              </a:lnSpc>
              <a:buFont typeface="Arial" panose="020B0604020202020204" pitchFamily="34" charset="0"/>
              <a:buChar char="•"/>
            </a:pPr>
            <a:r>
              <a:rPr lang="en-US" sz="2100" dirty="0">
                <a:solidFill>
                  <a:srgbClr val="110623"/>
                </a:solidFill>
                <a:latin typeface="Calibri" panose="020F0502020204030204" pitchFamily="34" charset="0"/>
                <a:cs typeface="Calibri" panose="020F0502020204030204" pitchFamily="34" charset="0"/>
              </a:rPr>
              <a:t>Making use of help, support and feedback </a:t>
            </a:r>
          </a:p>
          <a:p>
            <a:pPr marL="342900" indent="-342900">
              <a:lnSpc>
                <a:spcPct val="100000"/>
              </a:lnSpc>
              <a:buFont typeface="Arial" panose="020B0604020202020204" pitchFamily="34" charset="0"/>
              <a:buChar char="•"/>
            </a:pPr>
            <a:r>
              <a:rPr lang="en-US" sz="2100" dirty="0" err="1">
                <a:solidFill>
                  <a:srgbClr val="110623"/>
                </a:solidFill>
                <a:latin typeface="Calibri" panose="020F0502020204030204" pitchFamily="34" charset="0"/>
                <a:cs typeface="Calibri" panose="020F0502020204030204" pitchFamily="34" charset="0"/>
              </a:rPr>
              <a:t>Recognising</a:t>
            </a:r>
            <a:r>
              <a:rPr lang="en-US" sz="2100" dirty="0">
                <a:solidFill>
                  <a:srgbClr val="110623"/>
                </a:solidFill>
                <a:latin typeface="Calibri" panose="020F0502020204030204" pitchFamily="34" charset="0"/>
                <a:cs typeface="Calibri" panose="020F0502020204030204" pitchFamily="34" charset="0"/>
              </a:rPr>
              <a:t> how learning, skills and experience contribute to career </a:t>
            </a:r>
          </a:p>
          <a:p>
            <a:pPr marL="342900" indent="-342900">
              <a:lnSpc>
                <a:spcPct val="100000"/>
              </a:lnSpc>
              <a:buFont typeface="Arial" panose="020B0604020202020204" pitchFamily="34" charset="0"/>
              <a:buChar char="•"/>
            </a:pPr>
            <a:r>
              <a:rPr lang="en-US" sz="2100" dirty="0">
                <a:solidFill>
                  <a:srgbClr val="110623"/>
                </a:solidFill>
                <a:latin typeface="Calibri" panose="020F0502020204030204" pitchFamily="34" charset="0"/>
                <a:cs typeface="Calibri" panose="020F0502020204030204" pitchFamily="34" charset="0"/>
              </a:rPr>
              <a:t>Reflecting on and recording achievements, experiences and learning </a:t>
            </a:r>
          </a:p>
          <a:p>
            <a:pPr marL="342900" indent="-342900">
              <a:lnSpc>
                <a:spcPct val="100000"/>
              </a:lnSpc>
              <a:buFont typeface="Arial" panose="020B0604020202020204" pitchFamily="34" charset="0"/>
              <a:buChar char="•"/>
            </a:pPr>
            <a:r>
              <a:rPr lang="en-US" sz="2100" dirty="0">
                <a:solidFill>
                  <a:srgbClr val="110623"/>
                </a:solidFill>
                <a:latin typeface="Calibri" panose="020F0502020204030204" pitchFamily="34" charset="0"/>
                <a:cs typeface="Calibri" panose="020F0502020204030204" pitchFamily="34" charset="0"/>
              </a:rPr>
              <a:t>Committing to lifelong learning and development </a:t>
            </a:r>
          </a:p>
          <a:p>
            <a:pPr marL="342900" indent="-342900">
              <a:lnSpc>
                <a:spcPct val="100000"/>
              </a:lnSpc>
              <a:buFont typeface="Arial" panose="020B0604020202020204" pitchFamily="34" charset="0"/>
              <a:buChar char="•"/>
            </a:pPr>
            <a:r>
              <a:rPr lang="en-US" sz="2100" dirty="0">
                <a:solidFill>
                  <a:srgbClr val="110623"/>
                </a:solidFill>
                <a:latin typeface="Calibri" panose="020F0502020204030204" pitchFamily="34" charset="0"/>
                <a:cs typeface="Calibri" panose="020F0502020204030204" pitchFamily="34" charset="0"/>
              </a:rPr>
              <a:t>Challenging themselves and trying new things </a:t>
            </a:r>
          </a:p>
          <a:p>
            <a:pPr marL="342900" indent="-342900">
              <a:lnSpc>
                <a:spcPct val="100000"/>
              </a:lnSpc>
              <a:buFont typeface="Arial" panose="020B0604020202020204" pitchFamily="34" charset="0"/>
              <a:buChar char="•"/>
            </a:pPr>
            <a:r>
              <a:rPr lang="en-US" sz="2100" dirty="0">
                <a:solidFill>
                  <a:srgbClr val="110623"/>
                </a:solidFill>
                <a:latin typeface="Calibri" panose="020F0502020204030204" pitchFamily="34" charset="0"/>
                <a:cs typeface="Calibri" panose="020F0502020204030204" pitchFamily="34" charset="0"/>
              </a:rPr>
              <a:t>Considering the impact of heritage, identity and values</a:t>
            </a:r>
          </a:p>
        </p:txBody>
      </p:sp>
      <p:pic>
        <p:nvPicPr>
          <p:cNvPr id="3" name="Picture 2" descr="Icon&#10;&#10;Description automatically generated">
            <a:extLst>
              <a:ext uri="{FF2B5EF4-FFF2-40B4-BE49-F238E27FC236}">
                <a16:creationId xmlns:a16="http://schemas.microsoft.com/office/drawing/2014/main" id="{DF56151D-75C9-D646-854A-713E0231C7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833" y="855024"/>
            <a:ext cx="720000" cy="720000"/>
          </a:xfrm>
          <a:prstGeom prst="rect">
            <a:avLst/>
          </a:prstGeom>
        </p:spPr>
      </p:pic>
    </p:spTree>
    <p:extLst>
      <p:ext uri="{BB962C8B-B14F-4D97-AF65-F5344CB8AC3E}">
        <p14:creationId xmlns:p14="http://schemas.microsoft.com/office/powerpoint/2010/main" val="1404014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Logo&#10;&#10;Description automatically generated with medium confidence">
            <a:extLst>
              <a:ext uri="{FF2B5EF4-FFF2-40B4-BE49-F238E27FC236}">
                <a16:creationId xmlns:a16="http://schemas.microsoft.com/office/drawing/2014/main" id="{5EEB953D-3BA3-0043-8043-6B8A25A747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786808" flipH="1">
            <a:off x="6939333" y="2945697"/>
            <a:ext cx="5290967" cy="5290967"/>
          </a:xfrm>
          <a:prstGeom prst="rect">
            <a:avLst/>
          </a:prstGeom>
        </p:spPr>
      </p:pic>
      <p:sp>
        <p:nvSpPr>
          <p:cNvPr id="11" name="Title 1">
            <a:extLst>
              <a:ext uri="{FF2B5EF4-FFF2-40B4-BE49-F238E27FC236}">
                <a16:creationId xmlns:a16="http://schemas.microsoft.com/office/drawing/2014/main" id="{75A39CA4-C72B-3842-82BF-FD0C1E6D8D12}"/>
              </a:ext>
            </a:extLst>
          </p:cNvPr>
          <p:cNvSpPr>
            <a:spLocks noGrp="1"/>
          </p:cNvSpPr>
          <p:nvPr>
            <p:ph type="title"/>
          </p:nvPr>
        </p:nvSpPr>
        <p:spPr>
          <a:xfrm>
            <a:off x="1448834" y="1022450"/>
            <a:ext cx="8467898" cy="660116"/>
          </a:xfrm>
        </p:spPr>
        <p:txBody>
          <a:bodyPr anchor="t">
            <a:noAutofit/>
          </a:bodyPr>
          <a:lstStyle/>
          <a:p>
            <a:pPr>
              <a:lnSpc>
                <a:spcPct val="80000"/>
              </a:lnSpc>
            </a:pPr>
            <a:r>
              <a:rPr lang="en-US" sz="3200" dirty="0">
                <a:latin typeface="Calibri" panose="020F0502020204030204" pitchFamily="34" charset="0"/>
                <a:cs typeface="Calibri" panose="020F0502020204030204" pitchFamily="34" charset="0"/>
              </a:rPr>
              <a:t>Explore possibilities</a:t>
            </a:r>
            <a:br>
              <a:rPr lang="en-GB" sz="2800" dirty="0"/>
            </a:br>
            <a:br>
              <a:rPr lang="en-GB" sz="2800" dirty="0">
                <a:solidFill>
                  <a:srgbClr val="662483"/>
                </a:solidFill>
              </a:rPr>
            </a:br>
            <a:endParaRPr lang="en-US" sz="2800" dirty="0">
              <a:solidFill>
                <a:srgbClr val="662483"/>
              </a:solidFill>
            </a:endParaRPr>
          </a:p>
        </p:txBody>
      </p:sp>
      <p:sp>
        <p:nvSpPr>
          <p:cNvPr id="12" name="Title 1">
            <a:extLst>
              <a:ext uri="{FF2B5EF4-FFF2-40B4-BE49-F238E27FC236}">
                <a16:creationId xmlns:a16="http://schemas.microsoft.com/office/drawing/2014/main" id="{8A0576DE-3882-E84A-8B52-A99BCA22D274}"/>
              </a:ext>
            </a:extLst>
          </p:cNvPr>
          <p:cNvSpPr txBox="1">
            <a:spLocks/>
          </p:cNvSpPr>
          <p:nvPr/>
        </p:nvSpPr>
        <p:spPr>
          <a:xfrm>
            <a:off x="561645" y="1888629"/>
            <a:ext cx="11348331" cy="432324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09728"/>
            <a:r>
              <a:rPr lang="en-US" sz="2100" i="1" dirty="0">
                <a:solidFill>
                  <a:srgbClr val="110623"/>
                </a:solidFill>
                <a:latin typeface="Calibri" panose="020F0502020204030204" pitchFamily="34" charset="0"/>
                <a:cs typeface="Calibri" panose="020F0502020204030204" pitchFamily="34" charset="0"/>
              </a:rPr>
              <a:t>People need to explore the full range of possibilities open to them and learn about recruitment processes and the culture of diﬀerent workplaces. Careers practitioners should address this by engaging learners in:</a:t>
            </a:r>
          </a:p>
          <a:p>
            <a:pPr marL="109728"/>
            <a:r>
              <a:rPr lang="en-US" sz="2100" i="1" dirty="0">
                <a:solidFill>
                  <a:srgbClr val="110623"/>
                </a:solidFill>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lang="en-US" sz="2100" dirty="0">
                <a:solidFill>
                  <a:srgbClr val="110623"/>
                </a:solidFill>
                <a:latin typeface="Calibri" panose="020F0502020204030204" pitchFamily="34" charset="0"/>
                <a:cs typeface="Calibri" panose="020F0502020204030204" pitchFamily="34" charset="0"/>
              </a:rPr>
              <a:t>Thinking about what jobs and roles to pursue </a:t>
            </a:r>
          </a:p>
          <a:p>
            <a:pPr marL="342900" indent="-342900">
              <a:buFont typeface="Arial" panose="020B0604020202020204" pitchFamily="34" charset="0"/>
              <a:buChar char="•"/>
            </a:pPr>
            <a:r>
              <a:rPr lang="en-US" sz="2100" dirty="0">
                <a:solidFill>
                  <a:srgbClr val="110623"/>
                </a:solidFill>
                <a:latin typeface="Calibri" panose="020F0502020204030204" pitchFamily="34" charset="0"/>
                <a:cs typeface="Calibri" panose="020F0502020204030204" pitchFamily="34" charset="0"/>
              </a:rPr>
              <a:t>Finding and making use of </a:t>
            </a:r>
            <a:r>
              <a:rPr lang="en-US" sz="2100" dirty="0" err="1">
                <a:solidFill>
                  <a:srgbClr val="110623"/>
                </a:solidFill>
                <a:latin typeface="Calibri" panose="020F0502020204030204" pitchFamily="34" charset="0"/>
                <a:cs typeface="Calibri" panose="020F0502020204030204" pitchFamily="34" charset="0"/>
              </a:rPr>
              <a:t>labour</a:t>
            </a:r>
            <a:r>
              <a:rPr lang="en-US" sz="2100" dirty="0">
                <a:solidFill>
                  <a:srgbClr val="110623"/>
                </a:solidFill>
                <a:latin typeface="Calibri" panose="020F0502020204030204" pitchFamily="34" charset="0"/>
                <a:cs typeface="Calibri" panose="020F0502020204030204" pitchFamily="34" charset="0"/>
              </a:rPr>
              <a:t> market information and information about the education system </a:t>
            </a:r>
          </a:p>
          <a:p>
            <a:pPr marL="342900" indent="-342900">
              <a:buFont typeface="Arial" panose="020B0604020202020204" pitchFamily="34" charset="0"/>
              <a:buChar char="•"/>
            </a:pPr>
            <a:r>
              <a:rPr lang="en-US" sz="2100" dirty="0">
                <a:solidFill>
                  <a:srgbClr val="110623"/>
                </a:solidFill>
                <a:latin typeface="Calibri" panose="020F0502020204030204" pitchFamily="34" charset="0"/>
                <a:cs typeface="Calibri" panose="020F0502020204030204" pitchFamily="34" charset="0"/>
              </a:rPr>
              <a:t>Understanding learning pathways and how to access and succeed in them </a:t>
            </a:r>
          </a:p>
          <a:p>
            <a:pPr marL="342900" indent="-342900">
              <a:buFont typeface="Arial" panose="020B0604020202020204" pitchFamily="34" charset="0"/>
              <a:buChar char="•"/>
            </a:pPr>
            <a:r>
              <a:rPr lang="en-US" sz="2100" dirty="0" err="1">
                <a:solidFill>
                  <a:srgbClr val="110623"/>
                </a:solidFill>
                <a:latin typeface="Calibri" panose="020F0502020204030204" pitchFamily="34" charset="0"/>
                <a:cs typeface="Calibri" panose="020F0502020204030204" pitchFamily="34" charset="0"/>
              </a:rPr>
              <a:t>Recognising</a:t>
            </a:r>
            <a:r>
              <a:rPr lang="en-US" sz="2100" dirty="0">
                <a:solidFill>
                  <a:srgbClr val="110623"/>
                </a:solidFill>
                <a:latin typeface="Calibri" panose="020F0502020204030204" pitchFamily="34" charset="0"/>
                <a:cs typeface="Calibri" panose="020F0502020204030204" pitchFamily="34" charset="0"/>
              </a:rPr>
              <a:t> the relationship between learning, qualifications and work </a:t>
            </a:r>
          </a:p>
          <a:p>
            <a:pPr marL="342900" indent="-342900">
              <a:buFont typeface="Arial" panose="020B0604020202020204" pitchFamily="34" charset="0"/>
              <a:buChar char="•"/>
            </a:pPr>
            <a:r>
              <a:rPr lang="en-US" sz="2100" dirty="0">
                <a:solidFill>
                  <a:srgbClr val="110623"/>
                </a:solidFill>
                <a:latin typeface="Calibri" panose="020F0502020204030204" pitchFamily="34" charset="0"/>
                <a:cs typeface="Calibri" panose="020F0502020204030204" pitchFamily="34" charset="0"/>
              </a:rPr>
              <a:t>Building awareness about workplaces, workplace culture and expectations </a:t>
            </a:r>
          </a:p>
          <a:p>
            <a:pPr marL="342900" indent="-342900">
              <a:buFont typeface="Arial" panose="020B0604020202020204" pitchFamily="34" charset="0"/>
              <a:buChar char="•"/>
            </a:pPr>
            <a:r>
              <a:rPr lang="en-US" sz="2100" dirty="0" err="1">
                <a:solidFill>
                  <a:srgbClr val="110623"/>
                </a:solidFill>
                <a:latin typeface="Calibri" panose="020F0502020204030204" pitchFamily="34" charset="0"/>
                <a:cs typeface="Calibri" panose="020F0502020204030204" pitchFamily="34" charset="0"/>
              </a:rPr>
              <a:t>Analysing</a:t>
            </a:r>
            <a:r>
              <a:rPr lang="en-US" sz="2100" dirty="0">
                <a:solidFill>
                  <a:srgbClr val="110623"/>
                </a:solidFill>
                <a:latin typeface="Calibri" panose="020F0502020204030204" pitchFamily="34" charset="0"/>
                <a:cs typeface="Calibri" panose="020F0502020204030204" pitchFamily="34" charset="0"/>
              </a:rPr>
              <a:t> and preparing for recruitment and selection processes</a:t>
            </a:r>
            <a:endParaRPr lang="en-GB" sz="2100" dirty="0">
              <a:solidFill>
                <a:srgbClr val="110623"/>
              </a:solidFill>
              <a:latin typeface="Calibri" panose="020F0502020204030204" pitchFamily="34" charset="0"/>
              <a:cs typeface="Calibri" panose="020F0502020204030204" pitchFamily="34" charset="0"/>
            </a:endParaRPr>
          </a:p>
        </p:txBody>
      </p:sp>
      <p:pic>
        <p:nvPicPr>
          <p:cNvPr id="3" name="Picture 2" descr="Icon&#10;&#10;Description automatically generated">
            <a:extLst>
              <a:ext uri="{FF2B5EF4-FFF2-40B4-BE49-F238E27FC236}">
                <a16:creationId xmlns:a16="http://schemas.microsoft.com/office/drawing/2014/main" id="{600A41EF-0030-E041-95A2-CF0B120D0A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586" y="842814"/>
            <a:ext cx="720000" cy="720000"/>
          </a:xfrm>
          <a:prstGeom prst="rect">
            <a:avLst/>
          </a:prstGeom>
        </p:spPr>
      </p:pic>
    </p:spTree>
    <p:extLst>
      <p:ext uri="{BB962C8B-B14F-4D97-AF65-F5344CB8AC3E}">
        <p14:creationId xmlns:p14="http://schemas.microsoft.com/office/powerpoint/2010/main" val="1296727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F34E92-5868-65E9-0F5C-9D43329AB9AE}"/>
              </a:ext>
            </a:extLst>
          </p:cNvPr>
          <p:cNvPicPr>
            <a:picLocks noChangeAspect="1"/>
          </p:cNvPicPr>
          <p:nvPr/>
        </p:nvPicPr>
        <p:blipFill rotWithShape="1">
          <a:blip r:embed="rId2"/>
          <a:srcRect l="16685" t="18127" r="30309" b="9812"/>
          <a:stretch/>
        </p:blipFill>
        <p:spPr>
          <a:xfrm>
            <a:off x="3164440" y="575352"/>
            <a:ext cx="8003570" cy="6120378"/>
          </a:xfrm>
          <a:prstGeom prst="rect">
            <a:avLst/>
          </a:prstGeom>
        </p:spPr>
      </p:pic>
      <p:sp>
        <p:nvSpPr>
          <p:cNvPr id="6" name="TextBox 5">
            <a:extLst>
              <a:ext uri="{FF2B5EF4-FFF2-40B4-BE49-F238E27FC236}">
                <a16:creationId xmlns:a16="http://schemas.microsoft.com/office/drawing/2014/main" id="{68C19D6F-78E9-39DD-3689-9829A417DF2A}"/>
              </a:ext>
            </a:extLst>
          </p:cNvPr>
          <p:cNvSpPr txBox="1"/>
          <p:nvPr/>
        </p:nvSpPr>
        <p:spPr>
          <a:xfrm>
            <a:off x="349321" y="606175"/>
            <a:ext cx="2250041" cy="923330"/>
          </a:xfrm>
          <a:prstGeom prst="rect">
            <a:avLst/>
          </a:prstGeom>
          <a:noFill/>
        </p:spPr>
        <p:txBody>
          <a:bodyPr wrap="square" rtlCol="0">
            <a:spAutoFit/>
          </a:bodyPr>
          <a:lstStyle/>
          <a:p>
            <a:r>
              <a:rPr lang="en-GB" dirty="0"/>
              <a:t>LMI in the careers curriculum</a:t>
            </a:r>
          </a:p>
          <a:p>
            <a:r>
              <a:rPr lang="en-GB" dirty="0"/>
              <a:t>(Wendy Hirsh, 2017)</a:t>
            </a:r>
          </a:p>
        </p:txBody>
      </p:sp>
    </p:spTree>
    <p:extLst>
      <p:ext uri="{BB962C8B-B14F-4D97-AF65-F5344CB8AC3E}">
        <p14:creationId xmlns:p14="http://schemas.microsoft.com/office/powerpoint/2010/main" val="2760551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Picture 15" descr="Icon&#10;&#10;Description automatically generated">
            <a:extLst>
              <a:ext uri="{FF2B5EF4-FFF2-40B4-BE49-F238E27FC236}">
                <a16:creationId xmlns:a16="http://schemas.microsoft.com/office/drawing/2014/main" id="{FEE7F953-A90B-0442-9C10-C4EFC31A72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1465">
            <a:off x="5191657" y="1481328"/>
            <a:ext cx="7282837" cy="7282837"/>
          </a:xfrm>
          <a:prstGeom prst="rect">
            <a:avLst/>
          </a:prstGeom>
        </p:spPr>
      </p:pic>
      <p:sp>
        <p:nvSpPr>
          <p:cNvPr id="11" name="Title 1">
            <a:extLst>
              <a:ext uri="{FF2B5EF4-FFF2-40B4-BE49-F238E27FC236}">
                <a16:creationId xmlns:a16="http://schemas.microsoft.com/office/drawing/2014/main" id="{75A39CA4-C72B-3842-82BF-FD0C1E6D8D12}"/>
              </a:ext>
            </a:extLst>
          </p:cNvPr>
          <p:cNvSpPr>
            <a:spLocks noGrp="1"/>
          </p:cNvSpPr>
          <p:nvPr>
            <p:ph type="title"/>
          </p:nvPr>
        </p:nvSpPr>
        <p:spPr>
          <a:xfrm>
            <a:off x="1448834" y="1022450"/>
            <a:ext cx="8467898" cy="660116"/>
          </a:xfrm>
        </p:spPr>
        <p:txBody>
          <a:bodyPr anchor="t">
            <a:noAutofit/>
          </a:bodyPr>
          <a:lstStyle/>
          <a:p>
            <a:pPr>
              <a:lnSpc>
                <a:spcPct val="80000"/>
              </a:lnSpc>
            </a:pPr>
            <a:r>
              <a:rPr lang="en-US" sz="3200" dirty="0">
                <a:latin typeface="Calibri" panose="020F0502020204030204" pitchFamily="34" charset="0"/>
                <a:cs typeface="Calibri" panose="020F0502020204030204" pitchFamily="34" charset="0"/>
              </a:rPr>
              <a:t>Manage career</a:t>
            </a:r>
            <a:br>
              <a:rPr lang="en-GB" sz="2800" dirty="0"/>
            </a:br>
            <a:br>
              <a:rPr lang="en-GB" sz="2800" dirty="0">
                <a:solidFill>
                  <a:srgbClr val="662483"/>
                </a:solidFill>
              </a:rPr>
            </a:br>
            <a:endParaRPr lang="en-US" sz="2800" dirty="0">
              <a:solidFill>
                <a:srgbClr val="662483"/>
              </a:solidFill>
            </a:endParaRPr>
          </a:p>
        </p:txBody>
      </p:sp>
      <p:sp>
        <p:nvSpPr>
          <p:cNvPr id="12" name="Title 1">
            <a:extLst>
              <a:ext uri="{FF2B5EF4-FFF2-40B4-BE49-F238E27FC236}">
                <a16:creationId xmlns:a16="http://schemas.microsoft.com/office/drawing/2014/main" id="{8A0576DE-3882-E84A-8B52-A99BCA22D274}"/>
              </a:ext>
            </a:extLst>
          </p:cNvPr>
          <p:cNvSpPr txBox="1">
            <a:spLocks/>
          </p:cNvSpPr>
          <p:nvPr/>
        </p:nvSpPr>
        <p:spPr>
          <a:xfrm>
            <a:off x="561645" y="1888629"/>
            <a:ext cx="10321003" cy="432324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09728"/>
            <a:r>
              <a:rPr lang="en-US" sz="2100" i="1" dirty="0">
                <a:latin typeface="Calibri" panose="020F0502020204030204" pitchFamily="34" charset="0"/>
                <a:cs typeface="Calibri" panose="020F0502020204030204" pitchFamily="34" charset="0"/>
              </a:rPr>
              <a:t>People need to manage their career actively, make the most of opportunities and learn from setbacks. Careers practitioners should address this by engaging learners in:</a:t>
            </a:r>
          </a:p>
          <a:p>
            <a:pPr marL="109728"/>
            <a:r>
              <a:rPr lang="en-US" sz="2100" i="1" dirty="0">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lang="en-US" sz="2100" dirty="0">
                <a:latin typeface="Calibri" panose="020F0502020204030204" pitchFamily="34" charset="0"/>
                <a:cs typeface="Calibri" panose="020F0502020204030204" pitchFamily="34" charset="0"/>
              </a:rPr>
              <a:t>Understanding the concept of career </a:t>
            </a:r>
          </a:p>
          <a:p>
            <a:pPr marL="342900" indent="-342900">
              <a:buFont typeface="Arial" panose="020B0604020202020204" pitchFamily="34" charset="0"/>
              <a:buChar char="•"/>
            </a:pPr>
            <a:r>
              <a:rPr lang="en-US" sz="2100" dirty="0">
                <a:latin typeface="Calibri" panose="020F0502020204030204" pitchFamily="34" charset="0"/>
                <a:cs typeface="Calibri" panose="020F0502020204030204" pitchFamily="34" charset="0"/>
              </a:rPr>
              <a:t>Being confident and optimistic </a:t>
            </a:r>
          </a:p>
          <a:p>
            <a:pPr marL="342900" indent="-342900">
              <a:buFont typeface="Arial" panose="020B0604020202020204" pitchFamily="34" charset="0"/>
              <a:buChar char="•"/>
            </a:pPr>
            <a:r>
              <a:rPr lang="en-US" sz="2100" dirty="0">
                <a:latin typeface="Calibri" panose="020F0502020204030204" pitchFamily="34" charset="0"/>
                <a:cs typeface="Calibri" panose="020F0502020204030204" pitchFamily="34" charset="0"/>
              </a:rPr>
              <a:t>Planning, </a:t>
            </a:r>
            <a:r>
              <a:rPr lang="en-US" sz="2100" dirty="0" err="1">
                <a:latin typeface="Calibri" panose="020F0502020204030204" pitchFamily="34" charset="0"/>
                <a:cs typeface="Calibri" panose="020F0502020204030204" pitchFamily="34" charset="0"/>
              </a:rPr>
              <a:t>prioritising</a:t>
            </a:r>
            <a:r>
              <a:rPr lang="en-US" sz="2100" dirty="0">
                <a:latin typeface="Calibri" panose="020F0502020204030204" pitchFamily="34" charset="0"/>
                <a:cs typeface="Calibri" panose="020F0502020204030204" pitchFamily="34" charset="0"/>
              </a:rPr>
              <a:t> and setting targets </a:t>
            </a:r>
          </a:p>
          <a:p>
            <a:pPr marL="342900" indent="-342900">
              <a:buFont typeface="Arial" panose="020B0604020202020204" pitchFamily="34" charset="0"/>
              <a:buChar char="•"/>
            </a:pPr>
            <a:r>
              <a:rPr lang="en-US" sz="2100" dirty="0">
                <a:latin typeface="Calibri" panose="020F0502020204030204" pitchFamily="34" charset="0"/>
                <a:cs typeface="Calibri" panose="020F0502020204030204" pitchFamily="34" charset="0"/>
              </a:rPr>
              <a:t>Assessing risk and reward and making decisions </a:t>
            </a:r>
          </a:p>
          <a:p>
            <a:pPr marL="342900" indent="-342900">
              <a:buFont typeface="Arial" panose="020B0604020202020204" pitchFamily="34" charset="0"/>
              <a:buChar char="•"/>
            </a:pPr>
            <a:r>
              <a:rPr lang="en-US" sz="2100" dirty="0">
                <a:latin typeface="Calibri" panose="020F0502020204030204" pitchFamily="34" charset="0"/>
                <a:cs typeface="Calibri" panose="020F0502020204030204" pitchFamily="34" charset="0"/>
              </a:rPr>
              <a:t>Managing opportunities, changes and transitions </a:t>
            </a:r>
          </a:p>
          <a:p>
            <a:pPr marL="342900" indent="-342900">
              <a:buFont typeface="Arial" panose="020B0604020202020204" pitchFamily="34" charset="0"/>
              <a:buChar char="•"/>
            </a:pPr>
            <a:r>
              <a:rPr lang="en-US" sz="2100" dirty="0">
                <a:latin typeface="Calibri" panose="020F0502020204030204" pitchFamily="34" charset="0"/>
                <a:cs typeface="Calibri" panose="020F0502020204030204" pitchFamily="34" charset="0"/>
              </a:rPr>
              <a:t>Being resilient and learning from setbacks</a:t>
            </a:r>
          </a:p>
        </p:txBody>
      </p:sp>
      <p:pic>
        <p:nvPicPr>
          <p:cNvPr id="4" name="Picture 3" descr="Icon&#10;&#10;Description automatically generated">
            <a:extLst>
              <a:ext uri="{FF2B5EF4-FFF2-40B4-BE49-F238E27FC236}">
                <a16:creationId xmlns:a16="http://schemas.microsoft.com/office/drawing/2014/main" id="{5C20384C-6DBF-8944-BB01-6C665DE9F5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712" y="863775"/>
            <a:ext cx="720000" cy="720000"/>
          </a:xfrm>
          <a:prstGeom prst="rect">
            <a:avLst/>
          </a:prstGeom>
        </p:spPr>
      </p:pic>
    </p:spTree>
    <p:extLst>
      <p:ext uri="{BB962C8B-B14F-4D97-AF65-F5344CB8AC3E}">
        <p14:creationId xmlns:p14="http://schemas.microsoft.com/office/powerpoint/2010/main" val="549722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descr="Shape, arrow&#10;&#10;Description automatically generated">
            <a:extLst>
              <a:ext uri="{FF2B5EF4-FFF2-40B4-BE49-F238E27FC236}">
                <a16:creationId xmlns:a16="http://schemas.microsoft.com/office/drawing/2014/main" id="{CFBE3870-82D0-5B4B-B89C-D0956B228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80788">
            <a:off x="2385758" y="2371004"/>
            <a:ext cx="8210186" cy="5808633"/>
          </a:xfrm>
          <a:prstGeom prst="rect">
            <a:avLst/>
          </a:prstGeom>
        </p:spPr>
      </p:pic>
      <p:sp>
        <p:nvSpPr>
          <p:cNvPr id="11" name="Title 1">
            <a:extLst>
              <a:ext uri="{FF2B5EF4-FFF2-40B4-BE49-F238E27FC236}">
                <a16:creationId xmlns:a16="http://schemas.microsoft.com/office/drawing/2014/main" id="{75A39CA4-C72B-3842-82BF-FD0C1E6D8D12}"/>
              </a:ext>
            </a:extLst>
          </p:cNvPr>
          <p:cNvSpPr>
            <a:spLocks noGrp="1"/>
          </p:cNvSpPr>
          <p:nvPr>
            <p:ph type="title"/>
          </p:nvPr>
        </p:nvSpPr>
        <p:spPr>
          <a:xfrm>
            <a:off x="1448834" y="1022450"/>
            <a:ext cx="8467898" cy="660116"/>
          </a:xfrm>
        </p:spPr>
        <p:txBody>
          <a:bodyPr anchor="t">
            <a:noAutofit/>
          </a:bodyPr>
          <a:lstStyle/>
          <a:p>
            <a:pPr>
              <a:lnSpc>
                <a:spcPct val="80000"/>
              </a:lnSpc>
            </a:pPr>
            <a:r>
              <a:rPr lang="en-US" sz="3200" dirty="0">
                <a:latin typeface="Calibri" panose="020F0502020204030204" pitchFamily="34" charset="0"/>
                <a:cs typeface="Calibri" panose="020F0502020204030204" pitchFamily="34" charset="0"/>
              </a:rPr>
              <a:t>Create opportunities</a:t>
            </a:r>
            <a:br>
              <a:rPr lang="en-GB" sz="2800" dirty="0"/>
            </a:br>
            <a:br>
              <a:rPr lang="en-GB" sz="2800" dirty="0">
                <a:solidFill>
                  <a:srgbClr val="662483"/>
                </a:solidFill>
              </a:rPr>
            </a:br>
            <a:endParaRPr lang="en-US" sz="2800" dirty="0">
              <a:solidFill>
                <a:srgbClr val="662483"/>
              </a:solidFill>
            </a:endParaRPr>
          </a:p>
        </p:txBody>
      </p:sp>
      <p:sp>
        <p:nvSpPr>
          <p:cNvPr id="12" name="Title 1">
            <a:extLst>
              <a:ext uri="{FF2B5EF4-FFF2-40B4-BE49-F238E27FC236}">
                <a16:creationId xmlns:a16="http://schemas.microsoft.com/office/drawing/2014/main" id="{8A0576DE-3882-E84A-8B52-A99BCA22D274}"/>
              </a:ext>
            </a:extLst>
          </p:cNvPr>
          <p:cNvSpPr txBox="1">
            <a:spLocks/>
          </p:cNvSpPr>
          <p:nvPr/>
        </p:nvSpPr>
        <p:spPr>
          <a:xfrm>
            <a:off x="561645" y="1888629"/>
            <a:ext cx="10321003" cy="432324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09728"/>
            <a:r>
              <a:rPr lang="en-US" sz="2100" i="1" dirty="0">
                <a:latin typeface="Calibri" panose="020F0502020204030204" pitchFamily="34" charset="0"/>
                <a:cs typeface="Calibri" panose="020F0502020204030204" pitchFamily="34" charset="0"/>
              </a:rPr>
              <a:t>People need to create opportunities by being proactive and building positive relationships with others. Careers practitioners should address this by engaging learners in:</a:t>
            </a:r>
          </a:p>
          <a:p>
            <a:pPr marL="109728"/>
            <a:r>
              <a:rPr lang="en-US" sz="2100" i="1" dirty="0">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lang="en-US" sz="2100" dirty="0">
                <a:latin typeface="Calibri" panose="020F0502020204030204" pitchFamily="34" charset="0"/>
                <a:cs typeface="Calibri" panose="020F0502020204030204" pitchFamily="34" charset="0"/>
              </a:rPr>
              <a:t>Building and maintaining relationships and networks </a:t>
            </a:r>
          </a:p>
          <a:p>
            <a:pPr marL="342900" indent="-342900">
              <a:buFont typeface="Arial" panose="020B0604020202020204" pitchFamily="34" charset="0"/>
              <a:buChar char="•"/>
            </a:pPr>
            <a:r>
              <a:rPr lang="en-US" sz="2100" dirty="0">
                <a:latin typeface="Calibri" panose="020F0502020204030204" pitchFamily="34" charset="0"/>
                <a:cs typeface="Calibri" panose="020F0502020204030204" pitchFamily="34" charset="0"/>
              </a:rPr>
              <a:t>Being proactive </a:t>
            </a:r>
          </a:p>
          <a:p>
            <a:pPr marL="342900" indent="-342900">
              <a:buFont typeface="Arial" panose="020B0604020202020204" pitchFamily="34" charset="0"/>
              <a:buChar char="•"/>
            </a:pPr>
            <a:r>
              <a:rPr lang="en-US" sz="2100" dirty="0">
                <a:latin typeface="Calibri" panose="020F0502020204030204" pitchFamily="34" charset="0"/>
                <a:cs typeface="Calibri" panose="020F0502020204030204" pitchFamily="34" charset="0"/>
              </a:rPr>
              <a:t>Being creative and agile </a:t>
            </a:r>
          </a:p>
          <a:p>
            <a:pPr marL="342900" indent="-342900">
              <a:buFont typeface="Arial" panose="020B0604020202020204" pitchFamily="34" charset="0"/>
              <a:buChar char="•"/>
            </a:pPr>
            <a:r>
              <a:rPr lang="en-US" sz="2100" dirty="0">
                <a:latin typeface="Calibri" panose="020F0502020204030204" pitchFamily="34" charset="0"/>
                <a:cs typeface="Calibri" panose="020F0502020204030204" pitchFamily="34" charset="0"/>
              </a:rPr>
              <a:t>Representing themselves and others </a:t>
            </a:r>
          </a:p>
          <a:p>
            <a:pPr marL="342900" indent="-342900">
              <a:buFont typeface="Arial" panose="020B0604020202020204" pitchFamily="34" charset="0"/>
              <a:buChar char="•"/>
            </a:pPr>
            <a:r>
              <a:rPr lang="en-US" sz="2100" dirty="0">
                <a:latin typeface="Calibri" panose="020F0502020204030204" pitchFamily="34" charset="0"/>
                <a:cs typeface="Calibri" panose="020F0502020204030204" pitchFamily="34" charset="0"/>
              </a:rPr>
              <a:t>Acting as a leader, role model or example to others</a:t>
            </a:r>
          </a:p>
          <a:p>
            <a:pPr marL="342900" indent="-342900">
              <a:buFont typeface="Arial" panose="020B0604020202020204" pitchFamily="34" charset="0"/>
              <a:buChar char="•"/>
            </a:pPr>
            <a:r>
              <a:rPr lang="en-US" sz="2100" dirty="0">
                <a:latin typeface="Calibri" panose="020F0502020204030204" pitchFamily="34" charset="0"/>
                <a:cs typeface="Calibri" panose="020F0502020204030204" pitchFamily="34" charset="0"/>
              </a:rPr>
              <a:t>Considering entrepreneurialism</a:t>
            </a:r>
            <a:endParaRPr lang="en-GB" sz="2100" dirty="0">
              <a:latin typeface="Calibri" panose="020F0502020204030204" pitchFamily="34" charset="0"/>
              <a:cs typeface="Calibri" panose="020F0502020204030204" pitchFamily="34" charset="0"/>
            </a:endParaRPr>
          </a:p>
        </p:txBody>
      </p:sp>
      <p:pic>
        <p:nvPicPr>
          <p:cNvPr id="3" name="Picture 2" descr="Icon&#10;&#10;Description automatically generated">
            <a:extLst>
              <a:ext uri="{FF2B5EF4-FFF2-40B4-BE49-F238E27FC236}">
                <a16:creationId xmlns:a16="http://schemas.microsoft.com/office/drawing/2014/main" id="{92D07A45-D748-D04D-A710-EFED438102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403" y="872413"/>
            <a:ext cx="720000" cy="720000"/>
          </a:xfrm>
          <a:prstGeom prst="rect">
            <a:avLst/>
          </a:prstGeom>
        </p:spPr>
      </p:pic>
    </p:spTree>
    <p:extLst>
      <p:ext uri="{BB962C8B-B14F-4D97-AF65-F5344CB8AC3E}">
        <p14:creationId xmlns:p14="http://schemas.microsoft.com/office/powerpoint/2010/main" val="1295942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Logo&#10;&#10;Description automatically generated with medium confidence">
            <a:extLst>
              <a:ext uri="{FF2B5EF4-FFF2-40B4-BE49-F238E27FC236}">
                <a16:creationId xmlns:a16="http://schemas.microsoft.com/office/drawing/2014/main" id="{5EEB953D-3BA3-0043-8043-6B8A25A747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899286">
            <a:off x="7230148" y="-744016"/>
            <a:ext cx="5481806" cy="5481806"/>
          </a:xfrm>
          <a:prstGeom prst="rect">
            <a:avLst/>
          </a:prstGeom>
        </p:spPr>
      </p:pic>
      <p:sp>
        <p:nvSpPr>
          <p:cNvPr id="11" name="Title 1">
            <a:extLst>
              <a:ext uri="{FF2B5EF4-FFF2-40B4-BE49-F238E27FC236}">
                <a16:creationId xmlns:a16="http://schemas.microsoft.com/office/drawing/2014/main" id="{75A39CA4-C72B-3842-82BF-FD0C1E6D8D12}"/>
              </a:ext>
            </a:extLst>
          </p:cNvPr>
          <p:cNvSpPr>
            <a:spLocks noGrp="1"/>
          </p:cNvSpPr>
          <p:nvPr>
            <p:ph type="title"/>
          </p:nvPr>
        </p:nvSpPr>
        <p:spPr>
          <a:xfrm>
            <a:off x="1448834" y="1022450"/>
            <a:ext cx="8467898" cy="660116"/>
          </a:xfrm>
        </p:spPr>
        <p:txBody>
          <a:bodyPr anchor="t">
            <a:noAutofit/>
          </a:bodyPr>
          <a:lstStyle/>
          <a:p>
            <a:pPr>
              <a:lnSpc>
                <a:spcPct val="80000"/>
              </a:lnSpc>
            </a:pPr>
            <a:r>
              <a:rPr lang="en-GB" sz="3200" dirty="0">
                <a:latin typeface="Calibri" panose="020F0502020204030204" pitchFamily="34" charset="0"/>
                <a:cs typeface="Calibri" panose="020F0502020204030204" pitchFamily="34" charset="0"/>
              </a:rPr>
              <a:t>Balance life and work</a:t>
            </a:r>
            <a:br>
              <a:rPr lang="en-GB" sz="2800" dirty="0"/>
            </a:br>
            <a:br>
              <a:rPr lang="en-GB" sz="2800" dirty="0">
                <a:solidFill>
                  <a:srgbClr val="662483"/>
                </a:solidFill>
              </a:rPr>
            </a:br>
            <a:endParaRPr lang="en-US" sz="2800" dirty="0">
              <a:solidFill>
                <a:srgbClr val="662483"/>
              </a:solidFill>
            </a:endParaRPr>
          </a:p>
        </p:txBody>
      </p:sp>
      <p:sp>
        <p:nvSpPr>
          <p:cNvPr id="12" name="Title 1">
            <a:extLst>
              <a:ext uri="{FF2B5EF4-FFF2-40B4-BE49-F238E27FC236}">
                <a16:creationId xmlns:a16="http://schemas.microsoft.com/office/drawing/2014/main" id="{8A0576DE-3882-E84A-8B52-A99BCA22D274}"/>
              </a:ext>
            </a:extLst>
          </p:cNvPr>
          <p:cNvSpPr txBox="1">
            <a:spLocks/>
          </p:cNvSpPr>
          <p:nvPr/>
        </p:nvSpPr>
        <p:spPr>
          <a:xfrm>
            <a:off x="561645" y="1888629"/>
            <a:ext cx="11348331" cy="432324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09728"/>
            <a:r>
              <a:rPr lang="en-US" sz="2100" i="1" dirty="0">
                <a:latin typeface="Calibri" panose="020F0502020204030204" pitchFamily="34" charset="0"/>
                <a:cs typeface="Calibri" panose="020F0502020204030204" pitchFamily="34" charset="0"/>
              </a:rPr>
              <a:t>People need to balance their life as a worker and/or entrepreneur </a:t>
            </a:r>
            <a:br>
              <a:rPr lang="en-US" sz="2100" i="1" dirty="0">
                <a:latin typeface="Calibri" panose="020F0502020204030204" pitchFamily="34" charset="0"/>
                <a:cs typeface="Calibri" panose="020F0502020204030204" pitchFamily="34" charset="0"/>
              </a:rPr>
            </a:br>
            <a:r>
              <a:rPr lang="en-US" sz="2100" i="1" dirty="0">
                <a:latin typeface="Calibri" panose="020F0502020204030204" pitchFamily="34" charset="0"/>
                <a:cs typeface="Calibri" panose="020F0502020204030204" pitchFamily="34" charset="0"/>
              </a:rPr>
              <a:t>with their wellbeing, other interests and their involvement with their </a:t>
            </a:r>
            <a:br>
              <a:rPr lang="en-US" sz="2100" i="1" dirty="0">
                <a:latin typeface="Calibri" panose="020F0502020204030204" pitchFamily="34" charset="0"/>
                <a:cs typeface="Calibri" panose="020F0502020204030204" pitchFamily="34" charset="0"/>
              </a:rPr>
            </a:br>
            <a:r>
              <a:rPr lang="en-US" sz="2100" i="1" dirty="0">
                <a:latin typeface="Calibri" panose="020F0502020204030204" pitchFamily="34" charset="0"/>
                <a:cs typeface="Calibri" panose="020F0502020204030204" pitchFamily="34" charset="0"/>
              </a:rPr>
              <a:t>family and community. Careers practitioners should address this by </a:t>
            </a:r>
            <a:br>
              <a:rPr lang="en-US" sz="2100" i="1" dirty="0">
                <a:latin typeface="Calibri" panose="020F0502020204030204" pitchFamily="34" charset="0"/>
                <a:cs typeface="Calibri" panose="020F0502020204030204" pitchFamily="34" charset="0"/>
              </a:rPr>
            </a:br>
            <a:r>
              <a:rPr lang="en-US" sz="2100" i="1" dirty="0">
                <a:latin typeface="Calibri" panose="020F0502020204030204" pitchFamily="34" charset="0"/>
                <a:cs typeface="Calibri" panose="020F0502020204030204" pitchFamily="34" charset="0"/>
              </a:rPr>
              <a:t>engaging learners in:</a:t>
            </a:r>
          </a:p>
          <a:p>
            <a:pPr marL="109728"/>
            <a:r>
              <a:rPr lang="en-US" sz="2100" i="1" dirty="0">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lang="en-US" sz="2100" dirty="0">
                <a:latin typeface="Calibri" panose="020F0502020204030204" pitchFamily="34" charset="0"/>
                <a:cs typeface="Calibri" panose="020F0502020204030204" pitchFamily="34" charset="0"/>
              </a:rPr>
              <a:t>Considering work-life balance </a:t>
            </a:r>
          </a:p>
          <a:p>
            <a:pPr marL="342900" indent="-342900">
              <a:buFont typeface="Arial" panose="020B0604020202020204" pitchFamily="34" charset="0"/>
              <a:buChar char="•"/>
            </a:pPr>
            <a:r>
              <a:rPr lang="en-US" sz="2100" dirty="0">
                <a:latin typeface="Calibri" panose="020F0502020204030204" pitchFamily="34" charset="0"/>
                <a:cs typeface="Calibri" panose="020F0502020204030204" pitchFamily="34" charset="0"/>
              </a:rPr>
              <a:t>Attending to physical and mental wellbeing </a:t>
            </a:r>
          </a:p>
          <a:p>
            <a:pPr marL="342900" indent="-342900">
              <a:buFont typeface="Arial" panose="020B0604020202020204" pitchFamily="34" charset="0"/>
              <a:buChar char="•"/>
            </a:pPr>
            <a:r>
              <a:rPr lang="en-US" sz="2100" dirty="0">
                <a:latin typeface="Calibri" panose="020F0502020204030204" pitchFamily="34" charset="0"/>
                <a:cs typeface="Calibri" panose="020F0502020204030204" pitchFamily="34" charset="0"/>
              </a:rPr>
              <a:t>Planning and managing personal finances </a:t>
            </a:r>
          </a:p>
          <a:p>
            <a:pPr marL="342900" indent="-342900">
              <a:buFont typeface="Arial" panose="020B0604020202020204" pitchFamily="34" charset="0"/>
              <a:buChar char="•"/>
            </a:pPr>
            <a:r>
              <a:rPr lang="en-US" sz="2100" dirty="0">
                <a:latin typeface="Calibri" panose="020F0502020204030204" pitchFamily="34" charset="0"/>
                <a:cs typeface="Calibri" panose="020F0502020204030204" pitchFamily="34" charset="0"/>
              </a:rPr>
              <a:t>Considering how to be involved in family and community </a:t>
            </a:r>
          </a:p>
          <a:p>
            <a:pPr marL="342900" indent="-342900">
              <a:buFont typeface="Arial" panose="020B0604020202020204" pitchFamily="34" charset="0"/>
              <a:buChar char="•"/>
            </a:pPr>
            <a:r>
              <a:rPr lang="en-US" sz="2100" dirty="0">
                <a:latin typeface="Calibri" panose="020F0502020204030204" pitchFamily="34" charset="0"/>
                <a:cs typeface="Calibri" panose="020F0502020204030204" pitchFamily="34" charset="0"/>
              </a:rPr>
              <a:t>Understanding different life stages and life roles </a:t>
            </a:r>
          </a:p>
          <a:p>
            <a:pPr marL="342900" indent="-342900">
              <a:buFont typeface="Arial" panose="020B0604020202020204" pitchFamily="34" charset="0"/>
              <a:buChar char="•"/>
            </a:pPr>
            <a:r>
              <a:rPr lang="en-US" sz="2100" dirty="0">
                <a:latin typeface="Calibri" panose="020F0502020204030204" pitchFamily="34" charset="0"/>
                <a:cs typeface="Calibri" panose="020F0502020204030204" pitchFamily="34" charset="0"/>
              </a:rPr>
              <a:t>Being aware of rights and responsibilities in the workplace and in society </a:t>
            </a:r>
          </a:p>
          <a:p>
            <a:pPr marL="342900" indent="-342900">
              <a:buFont typeface="Arial" panose="020B0604020202020204" pitchFamily="34" charset="0"/>
              <a:buChar char="•"/>
            </a:pPr>
            <a:r>
              <a:rPr lang="en-US" sz="2100" dirty="0">
                <a:latin typeface="Calibri" panose="020F0502020204030204" pitchFamily="34" charset="0"/>
                <a:cs typeface="Calibri" panose="020F0502020204030204" pitchFamily="34" charset="0"/>
              </a:rPr>
              <a:t>Dealing with prejudice, stereotypes and discrimination</a:t>
            </a:r>
            <a:endParaRPr lang="en-GB" sz="2100" dirty="0">
              <a:latin typeface="Calibri" panose="020F0502020204030204" pitchFamily="34" charset="0"/>
              <a:cs typeface="Calibri" panose="020F0502020204030204" pitchFamily="34" charset="0"/>
            </a:endParaRPr>
          </a:p>
        </p:txBody>
      </p:sp>
      <p:pic>
        <p:nvPicPr>
          <p:cNvPr id="4" name="Picture 3" descr="Icon&#10;&#10;Description automatically generated">
            <a:extLst>
              <a:ext uri="{FF2B5EF4-FFF2-40B4-BE49-F238E27FC236}">
                <a16:creationId xmlns:a16="http://schemas.microsoft.com/office/drawing/2014/main" id="{12B2FC2E-703A-1F45-A574-C39A2865B1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954" y="844013"/>
            <a:ext cx="720000" cy="720000"/>
          </a:xfrm>
          <a:prstGeom prst="rect">
            <a:avLst/>
          </a:prstGeom>
        </p:spPr>
      </p:pic>
    </p:spTree>
    <p:extLst>
      <p:ext uri="{BB962C8B-B14F-4D97-AF65-F5344CB8AC3E}">
        <p14:creationId xmlns:p14="http://schemas.microsoft.com/office/powerpoint/2010/main" val="795679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A84B7BE6-2837-FD4D-853A-F9AC3D86C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443006">
            <a:off x="7535319" y="-2113089"/>
            <a:ext cx="7282837" cy="7282837"/>
          </a:xfrm>
          <a:prstGeom prst="rect">
            <a:avLst/>
          </a:prstGeom>
        </p:spPr>
      </p:pic>
      <p:sp>
        <p:nvSpPr>
          <p:cNvPr id="11" name="Title 1">
            <a:extLst>
              <a:ext uri="{FF2B5EF4-FFF2-40B4-BE49-F238E27FC236}">
                <a16:creationId xmlns:a16="http://schemas.microsoft.com/office/drawing/2014/main" id="{75A39CA4-C72B-3842-82BF-FD0C1E6D8D12}"/>
              </a:ext>
            </a:extLst>
          </p:cNvPr>
          <p:cNvSpPr>
            <a:spLocks noGrp="1"/>
          </p:cNvSpPr>
          <p:nvPr>
            <p:ph type="title"/>
          </p:nvPr>
        </p:nvSpPr>
        <p:spPr>
          <a:xfrm>
            <a:off x="1448834" y="1022450"/>
            <a:ext cx="8467898" cy="660116"/>
          </a:xfrm>
        </p:spPr>
        <p:txBody>
          <a:bodyPr anchor="t">
            <a:noAutofit/>
          </a:bodyPr>
          <a:lstStyle/>
          <a:p>
            <a:pPr>
              <a:lnSpc>
                <a:spcPct val="80000"/>
              </a:lnSpc>
            </a:pPr>
            <a:r>
              <a:rPr lang="en-GB" sz="3200" dirty="0">
                <a:latin typeface="Calibri" panose="020F0502020204030204" pitchFamily="34" charset="0"/>
                <a:cs typeface="Calibri" panose="020F0502020204030204" pitchFamily="34" charset="0"/>
              </a:rPr>
              <a:t>See the big picture</a:t>
            </a:r>
            <a:br>
              <a:rPr lang="en-GB" sz="2800" dirty="0"/>
            </a:br>
            <a:br>
              <a:rPr lang="en-GB" sz="2800" dirty="0">
                <a:solidFill>
                  <a:srgbClr val="662483"/>
                </a:solidFill>
              </a:rPr>
            </a:br>
            <a:endParaRPr lang="en-US" sz="2800" dirty="0">
              <a:solidFill>
                <a:srgbClr val="662483"/>
              </a:solidFill>
            </a:endParaRPr>
          </a:p>
        </p:txBody>
      </p:sp>
      <p:sp>
        <p:nvSpPr>
          <p:cNvPr id="12" name="Title 1">
            <a:extLst>
              <a:ext uri="{FF2B5EF4-FFF2-40B4-BE49-F238E27FC236}">
                <a16:creationId xmlns:a16="http://schemas.microsoft.com/office/drawing/2014/main" id="{8A0576DE-3882-E84A-8B52-A99BCA22D274}"/>
              </a:ext>
            </a:extLst>
          </p:cNvPr>
          <p:cNvSpPr txBox="1">
            <a:spLocks/>
          </p:cNvSpPr>
          <p:nvPr/>
        </p:nvSpPr>
        <p:spPr>
          <a:xfrm>
            <a:off x="561646" y="1888629"/>
            <a:ext cx="10630096" cy="432324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09728"/>
            <a:r>
              <a:rPr lang="en-US" sz="2100" i="1" dirty="0">
                <a:latin typeface="Calibri" panose="020F0502020204030204" pitchFamily="34" charset="0"/>
                <a:cs typeface="Calibri" panose="020F0502020204030204" pitchFamily="34" charset="0"/>
              </a:rPr>
              <a:t>People need to see the big picture by paying attention to how the </a:t>
            </a:r>
            <a:br>
              <a:rPr lang="en-US" sz="2100" i="1" dirty="0">
                <a:latin typeface="Calibri" panose="020F0502020204030204" pitchFamily="34" charset="0"/>
                <a:cs typeface="Calibri" panose="020F0502020204030204" pitchFamily="34" charset="0"/>
              </a:rPr>
            </a:br>
            <a:r>
              <a:rPr lang="en-US" sz="2100" i="1" dirty="0">
                <a:latin typeface="Calibri" panose="020F0502020204030204" pitchFamily="34" charset="0"/>
                <a:cs typeface="Calibri" panose="020F0502020204030204" pitchFamily="34" charset="0"/>
              </a:rPr>
              <a:t>economy, politics and society connect with their own life and career. </a:t>
            </a:r>
            <a:br>
              <a:rPr lang="en-US" sz="2100" i="1" dirty="0">
                <a:latin typeface="Calibri" panose="020F0502020204030204" pitchFamily="34" charset="0"/>
                <a:cs typeface="Calibri" panose="020F0502020204030204" pitchFamily="34" charset="0"/>
              </a:rPr>
            </a:br>
            <a:r>
              <a:rPr lang="en-US" sz="2100" i="1" dirty="0">
                <a:latin typeface="Calibri" panose="020F0502020204030204" pitchFamily="34" charset="0"/>
                <a:cs typeface="Calibri" panose="020F0502020204030204" pitchFamily="34" charset="0"/>
              </a:rPr>
              <a:t>Careers practitioners should address this by engaging learners in: </a:t>
            </a:r>
          </a:p>
          <a:p>
            <a:pPr marL="109728"/>
            <a:endParaRPr lang="en-US" sz="2100" i="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100" dirty="0">
                <a:latin typeface="Calibri" panose="020F0502020204030204" pitchFamily="34" charset="0"/>
                <a:cs typeface="Calibri" panose="020F0502020204030204" pitchFamily="34" charset="0"/>
              </a:rPr>
              <a:t>Evaluating different media, information sources and viewpoints </a:t>
            </a:r>
          </a:p>
          <a:p>
            <a:pPr marL="342900" indent="-342900">
              <a:buFont typeface="Arial" panose="020B0604020202020204" pitchFamily="34" charset="0"/>
              <a:buChar char="•"/>
            </a:pPr>
            <a:r>
              <a:rPr lang="en-US" sz="2100" dirty="0">
                <a:latin typeface="Calibri" panose="020F0502020204030204" pitchFamily="34" charset="0"/>
                <a:cs typeface="Calibri" panose="020F0502020204030204" pitchFamily="34" charset="0"/>
              </a:rPr>
              <a:t>Exploring and responding to local and national </a:t>
            </a:r>
            <a:r>
              <a:rPr lang="en-US" sz="2100" dirty="0" err="1">
                <a:latin typeface="Calibri" panose="020F0502020204030204" pitchFamily="34" charset="0"/>
                <a:cs typeface="Calibri" panose="020F0502020204030204" pitchFamily="34" charset="0"/>
              </a:rPr>
              <a:t>labour</a:t>
            </a:r>
            <a:r>
              <a:rPr lang="en-US" sz="2100" dirty="0">
                <a:latin typeface="Calibri" panose="020F0502020204030204" pitchFamily="34" charset="0"/>
                <a:cs typeface="Calibri" panose="020F0502020204030204" pitchFamily="34" charset="0"/>
              </a:rPr>
              <a:t> market trends </a:t>
            </a:r>
          </a:p>
          <a:p>
            <a:pPr marL="342900" indent="-342900">
              <a:buFont typeface="Arial" panose="020B0604020202020204" pitchFamily="34" charset="0"/>
              <a:buChar char="•"/>
            </a:pPr>
            <a:r>
              <a:rPr lang="en-US" sz="2100" dirty="0">
                <a:latin typeface="Calibri" panose="020F0502020204030204" pitchFamily="34" charset="0"/>
                <a:cs typeface="Calibri" panose="020F0502020204030204" pitchFamily="34" charset="0"/>
              </a:rPr>
              <a:t>Exploring and responding to trends in technology and science </a:t>
            </a:r>
          </a:p>
          <a:p>
            <a:pPr marL="342900" indent="-342900">
              <a:buFont typeface="Arial" panose="020B0604020202020204" pitchFamily="34" charset="0"/>
              <a:buChar char="•"/>
            </a:pPr>
            <a:r>
              <a:rPr lang="en-US" sz="2100" dirty="0">
                <a:latin typeface="Calibri" panose="020F0502020204030204" pitchFamily="34" charset="0"/>
                <a:cs typeface="Calibri" panose="020F0502020204030204" pitchFamily="34" charset="0"/>
              </a:rPr>
              <a:t>Exploring and responding to the relationship between career and the environment </a:t>
            </a:r>
          </a:p>
          <a:p>
            <a:pPr marL="342900" indent="-342900">
              <a:buFont typeface="Arial" panose="020B0604020202020204" pitchFamily="34" charset="0"/>
              <a:buChar char="•"/>
            </a:pPr>
            <a:r>
              <a:rPr lang="en-US" sz="2100" dirty="0">
                <a:latin typeface="Calibri" panose="020F0502020204030204" pitchFamily="34" charset="0"/>
                <a:cs typeface="Calibri" panose="020F0502020204030204" pitchFamily="34" charset="0"/>
              </a:rPr>
              <a:t>Exploring and responding to the relationship between career, community and society </a:t>
            </a:r>
          </a:p>
          <a:p>
            <a:pPr marL="342900" indent="-342900">
              <a:buFont typeface="Arial" panose="020B0604020202020204" pitchFamily="34" charset="0"/>
              <a:buChar char="•"/>
            </a:pPr>
            <a:r>
              <a:rPr lang="en-US" sz="2100" dirty="0">
                <a:latin typeface="Calibri" panose="020F0502020204030204" pitchFamily="34" charset="0"/>
                <a:cs typeface="Calibri" panose="020F0502020204030204" pitchFamily="34" charset="0"/>
              </a:rPr>
              <a:t>Exploring and responding to the relationship between career, politics and the economy</a:t>
            </a:r>
          </a:p>
        </p:txBody>
      </p:sp>
      <p:pic>
        <p:nvPicPr>
          <p:cNvPr id="3" name="Picture 2" descr="Icon&#10;&#10;Description automatically generated">
            <a:extLst>
              <a:ext uri="{FF2B5EF4-FFF2-40B4-BE49-F238E27FC236}">
                <a16:creationId xmlns:a16="http://schemas.microsoft.com/office/drawing/2014/main" id="{0E6CC381-EDE1-E148-B890-A23699F902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646" y="844012"/>
            <a:ext cx="720000" cy="720000"/>
          </a:xfrm>
          <a:prstGeom prst="rect">
            <a:avLst/>
          </a:prstGeom>
        </p:spPr>
      </p:pic>
    </p:spTree>
    <p:extLst>
      <p:ext uri="{BB962C8B-B14F-4D97-AF65-F5344CB8AC3E}">
        <p14:creationId xmlns:p14="http://schemas.microsoft.com/office/powerpoint/2010/main" val="4132000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A5EA9-2D39-1101-9F53-9AA84FC55A51}"/>
              </a:ext>
            </a:extLst>
          </p:cNvPr>
          <p:cNvSpPr>
            <a:spLocks noGrp="1"/>
          </p:cNvSpPr>
          <p:nvPr>
            <p:ph type="title"/>
          </p:nvPr>
        </p:nvSpPr>
        <p:spPr/>
        <p:txBody>
          <a:bodyPr/>
          <a:lstStyle/>
          <a:p>
            <a:r>
              <a:rPr lang="en-GB" dirty="0"/>
              <a:t>See the big picture</a:t>
            </a:r>
          </a:p>
        </p:txBody>
      </p:sp>
      <p:graphicFrame>
        <p:nvGraphicFramePr>
          <p:cNvPr id="4" name="Table 4">
            <a:extLst>
              <a:ext uri="{FF2B5EF4-FFF2-40B4-BE49-F238E27FC236}">
                <a16:creationId xmlns:a16="http://schemas.microsoft.com/office/drawing/2014/main" id="{517F502B-9405-362F-44C0-4EF7434F5417}"/>
              </a:ext>
            </a:extLst>
          </p:cNvPr>
          <p:cNvGraphicFramePr>
            <a:graphicFrameLocks noGrp="1"/>
          </p:cNvGraphicFramePr>
          <p:nvPr>
            <p:ph idx="1"/>
            <p:extLst>
              <p:ext uri="{D42A27DB-BD31-4B8C-83A1-F6EECF244321}">
                <p14:modId xmlns:p14="http://schemas.microsoft.com/office/powerpoint/2010/main" val="3070870239"/>
              </p:ext>
            </p:extLst>
          </p:nvPr>
        </p:nvGraphicFramePr>
        <p:xfrm>
          <a:off x="838200" y="1825625"/>
          <a:ext cx="10515597" cy="320548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1159429205"/>
                    </a:ext>
                  </a:extLst>
                </a:gridCol>
                <a:gridCol w="3505199">
                  <a:extLst>
                    <a:ext uri="{9D8B030D-6E8A-4147-A177-3AD203B41FA5}">
                      <a16:colId xmlns:a16="http://schemas.microsoft.com/office/drawing/2014/main" val="762269892"/>
                    </a:ext>
                  </a:extLst>
                </a:gridCol>
                <a:gridCol w="3505199">
                  <a:extLst>
                    <a:ext uri="{9D8B030D-6E8A-4147-A177-3AD203B41FA5}">
                      <a16:colId xmlns:a16="http://schemas.microsoft.com/office/drawing/2014/main" val="3045538553"/>
                    </a:ext>
                  </a:extLst>
                </a:gridCol>
              </a:tblGrid>
              <a:tr h="370840">
                <a:tc>
                  <a:txBody>
                    <a:bodyPr/>
                    <a:lstStyle/>
                    <a:p>
                      <a:pPr algn="ctr"/>
                      <a:r>
                        <a:rPr lang="en-GB" dirty="0"/>
                        <a:t>KS3</a:t>
                      </a:r>
                    </a:p>
                  </a:txBody>
                  <a:tcPr/>
                </a:tc>
                <a:tc>
                  <a:txBody>
                    <a:bodyPr/>
                    <a:lstStyle/>
                    <a:p>
                      <a:pPr algn="ctr"/>
                      <a:r>
                        <a:rPr lang="en-GB" dirty="0"/>
                        <a:t>KS4</a:t>
                      </a:r>
                    </a:p>
                  </a:txBody>
                  <a:tcPr/>
                </a:tc>
                <a:tc>
                  <a:txBody>
                    <a:bodyPr/>
                    <a:lstStyle/>
                    <a:p>
                      <a:pPr algn="ctr"/>
                      <a:r>
                        <a:rPr lang="en-GB" dirty="0"/>
                        <a:t>P16</a:t>
                      </a:r>
                    </a:p>
                  </a:txBody>
                  <a:tcPr/>
                </a:tc>
                <a:extLst>
                  <a:ext uri="{0D108BD9-81ED-4DB2-BD59-A6C34878D82A}">
                    <a16:rowId xmlns:a16="http://schemas.microsoft.com/office/drawing/2014/main" val="1640477246"/>
                  </a:ext>
                </a:extLst>
              </a:tr>
              <a:tr h="370840">
                <a:tc>
                  <a:txBody>
                    <a:bodyPr/>
                    <a:lstStyle/>
                    <a:p>
                      <a:r>
                        <a:rPr lang="en-GB" dirty="0"/>
                        <a:t>Child labour</a:t>
                      </a:r>
                    </a:p>
                    <a:p>
                      <a:r>
                        <a:rPr lang="en-GB" dirty="0"/>
                        <a:t>Greenwashing by companies</a:t>
                      </a:r>
                    </a:p>
                    <a:p>
                      <a:r>
                        <a:rPr lang="en-GB" dirty="0"/>
                        <a:t>Uniforms and work clothes</a:t>
                      </a:r>
                    </a:p>
                    <a:p>
                      <a:r>
                        <a:rPr lang="en-GB" dirty="0"/>
                        <a:t>Job adverts</a:t>
                      </a:r>
                    </a:p>
                    <a:p>
                      <a:r>
                        <a:rPr lang="en-GB" dirty="0"/>
                        <a:t>Stereotyping of jobs</a:t>
                      </a:r>
                    </a:p>
                    <a:p>
                      <a:r>
                        <a:rPr lang="en-GB" dirty="0"/>
                        <a:t>Interdependence</a:t>
                      </a:r>
                    </a:p>
                    <a:p>
                      <a:r>
                        <a:rPr lang="en-GB" dirty="0"/>
                        <a:t>Role models</a:t>
                      </a:r>
                    </a:p>
                    <a:p>
                      <a:r>
                        <a:rPr lang="en-GB" dirty="0"/>
                        <a:t>Green jobs</a:t>
                      </a:r>
                    </a:p>
                  </a:txBody>
                  <a:tcPr/>
                </a:tc>
                <a:tc>
                  <a:txBody>
                    <a:bodyPr/>
                    <a:lstStyle/>
                    <a:p>
                      <a:r>
                        <a:rPr lang="en-GB" dirty="0"/>
                        <a:t>Unequal pay</a:t>
                      </a:r>
                    </a:p>
                    <a:p>
                      <a:r>
                        <a:rPr lang="en-GB" dirty="0"/>
                        <a:t>Harassment at work</a:t>
                      </a:r>
                    </a:p>
                    <a:p>
                      <a:r>
                        <a:rPr lang="en-GB" dirty="0"/>
                        <a:t>Sexism</a:t>
                      </a:r>
                    </a:p>
                    <a:p>
                      <a:r>
                        <a:rPr lang="en-GB" dirty="0"/>
                        <a:t>Modern slavery</a:t>
                      </a:r>
                    </a:p>
                    <a:p>
                      <a:r>
                        <a:rPr lang="en-GB" dirty="0"/>
                        <a:t>Health and safety</a:t>
                      </a:r>
                    </a:p>
                    <a:p>
                      <a:r>
                        <a:rPr lang="en-GB" dirty="0"/>
                        <a:t>Aesthetic labour</a:t>
                      </a:r>
                    </a:p>
                    <a:p>
                      <a:r>
                        <a:rPr lang="en-GB" dirty="0"/>
                        <a:t>Automation / robotics</a:t>
                      </a:r>
                    </a:p>
                    <a:p>
                      <a:r>
                        <a:rPr lang="en-GB" dirty="0"/>
                        <a:t>Happenstance</a:t>
                      </a:r>
                    </a:p>
                    <a:p>
                      <a:r>
                        <a:rPr lang="en-GB" dirty="0"/>
                        <a:t>Decent work</a:t>
                      </a:r>
                    </a:p>
                    <a:p>
                      <a:r>
                        <a:rPr lang="en-GB" dirty="0"/>
                        <a:t>Employability</a:t>
                      </a:r>
                    </a:p>
                  </a:txBody>
                  <a:tcPr/>
                </a:tc>
                <a:tc>
                  <a:txBody>
                    <a:bodyPr/>
                    <a:lstStyle/>
                    <a:p>
                      <a:r>
                        <a:rPr lang="en-GB" dirty="0"/>
                        <a:t>Productivity</a:t>
                      </a:r>
                    </a:p>
                    <a:p>
                      <a:r>
                        <a:rPr lang="en-GB" dirty="0"/>
                        <a:t>Investment</a:t>
                      </a:r>
                    </a:p>
                    <a:p>
                      <a:r>
                        <a:rPr lang="en-GB" dirty="0"/>
                        <a:t>Industrial relations</a:t>
                      </a:r>
                    </a:p>
                    <a:p>
                      <a:r>
                        <a:rPr lang="en-GB" dirty="0"/>
                        <a:t>Globalisation</a:t>
                      </a:r>
                    </a:p>
                    <a:p>
                      <a:r>
                        <a:rPr lang="en-GB" dirty="0"/>
                        <a:t>Cost of a degree</a:t>
                      </a:r>
                    </a:p>
                    <a:p>
                      <a:r>
                        <a:rPr lang="en-GB" dirty="0"/>
                        <a:t>Widening HE participation</a:t>
                      </a:r>
                    </a:p>
                    <a:p>
                      <a:r>
                        <a:rPr lang="en-GB" dirty="0"/>
                        <a:t>Pregnancy discrimination</a:t>
                      </a:r>
                    </a:p>
                    <a:p>
                      <a:r>
                        <a:rPr lang="en-GB" dirty="0"/>
                        <a:t>Institutional racism</a:t>
                      </a:r>
                    </a:p>
                    <a:p>
                      <a:r>
                        <a:rPr lang="en-GB" dirty="0"/>
                        <a:t>Sustainable living and working</a:t>
                      </a:r>
                    </a:p>
                    <a:p>
                      <a:r>
                        <a:rPr lang="en-GB" dirty="0"/>
                        <a:t>Entrepreneurialism</a:t>
                      </a:r>
                    </a:p>
                  </a:txBody>
                  <a:tcPr/>
                </a:tc>
                <a:extLst>
                  <a:ext uri="{0D108BD9-81ED-4DB2-BD59-A6C34878D82A}">
                    <a16:rowId xmlns:a16="http://schemas.microsoft.com/office/drawing/2014/main" val="2074009236"/>
                  </a:ext>
                </a:extLst>
              </a:tr>
            </a:tbl>
          </a:graphicData>
        </a:graphic>
      </p:graphicFrame>
    </p:spTree>
    <p:extLst>
      <p:ext uri="{BB962C8B-B14F-4D97-AF65-F5344CB8AC3E}">
        <p14:creationId xmlns:p14="http://schemas.microsoft.com/office/powerpoint/2010/main" val="1989434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A3B99-C189-AF61-A6F5-532045EEF804}"/>
              </a:ext>
            </a:extLst>
          </p:cNvPr>
          <p:cNvSpPr>
            <a:spLocks noGrp="1"/>
          </p:cNvSpPr>
          <p:nvPr>
            <p:ph type="title"/>
          </p:nvPr>
        </p:nvSpPr>
        <p:spPr>
          <a:xfrm>
            <a:off x="750869" y="113408"/>
            <a:ext cx="10515600" cy="1325563"/>
          </a:xfrm>
        </p:spPr>
        <p:txBody>
          <a:bodyPr>
            <a:normAutofit/>
          </a:bodyPr>
          <a:lstStyle/>
          <a:p>
            <a:r>
              <a:rPr lang="en-GB" dirty="0"/>
              <a:t>CDI Framework Resources</a:t>
            </a:r>
            <a:br>
              <a:rPr lang="en-GB" dirty="0"/>
            </a:br>
            <a:r>
              <a:rPr lang="en-GB" sz="3100" dirty="0">
                <a:hlinkClick r:id="rId2"/>
              </a:rPr>
              <a:t>https://www.thecdi.net/New-Career-Development-Framework</a:t>
            </a:r>
            <a:r>
              <a:rPr lang="en-GB" sz="3100" dirty="0"/>
              <a:t> </a:t>
            </a:r>
          </a:p>
        </p:txBody>
      </p:sp>
      <p:sp>
        <p:nvSpPr>
          <p:cNvPr id="3" name="Content Placeholder 2">
            <a:extLst>
              <a:ext uri="{FF2B5EF4-FFF2-40B4-BE49-F238E27FC236}">
                <a16:creationId xmlns:a16="http://schemas.microsoft.com/office/drawing/2014/main" id="{179F5EDE-149D-826B-2EE1-926A26B12341}"/>
              </a:ext>
            </a:extLst>
          </p:cNvPr>
          <p:cNvSpPr>
            <a:spLocks noGrp="1"/>
          </p:cNvSpPr>
          <p:nvPr>
            <p:ph idx="1"/>
          </p:nvPr>
        </p:nvSpPr>
        <p:spPr>
          <a:xfrm>
            <a:off x="375007" y="1756880"/>
            <a:ext cx="11748499" cy="4947007"/>
          </a:xfrm>
        </p:spPr>
        <p:txBody>
          <a:bodyPr>
            <a:normAutofit fontScale="77500" lnSpcReduction="20000"/>
          </a:bodyPr>
          <a:lstStyle/>
          <a:p>
            <a:pPr marL="0" indent="0">
              <a:buNone/>
            </a:pPr>
            <a:r>
              <a:rPr lang="en-GB" sz="2000" b="1" u="sng" dirty="0">
                <a:solidFill>
                  <a:srgbClr val="00999B"/>
                </a:solidFill>
                <a:latin typeface="Calibri" panose="020F0502020204030204" pitchFamily="34" charset="0"/>
              </a:rPr>
              <a:t>Guides/Papers:</a:t>
            </a:r>
            <a:endParaRPr lang="en-GB" sz="2000" b="1" i="0" u="none" strike="noStrike" dirty="0">
              <a:solidFill>
                <a:srgbClr val="00999B"/>
              </a:solidFill>
              <a:effectLst/>
              <a:latin typeface="Calibri" panose="020F0502020204030204" pitchFamily="34" charset="0"/>
              <a:hlinkClick r:id="rId3"/>
            </a:endParaRPr>
          </a:p>
          <a:p>
            <a:pPr algn="l">
              <a:buFont typeface="Arial" panose="020B0604020202020204" pitchFamily="34" charset="0"/>
              <a:buChar char="•"/>
            </a:pPr>
            <a:r>
              <a:rPr lang="en-GB" sz="2000" b="1" i="0" u="none" strike="noStrike" dirty="0">
                <a:solidFill>
                  <a:srgbClr val="00999B"/>
                </a:solidFill>
                <a:effectLst/>
                <a:latin typeface="Calibri" panose="020F0502020204030204" pitchFamily="34" charset="0"/>
                <a:hlinkClick r:id="rId3"/>
              </a:rPr>
              <a:t>A </a:t>
            </a:r>
            <a:r>
              <a:rPr lang="en-GB" sz="2000" b="1" dirty="0">
                <a:solidFill>
                  <a:srgbClr val="00999B"/>
                </a:solidFill>
                <a:latin typeface="Calibri" panose="020F0502020204030204" pitchFamily="34" charset="0"/>
                <a:hlinkClick r:id="rId3"/>
              </a:rPr>
              <a:t> </a:t>
            </a:r>
            <a:r>
              <a:rPr lang="en-GB" sz="2000" b="1" i="0" u="none" strike="noStrike" dirty="0">
                <a:solidFill>
                  <a:srgbClr val="00999B"/>
                </a:solidFill>
                <a:effectLst/>
                <a:latin typeface="Calibri" panose="020F0502020204030204" pitchFamily="34" charset="0"/>
                <a:hlinkClick r:id="rId3"/>
              </a:rPr>
              <a:t>guide to the Framework for careers practitioners</a:t>
            </a:r>
            <a:r>
              <a:rPr lang="en-GB" sz="2000" b="1" i="0" u="none" strike="noStrike" dirty="0">
                <a:solidFill>
                  <a:srgbClr val="00999B"/>
                </a:solidFill>
                <a:effectLst/>
                <a:latin typeface="Calibri" panose="020F0502020204030204" pitchFamily="34" charset="0"/>
              </a:rPr>
              <a:t> (12 pages, Pdf)</a:t>
            </a:r>
            <a:endParaRPr lang="en-GB" sz="2000" b="0" i="0" dirty="0">
              <a:solidFill>
                <a:srgbClr val="333333"/>
              </a:solidFill>
              <a:effectLst/>
              <a:latin typeface="Calibri" panose="020F0502020204030204" pitchFamily="34" charset="0"/>
            </a:endParaRPr>
          </a:p>
          <a:p>
            <a:r>
              <a:rPr lang="en-GB" sz="2000" b="1" i="0" u="none" strike="noStrike" dirty="0">
                <a:solidFill>
                  <a:srgbClr val="00999B"/>
                </a:solidFill>
                <a:effectLst/>
                <a:latin typeface="Calibri" panose="020F0502020204030204" pitchFamily="34" charset="0"/>
                <a:hlinkClick r:id="rId4"/>
              </a:rPr>
              <a:t>Using the Framework to support career education and guidance in secondary schools (Key stage 3 - post-16)</a:t>
            </a:r>
            <a:r>
              <a:rPr lang="en-GB" sz="2000" b="1" i="0" u="none" strike="noStrike" dirty="0">
                <a:solidFill>
                  <a:srgbClr val="00999B"/>
                </a:solidFill>
                <a:effectLst/>
                <a:latin typeface="Calibri" panose="020F0502020204030204" pitchFamily="34" charset="0"/>
              </a:rPr>
              <a:t> (24 pages, Pdf, Word)</a:t>
            </a:r>
            <a:endParaRPr lang="en-GB" sz="2000" b="1" i="0" u="none" strike="noStrike" dirty="0">
              <a:solidFill>
                <a:srgbClr val="00999B"/>
              </a:solidFill>
              <a:effectLst/>
              <a:latin typeface="Calibri" panose="020F0502020204030204" pitchFamily="34" charset="0"/>
              <a:hlinkClick r:id="rId5"/>
            </a:endParaRPr>
          </a:p>
          <a:p>
            <a:pPr algn="l">
              <a:buFont typeface="Arial" panose="020B0604020202020204" pitchFamily="34" charset="0"/>
              <a:buChar char="•"/>
            </a:pPr>
            <a:r>
              <a:rPr lang="en-GB" sz="2000" b="1" i="0" u="none" strike="noStrike" dirty="0">
                <a:solidFill>
                  <a:srgbClr val="00999B"/>
                </a:solidFill>
                <a:effectLst/>
                <a:latin typeface="Calibri" panose="020F0502020204030204" pitchFamily="34" charset="0"/>
                <a:hlinkClick r:id="rId5"/>
              </a:rPr>
              <a:t>A 24-page handbook for secondary schools</a:t>
            </a:r>
            <a:r>
              <a:rPr lang="en-GB" sz="2000" b="1" i="0" u="none" strike="noStrike" dirty="0">
                <a:solidFill>
                  <a:srgbClr val="00999B"/>
                </a:solidFill>
                <a:effectLst/>
                <a:latin typeface="Calibri" panose="020F0502020204030204" pitchFamily="34" charset="0"/>
              </a:rPr>
              <a:t> (Pdf)</a:t>
            </a:r>
          </a:p>
          <a:p>
            <a:pPr algn="l">
              <a:buFont typeface="Arial" panose="020B0604020202020204" pitchFamily="34" charset="0"/>
              <a:buChar char="•"/>
            </a:pPr>
            <a:r>
              <a:rPr lang="en-GB" sz="2000" b="1" i="0" u="none" strike="noStrike" dirty="0">
                <a:solidFill>
                  <a:srgbClr val="00999B"/>
                </a:solidFill>
                <a:effectLst/>
                <a:latin typeface="Calibri" panose="020F0502020204030204" pitchFamily="34" charset="0"/>
                <a:hlinkClick r:id="rId6"/>
              </a:rPr>
              <a:t>A paper detailing the development of the Framework</a:t>
            </a:r>
            <a:r>
              <a:rPr lang="en-GB" sz="2000" b="1" i="0" u="none" strike="noStrike" dirty="0">
                <a:solidFill>
                  <a:srgbClr val="00999B"/>
                </a:solidFill>
                <a:effectLst/>
                <a:latin typeface="Calibri" panose="020F0502020204030204" pitchFamily="34" charset="0"/>
              </a:rPr>
              <a:t> (Pdf)</a:t>
            </a:r>
            <a:endParaRPr lang="en-GB" sz="2000" b="0" i="0" dirty="0">
              <a:solidFill>
                <a:srgbClr val="333333"/>
              </a:solidFill>
              <a:effectLst/>
              <a:latin typeface="Calibri" panose="020F0502020204030204" pitchFamily="34" charset="0"/>
            </a:endParaRPr>
          </a:p>
          <a:p>
            <a:pPr marL="0" indent="0" algn="l">
              <a:buNone/>
            </a:pPr>
            <a:endParaRPr lang="en-GB" sz="2000" b="1" u="sng" dirty="0">
              <a:solidFill>
                <a:srgbClr val="00999B"/>
              </a:solidFill>
              <a:latin typeface="Calibri" panose="020F0502020204030204" pitchFamily="34" charset="0"/>
            </a:endParaRPr>
          </a:p>
          <a:p>
            <a:pPr marL="0" indent="0" algn="l">
              <a:buNone/>
            </a:pPr>
            <a:r>
              <a:rPr lang="en-GB" sz="2000" b="1" u="sng" dirty="0">
                <a:solidFill>
                  <a:srgbClr val="00999B"/>
                </a:solidFill>
                <a:latin typeface="Calibri" panose="020F0502020204030204" pitchFamily="34" charset="0"/>
              </a:rPr>
              <a:t>Videos:</a:t>
            </a:r>
            <a:endParaRPr lang="en-GB" sz="2000" b="1" i="0" u="sng" dirty="0">
              <a:solidFill>
                <a:srgbClr val="333333"/>
              </a:solidFill>
              <a:effectLst/>
              <a:latin typeface="Calibri" panose="020F0502020204030204" pitchFamily="34" charset="0"/>
            </a:endParaRPr>
          </a:p>
          <a:p>
            <a:r>
              <a:rPr lang="en-GB" sz="2000" b="1" i="0" u="none" strike="noStrike" dirty="0">
                <a:solidFill>
                  <a:srgbClr val="00999B"/>
                </a:solidFill>
                <a:effectLst/>
                <a:latin typeface="Calibri" panose="020F0502020204030204" pitchFamily="34" charset="0"/>
                <a:hlinkClick r:id="rId7"/>
              </a:rPr>
              <a:t>The New CDI Framework - How We're Using It video</a:t>
            </a:r>
            <a:r>
              <a:rPr lang="en-GB" sz="2000" b="1" i="0" dirty="0">
                <a:solidFill>
                  <a:srgbClr val="333333"/>
                </a:solidFill>
                <a:effectLst/>
                <a:latin typeface="Calibri" panose="020F0502020204030204" pitchFamily="34" charset="0"/>
              </a:rPr>
              <a:t> </a:t>
            </a:r>
            <a:r>
              <a:rPr lang="en-GB" sz="2000" b="0" i="0" dirty="0">
                <a:solidFill>
                  <a:srgbClr val="333333"/>
                </a:solidFill>
                <a:effectLst/>
                <a:latin typeface="Calibri" panose="020F0502020204030204" pitchFamily="34" charset="0"/>
              </a:rPr>
              <a:t>(</a:t>
            </a:r>
            <a:r>
              <a:rPr lang="en-GB" sz="2000" b="0" i="0" dirty="0" err="1">
                <a:solidFill>
                  <a:srgbClr val="333333"/>
                </a:solidFill>
                <a:effectLst/>
                <a:latin typeface="Calibri" panose="020F0502020204030204" pitchFamily="34" charset="0"/>
              </a:rPr>
              <a:t>Youtube</a:t>
            </a:r>
            <a:r>
              <a:rPr lang="en-GB" sz="2000" b="0" i="0" dirty="0">
                <a:solidFill>
                  <a:srgbClr val="333333"/>
                </a:solidFill>
                <a:effectLst/>
                <a:latin typeface="Calibri" panose="020F0502020204030204" pitchFamily="34" charset="0"/>
              </a:rPr>
              <a:t>)</a:t>
            </a:r>
          </a:p>
          <a:p>
            <a:endParaRPr lang="en-GB" sz="2000" b="0" i="0" dirty="0">
              <a:solidFill>
                <a:srgbClr val="333333"/>
              </a:solidFill>
              <a:effectLst/>
              <a:latin typeface="Calibri" panose="020F0502020204030204" pitchFamily="34" charset="0"/>
            </a:endParaRPr>
          </a:p>
          <a:p>
            <a:pPr marL="0" indent="0">
              <a:buNone/>
            </a:pPr>
            <a:r>
              <a:rPr lang="en-GB" sz="2000" b="1" u="sng" dirty="0">
                <a:solidFill>
                  <a:srgbClr val="00999B"/>
                </a:solidFill>
                <a:latin typeface="Calibri" panose="020F0502020204030204" pitchFamily="34" charset="0"/>
              </a:rPr>
              <a:t>Templates:</a:t>
            </a:r>
            <a:endParaRPr lang="en-GB" sz="2000" b="1" i="0" u="sng" dirty="0">
              <a:solidFill>
                <a:srgbClr val="333333"/>
              </a:solidFill>
              <a:effectLst/>
              <a:latin typeface="Calibri" panose="020F0502020204030204" pitchFamily="34" charset="0"/>
            </a:endParaRPr>
          </a:p>
          <a:p>
            <a:r>
              <a:rPr lang="en-GB" sz="2000" b="1" dirty="0">
                <a:solidFill>
                  <a:srgbClr val="00999B"/>
                </a:solidFill>
                <a:latin typeface="Calibri" panose="020F0502020204030204" pitchFamily="34" charset="0"/>
                <a:hlinkClick r:id="rId8"/>
              </a:rPr>
              <a:t>Career Development Audit against the CDI Framework</a:t>
            </a:r>
            <a:r>
              <a:rPr lang="en-GB" sz="2000" b="1" dirty="0">
                <a:solidFill>
                  <a:srgbClr val="00999B"/>
                </a:solidFill>
                <a:latin typeface="Calibri" panose="020F0502020204030204" pitchFamily="34" charset="0"/>
              </a:rPr>
              <a:t> (Word template)</a:t>
            </a:r>
            <a:endParaRPr lang="en-GB" sz="2000" dirty="0">
              <a:solidFill>
                <a:srgbClr val="333333"/>
              </a:solidFill>
              <a:latin typeface="Calibri" panose="020F0502020204030204" pitchFamily="34" charset="0"/>
            </a:endParaRPr>
          </a:p>
          <a:p>
            <a:r>
              <a:rPr lang="en-GB" sz="2000" b="1" dirty="0">
                <a:solidFill>
                  <a:srgbClr val="00999B"/>
                </a:solidFill>
                <a:latin typeface="Calibri" panose="020F0502020204030204" pitchFamily="34" charset="0"/>
                <a:hlinkClick r:id="rId9"/>
              </a:rPr>
              <a:t>Career Development Plan against the CDI Framework</a:t>
            </a:r>
            <a:r>
              <a:rPr lang="en-GB" sz="2000" b="1" dirty="0">
                <a:solidFill>
                  <a:srgbClr val="00999B"/>
                </a:solidFill>
                <a:latin typeface="Calibri" panose="020F0502020204030204" pitchFamily="34" charset="0"/>
              </a:rPr>
              <a:t> (Programme planner - Word template)</a:t>
            </a:r>
            <a:endParaRPr lang="en-GB" sz="2000" dirty="0">
              <a:solidFill>
                <a:srgbClr val="333333"/>
              </a:solidFill>
              <a:latin typeface="Calibri" panose="020F0502020204030204" pitchFamily="34" charset="0"/>
            </a:endParaRPr>
          </a:p>
          <a:p>
            <a:pPr marL="0" indent="0">
              <a:buNone/>
            </a:pPr>
            <a:endParaRPr lang="en-GB" sz="2000" b="0" i="0" dirty="0">
              <a:solidFill>
                <a:srgbClr val="333333"/>
              </a:solidFill>
              <a:effectLst/>
              <a:latin typeface="Calibri" panose="020F0502020204030204" pitchFamily="34" charset="0"/>
            </a:endParaRPr>
          </a:p>
          <a:p>
            <a:pPr marL="0" indent="0">
              <a:buNone/>
            </a:pPr>
            <a:r>
              <a:rPr lang="en-GB" sz="2000" b="1" u="sng" dirty="0">
                <a:solidFill>
                  <a:srgbClr val="00999B"/>
                </a:solidFill>
                <a:latin typeface="Calibri" panose="020F0502020204030204" pitchFamily="34" charset="0"/>
              </a:rPr>
              <a:t>Other:</a:t>
            </a:r>
            <a:endParaRPr lang="en-GB" sz="2000" b="0" i="0" dirty="0">
              <a:solidFill>
                <a:srgbClr val="333333"/>
              </a:solidFill>
              <a:effectLst/>
              <a:latin typeface="Calibri" panose="020F0502020204030204" pitchFamily="34" charset="0"/>
            </a:endParaRPr>
          </a:p>
          <a:p>
            <a:r>
              <a:rPr lang="en-GB" sz="2000" b="1" dirty="0">
                <a:solidFill>
                  <a:srgbClr val="00999B"/>
                </a:solidFill>
                <a:latin typeface="Calibri" panose="020F0502020204030204" pitchFamily="34" charset="0"/>
                <a:hlinkClick r:id="rId10"/>
              </a:rPr>
              <a:t>Case studies</a:t>
            </a:r>
            <a:endParaRPr lang="en-GB" sz="2000" b="1" dirty="0">
              <a:solidFill>
                <a:srgbClr val="00999B"/>
              </a:solidFill>
              <a:latin typeface="Calibri" panose="020F0502020204030204" pitchFamily="34" charset="0"/>
            </a:endParaRPr>
          </a:p>
          <a:p>
            <a:r>
              <a:rPr lang="en-GB" sz="2000" b="1" dirty="0">
                <a:solidFill>
                  <a:srgbClr val="00999B"/>
                </a:solidFill>
                <a:latin typeface="Calibri" panose="020F0502020204030204" pitchFamily="34" charset="0"/>
                <a:hlinkClick r:id="rId11"/>
              </a:rPr>
              <a:t>Key Stage 3 - Post 16 "I Can Do" Statements</a:t>
            </a:r>
            <a:endParaRPr lang="en-GB" sz="2000" b="1" dirty="0">
              <a:solidFill>
                <a:srgbClr val="00999B"/>
              </a:solidFill>
              <a:latin typeface="Calibri" panose="020F0502020204030204" pitchFamily="34" charset="0"/>
            </a:endParaRPr>
          </a:p>
          <a:p>
            <a:endParaRPr lang="en-GB" sz="2000" dirty="0">
              <a:solidFill>
                <a:srgbClr val="333333"/>
              </a:solidFill>
              <a:latin typeface="Calibri" panose="020F0502020204030204" pitchFamily="34" charset="0"/>
            </a:endParaRPr>
          </a:p>
          <a:p>
            <a:pPr algn="l">
              <a:buFont typeface="Arial" panose="020B0604020202020204" pitchFamily="34" charset="0"/>
              <a:buChar char="•"/>
            </a:pPr>
            <a:endParaRPr lang="en-GB" sz="2000" b="0" i="0" dirty="0">
              <a:solidFill>
                <a:srgbClr val="333333"/>
              </a:solidFill>
              <a:effectLst/>
              <a:latin typeface="Calibri" panose="020F0502020204030204" pitchFamily="34" charset="0"/>
            </a:endParaRPr>
          </a:p>
          <a:p>
            <a:pPr algn="l">
              <a:buFont typeface="Arial" panose="020B0604020202020204" pitchFamily="34" charset="0"/>
              <a:buChar char="•"/>
            </a:pPr>
            <a:endParaRPr lang="en-GB" b="0" i="0" dirty="0">
              <a:solidFill>
                <a:srgbClr val="333333"/>
              </a:solidFill>
              <a:effectLst/>
              <a:latin typeface="Calibri" panose="020F0502020204030204" pitchFamily="34" charset="0"/>
            </a:endParaRPr>
          </a:p>
          <a:p>
            <a:endParaRPr lang="en-GB" dirty="0"/>
          </a:p>
        </p:txBody>
      </p:sp>
    </p:spTree>
    <p:extLst>
      <p:ext uri="{BB962C8B-B14F-4D97-AF65-F5344CB8AC3E}">
        <p14:creationId xmlns:p14="http://schemas.microsoft.com/office/powerpoint/2010/main" val="703666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35A19-4D7D-5E45-9DAC-EC13ED130923}"/>
              </a:ext>
            </a:extLst>
          </p:cNvPr>
          <p:cNvSpPr>
            <a:spLocks noGrp="1"/>
          </p:cNvSpPr>
          <p:nvPr>
            <p:ph type="title"/>
          </p:nvPr>
        </p:nvSpPr>
        <p:spPr>
          <a:xfrm>
            <a:off x="738305" y="1236924"/>
            <a:ext cx="3704906" cy="3554015"/>
          </a:xfrm>
        </p:spPr>
        <p:txBody>
          <a:bodyPr anchor="t">
            <a:normAutofit/>
          </a:bodyPr>
          <a:lstStyle/>
          <a:p>
            <a:pPr>
              <a:lnSpc>
                <a:spcPct val="80000"/>
              </a:lnSpc>
            </a:pPr>
            <a:r>
              <a:rPr lang="en-US" dirty="0">
                <a:latin typeface="Calibri" panose="020F0502020204030204" pitchFamily="34" charset="0"/>
                <a:cs typeface="Calibri" panose="020F0502020204030204" pitchFamily="34" charset="0"/>
              </a:rPr>
              <a:t>Mapped onto the Gatsby Benchmarks</a:t>
            </a:r>
            <a:br>
              <a:rPr lang="en-GB" dirty="0"/>
            </a:br>
            <a:r>
              <a:rPr lang="en-GB" sz="2200" i="0" u="none" strike="noStrike" dirty="0">
                <a:solidFill>
                  <a:srgbClr val="00999B"/>
                </a:solidFill>
                <a:effectLst/>
                <a:latin typeface="Calibri" panose="020F0502020204030204" pitchFamily="34" charset="0"/>
                <a:hlinkClick r:id="rId3"/>
              </a:rPr>
              <a:t>Using the Framework to support career education and guidance in secondary schools (Key stage 3 - post-16)</a:t>
            </a:r>
            <a:endParaRPr lang="en-US" sz="2200" dirty="0"/>
          </a:p>
        </p:txBody>
      </p:sp>
      <p:pic>
        <p:nvPicPr>
          <p:cNvPr id="4" name="Picture 3" descr="Table, timeline&#10;&#10;Description automatically generated">
            <a:extLst>
              <a:ext uri="{FF2B5EF4-FFF2-40B4-BE49-F238E27FC236}">
                <a16:creationId xmlns:a16="http://schemas.microsoft.com/office/drawing/2014/main" id="{C9FCC727-73D4-2048-9F6A-FDC8A214F9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5143" y="69396"/>
            <a:ext cx="4774795" cy="6703256"/>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2D440FCF-EEB4-9445-803A-6C36ECF168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813192">
            <a:off x="807313" y="3124021"/>
            <a:ext cx="4994113" cy="4994113"/>
          </a:xfrm>
          <a:prstGeom prst="rect">
            <a:avLst/>
          </a:prstGeom>
        </p:spPr>
      </p:pic>
    </p:spTree>
    <p:extLst>
      <p:ext uri="{BB962C8B-B14F-4D97-AF65-F5344CB8AC3E}">
        <p14:creationId xmlns:p14="http://schemas.microsoft.com/office/powerpoint/2010/main" val="1652593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Work clothes (example of a topic web)</a:t>
            </a:r>
          </a:p>
        </p:txBody>
      </p:sp>
      <p:sp>
        <p:nvSpPr>
          <p:cNvPr id="4" name="Oval 3"/>
          <p:cNvSpPr/>
          <p:nvPr/>
        </p:nvSpPr>
        <p:spPr>
          <a:xfrm>
            <a:off x="5231904" y="3356992"/>
            <a:ext cx="1512168" cy="6480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Work clothes</a:t>
            </a:r>
          </a:p>
        </p:txBody>
      </p:sp>
      <p:sp>
        <p:nvSpPr>
          <p:cNvPr id="5" name="Oval 4"/>
          <p:cNvSpPr/>
          <p:nvPr/>
        </p:nvSpPr>
        <p:spPr>
          <a:xfrm>
            <a:off x="3719736" y="2276872"/>
            <a:ext cx="1656184" cy="57606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Protective clothing</a:t>
            </a:r>
          </a:p>
        </p:txBody>
      </p:sp>
      <p:sp>
        <p:nvSpPr>
          <p:cNvPr id="6" name="Oval 5"/>
          <p:cNvSpPr/>
          <p:nvPr/>
        </p:nvSpPr>
        <p:spPr>
          <a:xfrm>
            <a:off x="2351584" y="3429000"/>
            <a:ext cx="1656184" cy="57606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Uniforms</a:t>
            </a:r>
          </a:p>
        </p:txBody>
      </p:sp>
      <p:sp>
        <p:nvSpPr>
          <p:cNvPr id="7" name="Oval 6"/>
          <p:cNvSpPr/>
          <p:nvPr/>
        </p:nvSpPr>
        <p:spPr>
          <a:xfrm>
            <a:off x="7248128" y="2276872"/>
            <a:ext cx="1656184" cy="57606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Organisational culture</a:t>
            </a:r>
          </a:p>
        </p:txBody>
      </p:sp>
      <p:sp>
        <p:nvSpPr>
          <p:cNvPr id="8" name="Oval 7"/>
          <p:cNvSpPr/>
          <p:nvPr/>
        </p:nvSpPr>
        <p:spPr>
          <a:xfrm>
            <a:off x="7608168" y="4077072"/>
            <a:ext cx="1656184" cy="57606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Clothing industry</a:t>
            </a:r>
          </a:p>
        </p:txBody>
      </p:sp>
      <p:cxnSp>
        <p:nvCxnSpPr>
          <p:cNvPr id="10" name="Straight Connector 9"/>
          <p:cNvCxnSpPr/>
          <p:nvPr/>
        </p:nvCxnSpPr>
        <p:spPr>
          <a:xfrm>
            <a:off x="3431704" y="4005064"/>
            <a:ext cx="216024"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539716" y="4221089"/>
            <a:ext cx="1620180" cy="646331"/>
          </a:xfrm>
          <a:prstGeom prst="rect">
            <a:avLst/>
          </a:prstGeom>
          <a:noFill/>
        </p:spPr>
        <p:txBody>
          <a:bodyPr wrap="square" rtlCol="0">
            <a:spAutoFit/>
          </a:bodyPr>
          <a:lstStyle/>
          <a:p>
            <a:r>
              <a:rPr lang="en-GB" sz="1200" dirty="0"/>
              <a:t>Social prestige – e.g. ‘fossilised’ uniforms of judges</a:t>
            </a:r>
          </a:p>
        </p:txBody>
      </p:sp>
      <p:cxnSp>
        <p:nvCxnSpPr>
          <p:cNvPr id="13" name="Straight Connector 12"/>
          <p:cNvCxnSpPr>
            <a:stCxn id="6" idx="4"/>
          </p:cNvCxnSpPr>
          <p:nvPr/>
        </p:nvCxnSpPr>
        <p:spPr>
          <a:xfrm>
            <a:off x="3179676" y="4005064"/>
            <a:ext cx="0" cy="1008112"/>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927648" y="5013177"/>
            <a:ext cx="1224136" cy="461665"/>
          </a:xfrm>
          <a:prstGeom prst="rect">
            <a:avLst/>
          </a:prstGeom>
          <a:noFill/>
        </p:spPr>
        <p:txBody>
          <a:bodyPr wrap="square" rtlCol="0">
            <a:spAutoFit/>
          </a:bodyPr>
          <a:lstStyle/>
          <a:p>
            <a:r>
              <a:rPr lang="en-GB" sz="1200" dirty="0"/>
              <a:t>Authority, e.g. army officers</a:t>
            </a:r>
          </a:p>
        </p:txBody>
      </p:sp>
      <p:cxnSp>
        <p:nvCxnSpPr>
          <p:cNvPr id="16" name="Straight Connector 15"/>
          <p:cNvCxnSpPr/>
          <p:nvPr/>
        </p:nvCxnSpPr>
        <p:spPr>
          <a:xfrm flipH="1">
            <a:off x="2495600" y="4005064"/>
            <a:ext cx="216024" cy="36004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991544" y="4365105"/>
            <a:ext cx="936104" cy="830997"/>
          </a:xfrm>
          <a:prstGeom prst="rect">
            <a:avLst/>
          </a:prstGeom>
          <a:noFill/>
        </p:spPr>
        <p:txBody>
          <a:bodyPr wrap="square" rtlCol="0">
            <a:spAutoFit/>
          </a:bodyPr>
          <a:lstStyle/>
          <a:p>
            <a:r>
              <a:rPr lang="en-GB" sz="1200" dirty="0"/>
              <a:t>Public relations / corporate identity</a:t>
            </a:r>
          </a:p>
        </p:txBody>
      </p:sp>
      <p:cxnSp>
        <p:nvCxnSpPr>
          <p:cNvPr id="19" name="Straight Connector 18"/>
          <p:cNvCxnSpPr/>
          <p:nvPr/>
        </p:nvCxnSpPr>
        <p:spPr>
          <a:xfrm flipH="1" flipV="1">
            <a:off x="2603612" y="3284984"/>
            <a:ext cx="108012" cy="144016"/>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991544" y="2996953"/>
            <a:ext cx="936104" cy="461665"/>
          </a:xfrm>
          <a:prstGeom prst="rect">
            <a:avLst/>
          </a:prstGeom>
          <a:noFill/>
        </p:spPr>
        <p:txBody>
          <a:bodyPr wrap="square" rtlCol="0">
            <a:spAutoFit/>
          </a:bodyPr>
          <a:lstStyle/>
          <a:p>
            <a:r>
              <a:rPr lang="en-GB" sz="1200" dirty="0"/>
              <a:t>Indicator of status</a:t>
            </a:r>
          </a:p>
        </p:txBody>
      </p:sp>
      <p:sp>
        <p:nvSpPr>
          <p:cNvPr id="21" name="Oval 20"/>
          <p:cNvSpPr/>
          <p:nvPr/>
        </p:nvSpPr>
        <p:spPr>
          <a:xfrm>
            <a:off x="5375920" y="4955976"/>
            <a:ext cx="1656184" cy="57606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Materials science</a:t>
            </a:r>
          </a:p>
        </p:txBody>
      </p:sp>
      <p:cxnSp>
        <p:nvCxnSpPr>
          <p:cNvPr id="23" name="Straight Connector 22"/>
          <p:cNvCxnSpPr/>
          <p:nvPr/>
        </p:nvCxnSpPr>
        <p:spPr>
          <a:xfrm flipH="1">
            <a:off x="5807968" y="5532040"/>
            <a:ext cx="72008" cy="129208"/>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231904" y="5805265"/>
            <a:ext cx="1296144" cy="461665"/>
          </a:xfrm>
          <a:prstGeom prst="rect">
            <a:avLst/>
          </a:prstGeom>
          <a:noFill/>
        </p:spPr>
        <p:txBody>
          <a:bodyPr wrap="square" rtlCol="0">
            <a:spAutoFit/>
          </a:bodyPr>
          <a:lstStyle/>
          <a:p>
            <a:r>
              <a:rPr lang="en-GB" sz="1200" dirty="0"/>
              <a:t>Properties of textiles</a:t>
            </a:r>
          </a:p>
        </p:txBody>
      </p:sp>
      <p:cxnSp>
        <p:nvCxnSpPr>
          <p:cNvPr id="26" name="Straight Connector 25"/>
          <p:cNvCxnSpPr/>
          <p:nvPr/>
        </p:nvCxnSpPr>
        <p:spPr>
          <a:xfrm>
            <a:off x="8256240" y="4653136"/>
            <a:ext cx="72008" cy="360040"/>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968208" y="5013177"/>
            <a:ext cx="1296144" cy="461665"/>
          </a:xfrm>
          <a:prstGeom prst="rect">
            <a:avLst/>
          </a:prstGeom>
          <a:noFill/>
        </p:spPr>
        <p:txBody>
          <a:bodyPr wrap="square" rtlCol="0">
            <a:spAutoFit/>
          </a:bodyPr>
          <a:lstStyle/>
          <a:p>
            <a:r>
              <a:rPr lang="en-GB" sz="1200" dirty="0"/>
              <a:t>Manufacturing and production</a:t>
            </a:r>
          </a:p>
        </p:txBody>
      </p:sp>
      <p:sp>
        <p:nvSpPr>
          <p:cNvPr id="28" name="Oval 27"/>
          <p:cNvSpPr/>
          <p:nvPr/>
        </p:nvSpPr>
        <p:spPr>
          <a:xfrm>
            <a:off x="6148073" y="1412776"/>
            <a:ext cx="1656184" cy="57606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Fashion industry</a:t>
            </a:r>
          </a:p>
        </p:txBody>
      </p:sp>
      <p:cxnSp>
        <p:nvCxnSpPr>
          <p:cNvPr id="30" name="Straight Connector 29"/>
          <p:cNvCxnSpPr>
            <a:stCxn id="28" idx="6"/>
          </p:cNvCxnSpPr>
          <p:nvPr/>
        </p:nvCxnSpPr>
        <p:spPr>
          <a:xfrm>
            <a:off x="7804258" y="1700808"/>
            <a:ext cx="632003"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427303" y="1377643"/>
            <a:ext cx="1656184" cy="646331"/>
          </a:xfrm>
          <a:prstGeom prst="rect">
            <a:avLst/>
          </a:prstGeom>
          <a:noFill/>
        </p:spPr>
        <p:txBody>
          <a:bodyPr wrap="square" rtlCol="0">
            <a:spAutoFit/>
          </a:bodyPr>
          <a:lstStyle/>
          <a:p>
            <a:r>
              <a:rPr lang="en-GB" sz="1200" dirty="0"/>
              <a:t>Design  a new uniform for  a school or a company</a:t>
            </a:r>
          </a:p>
        </p:txBody>
      </p:sp>
      <p:sp>
        <p:nvSpPr>
          <p:cNvPr id="32" name="TextBox 31"/>
          <p:cNvSpPr txBox="1"/>
          <p:nvPr/>
        </p:nvSpPr>
        <p:spPr>
          <a:xfrm>
            <a:off x="1703512" y="2023974"/>
            <a:ext cx="1728192" cy="646331"/>
          </a:xfrm>
          <a:prstGeom prst="rect">
            <a:avLst/>
          </a:prstGeom>
          <a:noFill/>
        </p:spPr>
        <p:txBody>
          <a:bodyPr wrap="square" rtlCol="0">
            <a:spAutoFit/>
          </a:bodyPr>
          <a:lstStyle/>
          <a:p>
            <a:r>
              <a:rPr lang="en-GB" sz="1200" dirty="0"/>
              <a:t>Building  and construction – hard hats, hi vis jackets, etc.</a:t>
            </a:r>
          </a:p>
        </p:txBody>
      </p:sp>
      <p:cxnSp>
        <p:nvCxnSpPr>
          <p:cNvPr id="34" name="Straight Connector 33"/>
          <p:cNvCxnSpPr/>
          <p:nvPr/>
        </p:nvCxnSpPr>
        <p:spPr>
          <a:xfrm flipH="1" flipV="1">
            <a:off x="3431704" y="2276873"/>
            <a:ext cx="360040" cy="1164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7752184" y="2852936"/>
            <a:ext cx="144016"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867824" y="2733858"/>
            <a:ext cx="288032" cy="182632"/>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104113" y="3068961"/>
            <a:ext cx="700145" cy="461665"/>
          </a:xfrm>
          <a:prstGeom prst="rect">
            <a:avLst/>
          </a:prstGeom>
          <a:noFill/>
        </p:spPr>
        <p:txBody>
          <a:bodyPr wrap="square" rtlCol="0">
            <a:spAutoFit/>
          </a:bodyPr>
          <a:lstStyle/>
          <a:p>
            <a:r>
              <a:rPr lang="en-GB" sz="1200" dirty="0"/>
              <a:t>Formal/casual</a:t>
            </a:r>
          </a:p>
        </p:txBody>
      </p:sp>
      <p:sp>
        <p:nvSpPr>
          <p:cNvPr id="40" name="TextBox 39"/>
          <p:cNvSpPr txBox="1"/>
          <p:nvPr/>
        </p:nvSpPr>
        <p:spPr>
          <a:xfrm>
            <a:off x="9011840" y="2996953"/>
            <a:ext cx="1071647" cy="461665"/>
          </a:xfrm>
          <a:prstGeom prst="rect">
            <a:avLst/>
          </a:prstGeom>
          <a:noFill/>
        </p:spPr>
        <p:txBody>
          <a:bodyPr wrap="square" rtlCol="0">
            <a:spAutoFit/>
          </a:bodyPr>
          <a:lstStyle/>
          <a:p>
            <a:r>
              <a:rPr lang="en-GB" sz="1200" dirty="0"/>
              <a:t>Dressing down Friday</a:t>
            </a:r>
          </a:p>
        </p:txBody>
      </p:sp>
      <p:cxnSp>
        <p:nvCxnSpPr>
          <p:cNvPr id="42" name="Straight Connector 41"/>
          <p:cNvCxnSpPr>
            <a:stCxn id="5" idx="0"/>
          </p:cNvCxnSpPr>
          <p:nvPr/>
        </p:nvCxnSpPr>
        <p:spPr>
          <a:xfrm flipH="1" flipV="1">
            <a:off x="4439816" y="2132856"/>
            <a:ext cx="108012" cy="144016"/>
          </a:xfrm>
          <a:prstGeom prst="line">
            <a:avLst/>
          </a:prstGeom>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007768" y="1740751"/>
            <a:ext cx="1368152" cy="461665"/>
          </a:xfrm>
          <a:prstGeom prst="rect">
            <a:avLst/>
          </a:prstGeom>
          <a:noFill/>
        </p:spPr>
        <p:txBody>
          <a:bodyPr wrap="square" rtlCol="0">
            <a:spAutoFit/>
          </a:bodyPr>
          <a:lstStyle/>
          <a:p>
            <a:r>
              <a:rPr lang="en-GB" sz="1200" dirty="0"/>
              <a:t>Health and safety - signs</a:t>
            </a:r>
          </a:p>
        </p:txBody>
      </p:sp>
      <p:cxnSp>
        <p:nvCxnSpPr>
          <p:cNvPr id="45" name="Straight Connector 44"/>
          <p:cNvCxnSpPr/>
          <p:nvPr/>
        </p:nvCxnSpPr>
        <p:spPr>
          <a:xfrm>
            <a:off x="8427304" y="5474842"/>
            <a:ext cx="260985" cy="330423"/>
          </a:xfrm>
          <a:prstGeom prst="line">
            <a:avLst/>
          </a:prstGeom>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8328249" y="5949281"/>
            <a:ext cx="927147" cy="461665"/>
          </a:xfrm>
          <a:prstGeom prst="rect">
            <a:avLst/>
          </a:prstGeom>
          <a:noFill/>
        </p:spPr>
        <p:txBody>
          <a:bodyPr wrap="square" rtlCol="0">
            <a:spAutoFit/>
          </a:bodyPr>
          <a:lstStyle/>
          <a:p>
            <a:r>
              <a:rPr lang="en-GB" sz="1200" dirty="0"/>
              <a:t>Costs, e.g. of fabrics</a:t>
            </a:r>
          </a:p>
        </p:txBody>
      </p:sp>
      <p:cxnSp>
        <p:nvCxnSpPr>
          <p:cNvPr id="48" name="Straight Connector 47"/>
          <p:cNvCxnSpPr/>
          <p:nvPr/>
        </p:nvCxnSpPr>
        <p:spPr>
          <a:xfrm flipV="1">
            <a:off x="6148074" y="1971582"/>
            <a:ext cx="379975" cy="138541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4" idx="1"/>
            <a:endCxn id="5" idx="5"/>
          </p:cNvCxnSpPr>
          <p:nvPr/>
        </p:nvCxnSpPr>
        <p:spPr>
          <a:xfrm flipH="1" flipV="1">
            <a:off x="5133378" y="2768574"/>
            <a:ext cx="319979" cy="683327"/>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4" idx="2"/>
            <a:endCxn id="6" idx="6"/>
          </p:cNvCxnSpPr>
          <p:nvPr/>
        </p:nvCxnSpPr>
        <p:spPr>
          <a:xfrm flipH="1">
            <a:off x="4007768" y="3681028"/>
            <a:ext cx="1224136" cy="36004"/>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4" idx="4"/>
            <a:endCxn id="21" idx="0"/>
          </p:cNvCxnSpPr>
          <p:nvPr/>
        </p:nvCxnSpPr>
        <p:spPr>
          <a:xfrm>
            <a:off x="5987988" y="4005064"/>
            <a:ext cx="216024" cy="950912"/>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4" idx="6"/>
          </p:cNvCxnSpPr>
          <p:nvPr/>
        </p:nvCxnSpPr>
        <p:spPr>
          <a:xfrm>
            <a:off x="6744072" y="3681028"/>
            <a:ext cx="936104" cy="54006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4" idx="7"/>
          </p:cNvCxnSpPr>
          <p:nvPr/>
        </p:nvCxnSpPr>
        <p:spPr>
          <a:xfrm flipV="1">
            <a:off x="6522620" y="2664288"/>
            <a:ext cx="797516" cy="787613"/>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21062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A523341-55DE-0736-A3CF-B544DA8610FF}"/>
              </a:ext>
            </a:extLst>
          </p:cNvPr>
          <p:cNvPicPr>
            <a:picLocks noChangeAspect="1"/>
          </p:cNvPicPr>
          <p:nvPr/>
        </p:nvPicPr>
        <p:blipFill rotWithShape="1">
          <a:blip r:embed="rId2"/>
          <a:srcRect l="40618" t="14682" r="26264" b="4120"/>
          <a:stretch/>
        </p:blipFill>
        <p:spPr>
          <a:xfrm>
            <a:off x="1283565" y="627964"/>
            <a:ext cx="4037744" cy="5568595"/>
          </a:xfrm>
          <a:prstGeom prst="rect">
            <a:avLst/>
          </a:prstGeom>
        </p:spPr>
      </p:pic>
      <p:sp>
        <p:nvSpPr>
          <p:cNvPr id="10" name="Footer Placeholder 9">
            <a:extLst>
              <a:ext uri="{FF2B5EF4-FFF2-40B4-BE49-F238E27FC236}">
                <a16:creationId xmlns:a16="http://schemas.microsoft.com/office/drawing/2014/main" id="{A79E0708-0767-A6FC-0079-74415EC5057A}"/>
              </a:ext>
            </a:extLst>
          </p:cNvPr>
          <p:cNvSpPr>
            <a:spLocks noGrp="1"/>
          </p:cNvSpPr>
          <p:nvPr>
            <p:ph type="ftr" sz="quarter" idx="11"/>
          </p:nvPr>
        </p:nvSpPr>
        <p:spPr>
          <a:xfrm>
            <a:off x="2896028" y="6346076"/>
            <a:ext cx="6399944" cy="365125"/>
          </a:xfrm>
        </p:spPr>
        <p:txBody>
          <a:bodyPr/>
          <a:lstStyle/>
          <a:p>
            <a:r>
              <a:rPr lang="en-GB" sz="1800" dirty="0">
                <a:hlinkClick r:id="rId3"/>
              </a:rPr>
              <a:t>https://www.thecdi.net/New-Career-Development-Framework</a:t>
            </a:r>
            <a:r>
              <a:rPr lang="en-GB" sz="1800" dirty="0"/>
              <a:t> </a:t>
            </a:r>
          </a:p>
        </p:txBody>
      </p:sp>
      <p:pic>
        <p:nvPicPr>
          <p:cNvPr id="2" name="Picture 1">
            <a:extLst>
              <a:ext uri="{FF2B5EF4-FFF2-40B4-BE49-F238E27FC236}">
                <a16:creationId xmlns:a16="http://schemas.microsoft.com/office/drawing/2014/main" id="{FDF65408-F2B7-B4BD-4A92-24B1E1E94FA7}"/>
              </a:ext>
            </a:extLst>
          </p:cNvPr>
          <p:cNvPicPr>
            <a:picLocks noChangeAspect="1"/>
          </p:cNvPicPr>
          <p:nvPr/>
        </p:nvPicPr>
        <p:blipFill rotWithShape="1">
          <a:blip r:embed="rId4"/>
          <a:srcRect b="17385"/>
          <a:stretch/>
        </p:blipFill>
        <p:spPr>
          <a:xfrm>
            <a:off x="5355770" y="0"/>
            <a:ext cx="6703035" cy="6196559"/>
          </a:xfrm>
          <a:prstGeom prst="rect">
            <a:avLst/>
          </a:prstGeom>
        </p:spPr>
      </p:pic>
    </p:spTree>
    <p:extLst>
      <p:ext uri="{BB962C8B-B14F-4D97-AF65-F5344CB8AC3E}">
        <p14:creationId xmlns:p14="http://schemas.microsoft.com/office/powerpoint/2010/main" val="2980937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11" name="Content Placeholder 3">
            <a:extLst>
              <a:ext uri="{FF2B5EF4-FFF2-40B4-BE49-F238E27FC236}">
                <a16:creationId xmlns:a16="http://schemas.microsoft.com/office/drawing/2014/main" id="{EF1461D7-56CE-AC46-A76E-F32CF933A1A3}"/>
              </a:ext>
            </a:extLst>
          </p:cNvPr>
          <p:cNvGraphicFramePr>
            <a:graphicFrameLocks noGrp="1"/>
          </p:cNvGraphicFramePr>
          <p:nvPr>
            <p:ph idx="1"/>
            <p:extLst>
              <p:ext uri="{D42A27DB-BD31-4B8C-83A1-F6EECF244321}">
                <p14:modId xmlns:p14="http://schemas.microsoft.com/office/powerpoint/2010/main" val="3661481513"/>
              </p:ext>
            </p:extLst>
          </p:nvPr>
        </p:nvGraphicFramePr>
        <p:xfrm>
          <a:off x="609600" y="1481138"/>
          <a:ext cx="109728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3435A19-4D7D-5E45-9DAC-EC13ED130923}"/>
              </a:ext>
            </a:extLst>
          </p:cNvPr>
          <p:cNvSpPr>
            <a:spLocks noGrp="1"/>
          </p:cNvSpPr>
          <p:nvPr>
            <p:ph type="title"/>
          </p:nvPr>
        </p:nvSpPr>
        <p:spPr>
          <a:xfrm>
            <a:off x="738305" y="914955"/>
            <a:ext cx="7555689" cy="1961804"/>
          </a:xfrm>
        </p:spPr>
        <p:txBody>
          <a:bodyPr anchor="t">
            <a:normAutofit/>
          </a:bodyPr>
          <a:lstStyle/>
          <a:p>
            <a:pPr>
              <a:lnSpc>
                <a:spcPct val="80000"/>
              </a:lnSpc>
            </a:pPr>
            <a:r>
              <a:rPr lang="en-US" dirty="0">
                <a:latin typeface="Calibri" panose="020F0502020204030204" pitchFamily="34" charset="0"/>
                <a:cs typeface="Calibri" panose="020F0502020204030204" pitchFamily="34" charset="0"/>
              </a:rPr>
              <a:t>But what are the outcomes?</a:t>
            </a:r>
            <a:br>
              <a:rPr lang="en-GB" dirty="0"/>
            </a:br>
            <a:endParaRPr lang="en-US" dirty="0"/>
          </a:p>
        </p:txBody>
      </p:sp>
      <p:sp>
        <p:nvSpPr>
          <p:cNvPr id="3" name="TextBox 2">
            <a:extLst>
              <a:ext uri="{FF2B5EF4-FFF2-40B4-BE49-F238E27FC236}">
                <a16:creationId xmlns:a16="http://schemas.microsoft.com/office/drawing/2014/main" id="{A410D0DE-2FF5-0B4F-B558-A3F119DE3D73}"/>
              </a:ext>
            </a:extLst>
          </p:cNvPr>
          <p:cNvSpPr txBox="1"/>
          <p:nvPr/>
        </p:nvSpPr>
        <p:spPr>
          <a:xfrm>
            <a:off x="738305" y="5991602"/>
            <a:ext cx="10885424" cy="369332"/>
          </a:xfrm>
          <a:prstGeom prst="rect">
            <a:avLst/>
          </a:prstGeom>
          <a:noFill/>
        </p:spPr>
        <p:txBody>
          <a:bodyPr wrap="square" rtlCol="0">
            <a:spAutoFit/>
          </a:bodyPr>
          <a:lstStyle/>
          <a:p>
            <a:r>
              <a:rPr lang="en-GB" dirty="0"/>
              <a:t>NB. The synergy between career learning and skills- and subject-based learning</a:t>
            </a:r>
          </a:p>
        </p:txBody>
      </p:sp>
    </p:spTree>
    <p:extLst>
      <p:ext uri="{BB962C8B-B14F-4D97-AF65-F5344CB8AC3E}">
        <p14:creationId xmlns:p14="http://schemas.microsoft.com/office/powerpoint/2010/main" val="2473662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C155D4D-2BE8-542F-6B31-C98AC9FE3605}"/>
              </a:ext>
            </a:extLst>
          </p:cNvPr>
          <p:cNvSpPr>
            <a:spLocks noGrp="1"/>
          </p:cNvSpPr>
          <p:nvPr>
            <p:ph sz="half" idx="4294967295"/>
          </p:nvPr>
        </p:nvSpPr>
        <p:spPr>
          <a:xfrm>
            <a:off x="266329" y="174378"/>
            <a:ext cx="4779378" cy="4823750"/>
          </a:xfrm>
        </p:spPr>
        <p:txBody>
          <a:bodyPr>
            <a:normAutofit lnSpcReduction="10000"/>
          </a:bodyPr>
          <a:lstStyle/>
          <a:p>
            <a:pPr marL="0" indent="0" algn="l">
              <a:buNone/>
            </a:pPr>
            <a:r>
              <a:rPr lang="en-GB" sz="4400" b="0" i="0" u="none" strike="noStrike" baseline="0" dirty="0">
                <a:latin typeface="Calibri Light" panose="020F0302020204030204" pitchFamily="34" charset="0"/>
                <a:cs typeface="Calibri Light" panose="020F0302020204030204" pitchFamily="34" charset="0"/>
              </a:rPr>
              <a:t>Writing learning outcome statements</a:t>
            </a:r>
          </a:p>
          <a:p>
            <a:pPr marL="0" indent="0" algn="l">
              <a:buNone/>
            </a:pPr>
            <a:endParaRPr lang="en-GB" sz="1800" b="0" i="0" u="none" strike="noStrike" baseline="0" dirty="0">
              <a:latin typeface="MyriadPro-Regular"/>
            </a:endParaRPr>
          </a:p>
          <a:p>
            <a:pPr marL="0" indent="0" algn="l">
              <a:buNone/>
            </a:pPr>
            <a:r>
              <a:rPr lang="en-GB" sz="1800" b="0" i="0" u="none" strike="noStrike" baseline="0" dirty="0">
                <a:latin typeface="MyriadPro-Regular"/>
              </a:rPr>
              <a:t>Learning outcome statements should have:</a:t>
            </a:r>
          </a:p>
          <a:p>
            <a:pPr algn="l"/>
            <a:r>
              <a:rPr lang="en-GB" sz="1800" b="1" i="1" u="none" strike="noStrike" baseline="0" dirty="0">
                <a:latin typeface="MyriadPro-BoldIt"/>
              </a:rPr>
              <a:t>a stem </a:t>
            </a:r>
            <a:r>
              <a:rPr lang="en-GB" sz="1800" b="0" i="0" u="none" strike="noStrike" baseline="0" dirty="0">
                <a:latin typeface="MyriadPro-Regular"/>
              </a:rPr>
              <a:t>giving the context, environment or focus of the learning intervention, </a:t>
            </a:r>
            <a:r>
              <a:rPr lang="en-GB" sz="1800" b="0" i="1" u="none" strike="noStrike" baseline="0" dirty="0">
                <a:latin typeface="MyriadPro-It"/>
              </a:rPr>
              <a:t>e.g. This Year 11 unit on options at 16+ will enable you to...’</a:t>
            </a:r>
          </a:p>
          <a:p>
            <a:pPr algn="l"/>
            <a:r>
              <a:rPr lang="en-GB" sz="1800" b="1" i="1" u="none" strike="noStrike" baseline="0" dirty="0">
                <a:latin typeface="MyriadPro-BoldIt"/>
              </a:rPr>
              <a:t>an active verb </a:t>
            </a:r>
            <a:r>
              <a:rPr lang="en-GB" sz="1800" b="0" i="0" u="none" strike="noStrike" baseline="0" dirty="0">
                <a:latin typeface="MyriadPro-Regular"/>
              </a:rPr>
              <a:t>expressing a cognitive or behavioural skill, </a:t>
            </a:r>
            <a:r>
              <a:rPr lang="en-GB" sz="1800" b="0" i="1" u="none" strike="noStrike" baseline="0" dirty="0">
                <a:latin typeface="MyriadPro-It"/>
              </a:rPr>
              <a:t>e.g. ‘decide…’</a:t>
            </a:r>
          </a:p>
          <a:p>
            <a:pPr algn="l"/>
            <a:r>
              <a:rPr lang="en-GB" sz="1800" b="1" i="0" u="none" strike="noStrike" baseline="0" dirty="0">
                <a:latin typeface="MyriadPro-Bold"/>
              </a:rPr>
              <a:t>•</a:t>
            </a:r>
            <a:r>
              <a:rPr lang="en-GB" sz="1800" b="1" i="1" u="none" strike="noStrike" baseline="0" dirty="0">
                <a:latin typeface="MyriadPro-BoldIt"/>
              </a:rPr>
              <a:t>an out-turn or output </a:t>
            </a:r>
            <a:r>
              <a:rPr lang="en-GB" sz="1800" b="0" i="0" u="none" strike="noStrike" baseline="0" dirty="0">
                <a:latin typeface="MyriadPro-Regular"/>
              </a:rPr>
              <a:t>that can be assessed, </a:t>
            </a:r>
            <a:r>
              <a:rPr lang="en-GB" sz="1800" b="0" i="1" u="none" strike="noStrike" baseline="0" dirty="0">
                <a:latin typeface="MyriadPro-It"/>
              </a:rPr>
              <a:t>e.g. ‘between the options open to you.’</a:t>
            </a:r>
            <a:endParaRPr lang="en-GB" dirty="0"/>
          </a:p>
        </p:txBody>
      </p:sp>
      <p:pic>
        <p:nvPicPr>
          <p:cNvPr id="8" name="Content Placeholder 7">
            <a:extLst>
              <a:ext uri="{FF2B5EF4-FFF2-40B4-BE49-F238E27FC236}">
                <a16:creationId xmlns:a16="http://schemas.microsoft.com/office/drawing/2014/main" id="{14AB14D2-ABD2-616A-90F7-0AB4B2590F77}"/>
              </a:ext>
            </a:extLst>
          </p:cNvPr>
          <p:cNvPicPr>
            <a:picLocks noGrp="1" noChangeAspect="1"/>
          </p:cNvPicPr>
          <p:nvPr>
            <p:ph sz="half" idx="4294967295"/>
          </p:nvPr>
        </p:nvPicPr>
        <p:blipFill rotWithShape="1">
          <a:blip r:embed="rId2"/>
          <a:srcRect l="24854" t="12924" r="36085" b="12140"/>
          <a:stretch/>
        </p:blipFill>
        <p:spPr>
          <a:xfrm>
            <a:off x="5045707" y="82143"/>
            <a:ext cx="6202300" cy="6693713"/>
          </a:xfrm>
        </p:spPr>
      </p:pic>
    </p:spTree>
    <p:extLst>
      <p:ext uri="{BB962C8B-B14F-4D97-AF65-F5344CB8AC3E}">
        <p14:creationId xmlns:p14="http://schemas.microsoft.com/office/powerpoint/2010/main" val="3679203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0E09A-1011-79F5-FB3F-18B7D39B734E}"/>
              </a:ext>
            </a:extLst>
          </p:cNvPr>
          <p:cNvSpPr>
            <a:spLocks noGrp="1"/>
          </p:cNvSpPr>
          <p:nvPr>
            <p:ph type="title"/>
          </p:nvPr>
        </p:nvSpPr>
        <p:spPr/>
        <p:txBody>
          <a:bodyPr/>
          <a:lstStyle/>
          <a:p>
            <a:r>
              <a:rPr lang="en-GB" dirty="0"/>
              <a:t>Barriers to achieving Benchmark One</a:t>
            </a:r>
          </a:p>
        </p:txBody>
      </p:sp>
      <p:sp>
        <p:nvSpPr>
          <p:cNvPr id="3" name="Content Placeholder 2">
            <a:extLst>
              <a:ext uri="{FF2B5EF4-FFF2-40B4-BE49-F238E27FC236}">
                <a16:creationId xmlns:a16="http://schemas.microsoft.com/office/drawing/2014/main" id="{1BD33106-6AC3-4DE4-79B3-154804D3C273}"/>
              </a:ext>
            </a:extLst>
          </p:cNvPr>
          <p:cNvSpPr>
            <a:spLocks noGrp="1"/>
          </p:cNvSpPr>
          <p:nvPr>
            <p:ph idx="1"/>
          </p:nvPr>
        </p:nvSpPr>
        <p:spPr/>
        <p:txBody>
          <a:bodyPr/>
          <a:lstStyle/>
          <a:p>
            <a:r>
              <a:rPr lang="en-GB" dirty="0"/>
              <a:t>Co-construction with stakeholders and partners is underdeveloped, e.g. engagement of parents/carers, learners and employers needs more work</a:t>
            </a:r>
          </a:p>
          <a:p>
            <a:r>
              <a:rPr lang="en-GB" dirty="0"/>
              <a:t>The careers programme is not sufficiently embedded in the whole curriculum</a:t>
            </a:r>
          </a:p>
          <a:p>
            <a:r>
              <a:rPr lang="en-GB" dirty="0"/>
              <a:t>Senior leadership teams and governors are not providing strong support</a:t>
            </a:r>
          </a:p>
          <a:p>
            <a:r>
              <a:rPr lang="en-GB" dirty="0"/>
              <a:t>Careers leadership is vulnerable to staffing changes </a:t>
            </a:r>
          </a:p>
        </p:txBody>
      </p:sp>
    </p:spTree>
    <p:extLst>
      <p:ext uri="{BB962C8B-B14F-4D97-AF65-F5344CB8AC3E}">
        <p14:creationId xmlns:p14="http://schemas.microsoft.com/office/powerpoint/2010/main" val="3643026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B6C2AE-4EEF-8366-3652-331FA4CEC045}"/>
              </a:ext>
            </a:extLst>
          </p:cNvPr>
          <p:cNvSpPr>
            <a:spLocks noGrp="1"/>
          </p:cNvSpPr>
          <p:nvPr>
            <p:ph type="title"/>
          </p:nvPr>
        </p:nvSpPr>
        <p:spPr/>
        <p:txBody>
          <a:bodyPr/>
          <a:lstStyle/>
          <a:p>
            <a:r>
              <a:rPr lang="en-GB" dirty="0"/>
              <a:t>The six Ps Careers  Strategy</a:t>
            </a:r>
          </a:p>
        </p:txBody>
      </p:sp>
      <p:graphicFrame>
        <p:nvGraphicFramePr>
          <p:cNvPr id="5" name="Table 5">
            <a:extLst>
              <a:ext uri="{FF2B5EF4-FFF2-40B4-BE49-F238E27FC236}">
                <a16:creationId xmlns:a16="http://schemas.microsoft.com/office/drawing/2014/main" id="{11D9DCB3-1948-EF2C-327F-4A1A426440F0}"/>
              </a:ext>
            </a:extLst>
          </p:cNvPr>
          <p:cNvGraphicFramePr>
            <a:graphicFrameLocks noGrp="1"/>
          </p:cNvGraphicFramePr>
          <p:nvPr>
            <p:ph idx="1"/>
            <p:extLst>
              <p:ext uri="{D42A27DB-BD31-4B8C-83A1-F6EECF244321}">
                <p14:modId xmlns:p14="http://schemas.microsoft.com/office/powerpoint/2010/main" val="3504706212"/>
              </p:ext>
            </p:extLst>
          </p:nvPr>
        </p:nvGraphicFramePr>
        <p:xfrm>
          <a:off x="749423" y="1355979"/>
          <a:ext cx="10515600" cy="5113084"/>
        </p:xfrm>
        <a:graphic>
          <a:graphicData uri="http://schemas.openxmlformats.org/drawingml/2006/table">
            <a:tbl>
              <a:tblPr firstRow="1" bandRow="1">
                <a:tableStyleId>{5940675A-B579-460E-94D1-54222C63F5DA}</a:tableStyleId>
              </a:tblPr>
              <a:tblGrid>
                <a:gridCol w="5257800">
                  <a:extLst>
                    <a:ext uri="{9D8B030D-6E8A-4147-A177-3AD203B41FA5}">
                      <a16:colId xmlns:a16="http://schemas.microsoft.com/office/drawing/2014/main" val="1520962902"/>
                    </a:ext>
                  </a:extLst>
                </a:gridCol>
                <a:gridCol w="5257800">
                  <a:extLst>
                    <a:ext uri="{9D8B030D-6E8A-4147-A177-3AD203B41FA5}">
                      <a16:colId xmlns:a16="http://schemas.microsoft.com/office/drawing/2014/main" val="1932565129"/>
                    </a:ext>
                  </a:extLst>
                </a:gridCol>
              </a:tblGrid>
              <a:tr h="370840">
                <a:tc>
                  <a:txBody>
                    <a:bodyPr/>
                    <a:lstStyle/>
                    <a:p>
                      <a:pPr marL="0" indent="0">
                        <a:lnSpc>
                          <a:spcPct val="107000"/>
                        </a:lnSpc>
                        <a:spcAft>
                          <a:spcPts val="800"/>
                        </a:spcAft>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Priorities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Review of previous priorities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Present priorities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Programme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Calendar of main activities and events for the next 1-3 years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Provision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Careers education</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Careers information</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Careers guidance and support</a:t>
                      </a:r>
                    </a:p>
                  </a:txBody>
                  <a:tcPr/>
                </a:tc>
                <a:tc>
                  <a:txBody>
                    <a:bodyPr/>
                    <a:lstStyle/>
                    <a:p>
                      <a:pPr marL="0" indent="0">
                        <a:lnSpc>
                          <a:spcPct val="107000"/>
                        </a:lnSpc>
                        <a:spcAft>
                          <a:spcPts val="800"/>
                        </a:spcAft>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Professional learning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Careers Leader</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All staff</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Partnerships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Parents and carers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Careers Guidance provider</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World of work representatives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Learning providers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Performance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Monitoring, review and evaluation</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Assessment of quality</a:t>
                      </a:r>
                      <a:endParaRPr lang="en-GB" dirty="0"/>
                    </a:p>
                  </a:txBody>
                  <a:tcPr/>
                </a:tc>
                <a:extLst>
                  <a:ext uri="{0D108BD9-81ED-4DB2-BD59-A6C34878D82A}">
                    <a16:rowId xmlns:a16="http://schemas.microsoft.com/office/drawing/2014/main" val="4144430316"/>
                  </a:ext>
                </a:extLst>
              </a:tr>
            </a:tbl>
          </a:graphicData>
        </a:graphic>
      </p:graphicFrame>
    </p:spTree>
    <p:extLst>
      <p:ext uri="{BB962C8B-B14F-4D97-AF65-F5344CB8AC3E}">
        <p14:creationId xmlns:p14="http://schemas.microsoft.com/office/powerpoint/2010/main" val="4284086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A8372-6D90-916B-B72F-13C8D69C67EF}"/>
              </a:ext>
            </a:extLst>
          </p:cNvPr>
          <p:cNvSpPr>
            <a:spLocks noGrp="1"/>
          </p:cNvSpPr>
          <p:nvPr>
            <p:ph type="title"/>
          </p:nvPr>
        </p:nvSpPr>
        <p:spPr/>
        <p:txBody>
          <a:bodyPr/>
          <a:lstStyle/>
          <a:p>
            <a:r>
              <a:rPr lang="en-GB" dirty="0"/>
              <a:t>Take-aways</a:t>
            </a:r>
          </a:p>
        </p:txBody>
      </p:sp>
      <p:sp>
        <p:nvSpPr>
          <p:cNvPr id="3" name="Content Placeholder 2">
            <a:extLst>
              <a:ext uri="{FF2B5EF4-FFF2-40B4-BE49-F238E27FC236}">
                <a16:creationId xmlns:a16="http://schemas.microsoft.com/office/drawing/2014/main" id="{3885FEF4-2DEB-D14F-BA50-3CD73DE24600}"/>
              </a:ext>
            </a:extLst>
          </p:cNvPr>
          <p:cNvSpPr>
            <a:spLocks noGrp="1"/>
          </p:cNvSpPr>
          <p:nvPr>
            <p:ph idx="1"/>
          </p:nvPr>
        </p:nvSpPr>
        <p:spPr/>
        <p:txBody>
          <a:bodyPr>
            <a:normAutofit lnSpcReduction="10000"/>
          </a:bodyPr>
          <a:lstStyle/>
          <a:p>
            <a:r>
              <a:rPr lang="en-GB" dirty="0"/>
              <a:t>The CDI Framework was developed through a robust process and has been endorsed by a number of important organisations  </a:t>
            </a:r>
          </a:p>
          <a:p>
            <a:r>
              <a:rPr lang="en-GB" dirty="0"/>
              <a:t>The CDI Framework is a check against the pressure to narrow down what careers in the curriculum is for</a:t>
            </a:r>
          </a:p>
          <a:p>
            <a:r>
              <a:rPr lang="en-GB" dirty="0"/>
              <a:t>It is vitally important to use the CDI Framework strategically and not just operationally – there are still too many senior leaders, governors and staff who do not value careers enough</a:t>
            </a:r>
          </a:p>
          <a:p>
            <a:r>
              <a:rPr lang="en-GB" dirty="0"/>
              <a:t>All pupils/students are entitled to a rich and balanced careers curriculum rooted in the six learning areas</a:t>
            </a:r>
          </a:p>
          <a:p>
            <a:r>
              <a:rPr lang="en-GB" dirty="0"/>
              <a:t>The CDI Framework is flexible so make it work for you!</a:t>
            </a:r>
          </a:p>
        </p:txBody>
      </p:sp>
    </p:spTree>
    <p:extLst>
      <p:ext uri="{BB962C8B-B14F-4D97-AF65-F5344CB8AC3E}">
        <p14:creationId xmlns:p14="http://schemas.microsoft.com/office/powerpoint/2010/main" val="637156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810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5216" y="1797417"/>
            <a:ext cx="1828800" cy="1828800"/>
          </a:xfrm>
        </p:spPr>
      </p:pic>
      <p:sp>
        <p:nvSpPr>
          <p:cNvPr id="4" name="Footer Placeholder 3"/>
          <p:cNvSpPr>
            <a:spLocks noGrp="1"/>
          </p:cNvSpPr>
          <p:nvPr>
            <p:ph type="ftr" sz="quarter" idx="11"/>
          </p:nvPr>
        </p:nvSpPr>
        <p:spPr>
          <a:xfrm>
            <a:off x="3546779" y="6165305"/>
            <a:ext cx="6826634" cy="365125"/>
          </a:xfrm>
        </p:spPr>
        <p:txBody>
          <a:bodyPr/>
          <a:lstStyle/>
          <a:p>
            <a:pPr algn="ctr"/>
            <a:r>
              <a:rPr lang="en-GB" dirty="0"/>
              <a:t>http://www.derby.ac.uk/files/icegs_from_vocational_guidance_to_portfolio_careers.pdf</a:t>
            </a:r>
          </a:p>
        </p:txBody>
      </p:sp>
      <p:sp>
        <p:nvSpPr>
          <p:cNvPr id="3" name="Title 2"/>
          <p:cNvSpPr>
            <a:spLocks noGrp="1"/>
          </p:cNvSpPr>
          <p:nvPr>
            <p:ph type="title"/>
          </p:nvPr>
        </p:nvSpPr>
        <p:spPr/>
        <p:txBody>
          <a:bodyPr>
            <a:normAutofit/>
          </a:bodyPr>
          <a:lstStyle/>
          <a:p>
            <a:r>
              <a:rPr lang="en-GB" dirty="0"/>
              <a:t>Career patterns - Barrie Hopson</a:t>
            </a:r>
          </a:p>
        </p:txBody>
      </p:sp>
      <p:sp>
        <p:nvSpPr>
          <p:cNvPr id="6" name="TextBox 5"/>
          <p:cNvSpPr txBox="1"/>
          <p:nvPr/>
        </p:nvSpPr>
        <p:spPr>
          <a:xfrm>
            <a:off x="1847528" y="4010189"/>
            <a:ext cx="1296144" cy="523220"/>
          </a:xfrm>
          <a:prstGeom prst="rect">
            <a:avLst/>
          </a:prstGeom>
          <a:noFill/>
        </p:spPr>
        <p:txBody>
          <a:bodyPr wrap="square" rtlCol="0">
            <a:spAutoFit/>
          </a:bodyPr>
          <a:lstStyle/>
          <a:p>
            <a:r>
              <a:rPr lang="en-GB" sz="2800" dirty="0"/>
              <a:t>Linear</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1744" y="2142920"/>
            <a:ext cx="2232248" cy="2232248"/>
          </a:xfrm>
          <a:prstGeom prst="rect">
            <a:avLst/>
          </a:prstGeom>
        </p:spPr>
      </p:pic>
      <p:sp>
        <p:nvSpPr>
          <p:cNvPr id="8" name="TextBox 7"/>
          <p:cNvSpPr txBox="1"/>
          <p:nvPr/>
        </p:nvSpPr>
        <p:spPr>
          <a:xfrm>
            <a:off x="3916916" y="4644930"/>
            <a:ext cx="1296144" cy="523220"/>
          </a:xfrm>
          <a:prstGeom prst="rect">
            <a:avLst/>
          </a:prstGeom>
          <a:noFill/>
        </p:spPr>
        <p:txBody>
          <a:bodyPr wrap="square" rtlCol="0">
            <a:spAutoFit/>
          </a:bodyPr>
          <a:lstStyle/>
          <a:p>
            <a:r>
              <a:rPr lang="en-GB" sz="2800" dirty="0"/>
              <a:t>Serial</a:t>
            </a:r>
          </a:p>
        </p:txBody>
      </p:sp>
      <p:sp>
        <p:nvSpPr>
          <p:cNvPr id="10" name="TextBox 9"/>
          <p:cNvSpPr txBox="1"/>
          <p:nvPr/>
        </p:nvSpPr>
        <p:spPr>
          <a:xfrm>
            <a:off x="5807968" y="5174466"/>
            <a:ext cx="2160240" cy="523220"/>
          </a:xfrm>
          <a:prstGeom prst="rect">
            <a:avLst/>
          </a:prstGeom>
          <a:noFill/>
        </p:spPr>
        <p:txBody>
          <a:bodyPr wrap="square" rtlCol="0">
            <a:spAutoFit/>
          </a:bodyPr>
          <a:lstStyle/>
          <a:p>
            <a:r>
              <a:rPr lang="en-GB" sz="2800" dirty="0"/>
              <a:t>Portfolio</a:t>
            </a:r>
          </a:p>
        </p:txBody>
      </p:sp>
      <p:sp>
        <p:nvSpPr>
          <p:cNvPr id="11" name="TextBox 10"/>
          <p:cNvSpPr txBox="1"/>
          <p:nvPr/>
        </p:nvSpPr>
        <p:spPr>
          <a:xfrm>
            <a:off x="8011038" y="5631434"/>
            <a:ext cx="2268252" cy="523220"/>
          </a:xfrm>
          <a:prstGeom prst="rect">
            <a:avLst/>
          </a:prstGeom>
          <a:noFill/>
        </p:spPr>
        <p:txBody>
          <a:bodyPr wrap="square" rtlCol="0">
            <a:spAutoFit/>
          </a:bodyPr>
          <a:lstStyle/>
          <a:p>
            <a:r>
              <a:rPr lang="en-GB" sz="2800" dirty="0"/>
              <a:t>Lifestyle</a:t>
            </a:r>
          </a:p>
        </p:txBody>
      </p:sp>
      <p:pic>
        <p:nvPicPr>
          <p:cNvPr id="12"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3932" y="1797417"/>
            <a:ext cx="2952328" cy="2952328"/>
          </a:xfrm>
          <a:prstGeom prst="rect">
            <a:avLst/>
          </a:prstGeom>
        </p:spPr>
      </p:pic>
      <p:pic>
        <p:nvPicPr>
          <p:cNvPr id="13"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0146" y="2388942"/>
            <a:ext cx="3242493" cy="3242493"/>
          </a:xfrm>
          <a:prstGeom prst="rect">
            <a:avLst/>
          </a:prstGeom>
        </p:spPr>
      </p:pic>
    </p:spTree>
    <p:extLst>
      <p:ext uri="{BB962C8B-B14F-4D97-AF65-F5344CB8AC3E}">
        <p14:creationId xmlns:p14="http://schemas.microsoft.com/office/powerpoint/2010/main" val="3247082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0986" y="305862"/>
            <a:ext cx="8229600" cy="1143000"/>
          </a:xfrm>
        </p:spPr>
        <p:txBody>
          <a:bodyPr/>
          <a:lstStyle/>
          <a:p>
            <a:r>
              <a:rPr lang="en-GB" dirty="0"/>
              <a:t>Preparing to interview a visitor</a:t>
            </a:r>
          </a:p>
        </p:txBody>
      </p:sp>
      <p:sp>
        <p:nvSpPr>
          <p:cNvPr id="3" name="Content Placeholder 2"/>
          <p:cNvSpPr>
            <a:spLocks noGrp="1"/>
          </p:cNvSpPr>
          <p:nvPr>
            <p:ph sz="half" idx="1"/>
          </p:nvPr>
        </p:nvSpPr>
        <p:spPr>
          <a:xfrm>
            <a:off x="2063552" y="1340768"/>
            <a:ext cx="4038600" cy="5040560"/>
          </a:xfrm>
        </p:spPr>
        <p:txBody>
          <a:bodyPr>
            <a:noAutofit/>
          </a:bodyPr>
          <a:lstStyle/>
          <a:p>
            <a:pPr marL="0" indent="0" fontAlgn="base">
              <a:spcBef>
                <a:spcPct val="0"/>
              </a:spcBef>
              <a:spcAft>
                <a:spcPct val="0"/>
              </a:spcAft>
              <a:buNone/>
            </a:pPr>
            <a:r>
              <a:rPr lang="en-GB" altLang="en-US" sz="1600" b="1" dirty="0"/>
              <a:t>Sending the invitation</a:t>
            </a:r>
          </a:p>
          <a:p>
            <a:pPr eaLnBrk="0" fontAlgn="base" hangingPunct="0">
              <a:spcBef>
                <a:spcPct val="0"/>
              </a:spcBef>
              <a:spcAft>
                <a:spcPct val="0"/>
              </a:spcAft>
              <a:buClrTx/>
              <a:buSzTx/>
            </a:pPr>
            <a:r>
              <a:rPr lang="en-GB" altLang="en-US" sz="1600" dirty="0"/>
              <a:t>Who do you want to interview?</a:t>
            </a:r>
          </a:p>
          <a:p>
            <a:pPr eaLnBrk="0" fontAlgn="base" hangingPunct="0">
              <a:spcBef>
                <a:spcPct val="0"/>
              </a:spcBef>
              <a:spcAft>
                <a:spcPct val="0"/>
              </a:spcAft>
              <a:buClrTx/>
              <a:buSzTx/>
            </a:pPr>
            <a:r>
              <a:rPr lang="en-GB" altLang="en-US" sz="1600" dirty="0"/>
              <a:t>How can you get in touch with them?</a:t>
            </a:r>
          </a:p>
          <a:p>
            <a:pPr eaLnBrk="0" fontAlgn="base" hangingPunct="0">
              <a:spcBef>
                <a:spcPct val="0"/>
              </a:spcBef>
              <a:spcAft>
                <a:spcPct val="0"/>
              </a:spcAft>
              <a:buClrTx/>
              <a:buSzTx/>
            </a:pPr>
            <a:r>
              <a:rPr lang="en-GB" altLang="en-US" sz="1600" dirty="0"/>
              <a:t>How will you word the invitation?</a:t>
            </a:r>
          </a:p>
          <a:p>
            <a:pPr eaLnBrk="0" fontAlgn="base" hangingPunct="0">
              <a:spcBef>
                <a:spcPct val="0"/>
              </a:spcBef>
              <a:spcAft>
                <a:spcPct val="0"/>
              </a:spcAft>
              <a:buClrTx/>
              <a:buSzTx/>
            </a:pPr>
            <a:r>
              <a:rPr lang="en-GB" altLang="en-US" sz="1600" dirty="0"/>
              <a:t>Does the visitor know what you hope to find out?</a:t>
            </a:r>
          </a:p>
          <a:p>
            <a:pPr eaLnBrk="0" fontAlgn="base" hangingPunct="0">
              <a:spcBef>
                <a:spcPct val="0"/>
              </a:spcBef>
              <a:spcAft>
                <a:spcPct val="0"/>
              </a:spcAft>
              <a:buClrTx/>
              <a:buSzTx/>
            </a:pPr>
            <a:r>
              <a:rPr lang="en-GB" altLang="en-US" sz="1600" dirty="0"/>
              <a:t>What do you already know about your visitor?</a:t>
            </a:r>
          </a:p>
          <a:p>
            <a:pPr marL="0" indent="0" eaLnBrk="0" fontAlgn="base" hangingPunct="0">
              <a:spcBef>
                <a:spcPct val="0"/>
              </a:spcBef>
              <a:spcAft>
                <a:spcPct val="0"/>
              </a:spcAft>
              <a:buNone/>
            </a:pPr>
            <a:r>
              <a:rPr lang="en-GB" altLang="en-US" sz="1600" b="1" dirty="0"/>
              <a:t>When they arrive</a:t>
            </a:r>
          </a:p>
          <a:p>
            <a:pPr eaLnBrk="0" fontAlgn="base" hangingPunct="0">
              <a:spcBef>
                <a:spcPct val="0"/>
              </a:spcBef>
              <a:spcAft>
                <a:spcPct val="0"/>
              </a:spcAft>
              <a:buClrTx/>
              <a:buSzTx/>
            </a:pPr>
            <a:r>
              <a:rPr lang="en-GB" altLang="en-US" sz="1600" dirty="0"/>
              <a:t>Who will welcome the visitor?</a:t>
            </a:r>
          </a:p>
          <a:p>
            <a:pPr eaLnBrk="0" fontAlgn="base" hangingPunct="0">
              <a:spcBef>
                <a:spcPct val="0"/>
              </a:spcBef>
              <a:spcAft>
                <a:spcPct val="0"/>
              </a:spcAft>
              <a:buClrTx/>
              <a:buSzTx/>
            </a:pPr>
            <a:r>
              <a:rPr lang="en-GB" altLang="en-US" sz="1600" dirty="0"/>
              <a:t>How should you welcome your visitor?</a:t>
            </a:r>
          </a:p>
          <a:p>
            <a:pPr eaLnBrk="0" fontAlgn="base" hangingPunct="0">
              <a:spcBef>
                <a:spcPct val="0"/>
              </a:spcBef>
              <a:spcAft>
                <a:spcPct val="0"/>
              </a:spcAft>
              <a:buClrTx/>
              <a:buSzTx/>
            </a:pPr>
            <a:r>
              <a:rPr lang="en-GB" altLang="en-US" sz="1600" dirty="0"/>
              <a:t>How will you introduce yourselves?</a:t>
            </a:r>
          </a:p>
          <a:p>
            <a:pPr eaLnBrk="0" fontAlgn="base" hangingPunct="0">
              <a:spcBef>
                <a:spcPct val="0"/>
              </a:spcBef>
              <a:spcAft>
                <a:spcPct val="0"/>
              </a:spcAft>
              <a:buClrTx/>
              <a:buSzTx/>
            </a:pPr>
            <a:r>
              <a:rPr lang="en-GB" altLang="en-US" sz="1600" dirty="0"/>
              <a:t>How will you get the conversation started?</a:t>
            </a:r>
          </a:p>
          <a:p>
            <a:pPr marL="0" indent="0" eaLnBrk="0" fontAlgn="base" hangingPunct="0">
              <a:spcBef>
                <a:spcPct val="0"/>
              </a:spcBef>
              <a:spcAft>
                <a:spcPct val="0"/>
              </a:spcAft>
              <a:buNone/>
            </a:pPr>
            <a:r>
              <a:rPr lang="en-GB" altLang="en-US" sz="1600" b="1" dirty="0"/>
              <a:t>Talking to your visitor</a:t>
            </a:r>
          </a:p>
          <a:p>
            <a:pPr eaLnBrk="0" fontAlgn="base" hangingPunct="0">
              <a:spcBef>
                <a:spcPct val="0"/>
              </a:spcBef>
              <a:spcAft>
                <a:spcPct val="0"/>
              </a:spcAft>
              <a:buClrTx/>
              <a:buSzTx/>
            </a:pPr>
            <a:r>
              <a:rPr lang="en-GB" altLang="en-US" sz="1600" dirty="0"/>
              <a:t>What do you want to find out?</a:t>
            </a:r>
          </a:p>
          <a:p>
            <a:pPr eaLnBrk="0" fontAlgn="base" hangingPunct="0">
              <a:spcBef>
                <a:spcPct val="0"/>
              </a:spcBef>
              <a:spcAft>
                <a:spcPct val="0"/>
              </a:spcAft>
              <a:buClrTx/>
              <a:buSzTx/>
            </a:pPr>
            <a:r>
              <a:rPr lang="en-GB" altLang="en-US" sz="1600" dirty="0"/>
              <a:t>How will you make the conversation an enjoyable one for your visitor?</a:t>
            </a:r>
          </a:p>
          <a:p>
            <a:pPr eaLnBrk="0" fontAlgn="base" hangingPunct="0">
              <a:spcBef>
                <a:spcPct val="0"/>
              </a:spcBef>
              <a:spcAft>
                <a:spcPct val="0"/>
              </a:spcAft>
              <a:buClrTx/>
              <a:buSzTx/>
            </a:pPr>
            <a:r>
              <a:rPr lang="en-GB" altLang="en-US" sz="1600" dirty="0"/>
              <a:t>What questions will you ask? Who will keep track of the time</a:t>
            </a:r>
            <a:r>
              <a:rPr lang="en-GB" altLang="en-US" sz="1800" dirty="0"/>
              <a:t>?</a:t>
            </a:r>
          </a:p>
        </p:txBody>
      </p:sp>
      <p:sp>
        <p:nvSpPr>
          <p:cNvPr id="4" name="Content Placeholder 3"/>
          <p:cNvSpPr>
            <a:spLocks noGrp="1"/>
          </p:cNvSpPr>
          <p:nvPr>
            <p:ph sz="half" idx="2"/>
          </p:nvPr>
        </p:nvSpPr>
        <p:spPr>
          <a:xfrm>
            <a:off x="6168008" y="1556792"/>
            <a:ext cx="4038600" cy="4968552"/>
          </a:xfrm>
        </p:spPr>
        <p:txBody>
          <a:bodyPr>
            <a:normAutofit fontScale="77500" lnSpcReduction="20000"/>
          </a:bodyPr>
          <a:lstStyle/>
          <a:p>
            <a:pPr eaLnBrk="0" fontAlgn="base" hangingPunct="0">
              <a:spcBef>
                <a:spcPct val="0"/>
              </a:spcBef>
              <a:spcAft>
                <a:spcPct val="0"/>
              </a:spcAft>
              <a:buClrTx/>
              <a:buSzTx/>
            </a:pPr>
            <a:r>
              <a:rPr lang="en-GB" altLang="en-US" sz="2600" dirty="0"/>
              <a:t>Do you need to make notes or record the conversation?</a:t>
            </a:r>
          </a:p>
          <a:p>
            <a:pPr eaLnBrk="0" fontAlgn="base" hangingPunct="0">
              <a:spcBef>
                <a:spcPct val="0"/>
              </a:spcBef>
              <a:spcAft>
                <a:spcPct val="0"/>
              </a:spcAft>
              <a:buClrTx/>
              <a:buSzTx/>
            </a:pPr>
            <a:r>
              <a:rPr lang="en-GB" altLang="en-US" sz="2600" dirty="0"/>
              <a:t>What can you do if your visitor talks too much about things that are not of interest to the group?</a:t>
            </a:r>
          </a:p>
          <a:p>
            <a:pPr marL="0" indent="0" eaLnBrk="0" fontAlgn="base" hangingPunct="0">
              <a:spcBef>
                <a:spcPct val="0"/>
              </a:spcBef>
              <a:spcAft>
                <a:spcPct val="0"/>
              </a:spcAft>
              <a:buNone/>
            </a:pPr>
            <a:r>
              <a:rPr lang="en-GB" altLang="en-US" sz="2600" b="1" dirty="0"/>
              <a:t>Saying goodbye and thank you</a:t>
            </a:r>
          </a:p>
          <a:p>
            <a:pPr eaLnBrk="0" fontAlgn="base" hangingPunct="0">
              <a:spcBef>
                <a:spcPct val="0"/>
              </a:spcBef>
              <a:spcAft>
                <a:spcPct val="0"/>
              </a:spcAft>
              <a:buClrTx/>
              <a:buSzTx/>
            </a:pPr>
            <a:r>
              <a:rPr lang="en-GB" altLang="en-US" sz="2600" dirty="0"/>
              <a:t>How will we bring the conversation to a close?</a:t>
            </a:r>
          </a:p>
          <a:p>
            <a:pPr eaLnBrk="0" fontAlgn="base" hangingPunct="0">
              <a:spcBef>
                <a:spcPct val="0"/>
              </a:spcBef>
              <a:spcAft>
                <a:spcPct val="0"/>
              </a:spcAft>
              <a:buClrTx/>
              <a:buSzTx/>
            </a:pPr>
            <a:r>
              <a:rPr lang="en-GB" altLang="en-US" sz="2600" dirty="0"/>
              <a:t>How will you thank your visitor?</a:t>
            </a:r>
          </a:p>
          <a:p>
            <a:pPr eaLnBrk="0" fontAlgn="base" hangingPunct="0">
              <a:spcBef>
                <a:spcPct val="0"/>
              </a:spcBef>
              <a:spcAft>
                <a:spcPct val="0"/>
              </a:spcAft>
              <a:buClrTx/>
              <a:buSzTx/>
            </a:pPr>
            <a:r>
              <a:rPr lang="en-GB" altLang="en-US" sz="2600" dirty="0"/>
              <a:t>Who will thank the visitor and show them out?</a:t>
            </a:r>
          </a:p>
          <a:p>
            <a:pPr marL="0" indent="0" eaLnBrk="0" fontAlgn="base" hangingPunct="0">
              <a:spcBef>
                <a:spcPct val="0"/>
              </a:spcBef>
              <a:spcAft>
                <a:spcPct val="0"/>
              </a:spcAft>
              <a:buNone/>
            </a:pPr>
            <a:r>
              <a:rPr lang="en-GB" altLang="en-US" sz="2600" b="1" dirty="0"/>
              <a:t>The follow-up</a:t>
            </a:r>
          </a:p>
          <a:p>
            <a:pPr eaLnBrk="0" fontAlgn="base" hangingPunct="0">
              <a:spcBef>
                <a:spcPct val="0"/>
              </a:spcBef>
              <a:spcAft>
                <a:spcPct val="0"/>
              </a:spcAft>
              <a:buClrTx/>
              <a:buSzTx/>
            </a:pPr>
            <a:r>
              <a:rPr lang="en-GB" altLang="en-US" sz="2600" dirty="0"/>
              <a:t>What were the most important and most interesting things you found out from your visitor?</a:t>
            </a:r>
          </a:p>
          <a:p>
            <a:pPr eaLnBrk="0" fontAlgn="base" hangingPunct="0">
              <a:spcBef>
                <a:spcPct val="0"/>
              </a:spcBef>
              <a:spcAft>
                <a:spcPct val="0"/>
              </a:spcAft>
              <a:buClrTx/>
              <a:buSzTx/>
            </a:pPr>
            <a:r>
              <a:rPr lang="en-GB" altLang="en-US" sz="2600" dirty="0"/>
              <a:t>How are you going to feed back your findings to the rest of the class and what are you going to say?</a:t>
            </a:r>
          </a:p>
          <a:p>
            <a:pPr eaLnBrk="0" fontAlgn="base" hangingPunct="0">
              <a:spcBef>
                <a:spcPct val="0"/>
              </a:spcBef>
              <a:spcAft>
                <a:spcPct val="0"/>
              </a:spcAft>
              <a:buClrTx/>
              <a:buSzTx/>
            </a:pPr>
            <a:r>
              <a:rPr lang="en-GB" altLang="en-US" sz="2600" dirty="0"/>
              <a:t>How well do you think it went?</a:t>
            </a:r>
          </a:p>
          <a:p>
            <a:pPr eaLnBrk="0" fontAlgn="base" hangingPunct="0">
              <a:spcBef>
                <a:spcPct val="0"/>
              </a:spcBef>
              <a:spcAft>
                <a:spcPct val="0"/>
              </a:spcAft>
              <a:buClrTx/>
              <a:buSzTx/>
            </a:pPr>
            <a:r>
              <a:rPr lang="en-GB" altLang="en-US" sz="2600" dirty="0"/>
              <a:t>What would you do differently next time? </a:t>
            </a:r>
          </a:p>
          <a:p>
            <a:endParaRPr lang="en-GB" dirty="0"/>
          </a:p>
        </p:txBody>
      </p:sp>
    </p:spTree>
    <p:extLst>
      <p:ext uri="{BB962C8B-B14F-4D97-AF65-F5344CB8AC3E}">
        <p14:creationId xmlns:p14="http://schemas.microsoft.com/office/powerpoint/2010/main" val="655419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9A3FAA01-2DF0-4246-AD1F-7F6294F514B1}"/>
              </a:ext>
            </a:extLst>
          </p:cNvPr>
          <p:cNvSpPr/>
          <p:nvPr/>
        </p:nvSpPr>
        <p:spPr>
          <a:xfrm>
            <a:off x="6015058" y="987593"/>
            <a:ext cx="5475213" cy="3811352"/>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435A19-4D7D-5E45-9DAC-EC13ED130923}"/>
              </a:ext>
            </a:extLst>
          </p:cNvPr>
          <p:cNvSpPr>
            <a:spLocks noGrp="1"/>
          </p:cNvSpPr>
          <p:nvPr>
            <p:ph type="title"/>
          </p:nvPr>
        </p:nvSpPr>
        <p:spPr>
          <a:xfrm>
            <a:off x="738305" y="914955"/>
            <a:ext cx="4330652" cy="1961804"/>
          </a:xfrm>
        </p:spPr>
        <p:txBody>
          <a:bodyPr>
            <a:normAutofit fontScale="90000"/>
          </a:bodyPr>
          <a:lstStyle/>
          <a:p>
            <a:pPr>
              <a:lnSpc>
                <a:spcPct val="80000"/>
              </a:lnSpc>
            </a:pPr>
            <a:r>
              <a:rPr lang="en-US" dirty="0">
                <a:latin typeface="Calibri" panose="020F0502020204030204" pitchFamily="34" charset="0"/>
                <a:cs typeface="Calibri" panose="020F0502020204030204" pitchFamily="34" charset="0"/>
              </a:rPr>
              <a:t>A lifelong career development framework</a:t>
            </a:r>
            <a:br>
              <a:rPr lang="en-GB" dirty="0"/>
            </a:br>
            <a:endParaRPr lang="en-US" dirty="0"/>
          </a:p>
        </p:txBody>
      </p:sp>
      <p:sp>
        <p:nvSpPr>
          <p:cNvPr id="5" name="Title 1">
            <a:extLst>
              <a:ext uri="{FF2B5EF4-FFF2-40B4-BE49-F238E27FC236}">
                <a16:creationId xmlns:a16="http://schemas.microsoft.com/office/drawing/2014/main" id="{00D56C49-62DD-5D41-AA75-2A77CA242163}"/>
              </a:ext>
            </a:extLst>
          </p:cNvPr>
          <p:cNvSpPr txBox="1">
            <a:spLocks/>
          </p:cNvSpPr>
          <p:nvPr/>
        </p:nvSpPr>
        <p:spPr>
          <a:xfrm>
            <a:off x="736089" y="2576277"/>
            <a:ext cx="4446354" cy="221517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dirty="0">
                <a:solidFill>
                  <a:srgbClr val="662483"/>
                </a:solidFill>
                <a:latin typeface="Calibri" panose="020F0502020204030204" pitchFamily="34" charset="0"/>
                <a:cs typeface="Calibri" panose="020F0502020204030204" pitchFamily="34" charset="0"/>
              </a:rPr>
              <a:t>For careers leaders, careers advisers, counsellors, HR specialists and individuals to use in all contexts. </a:t>
            </a:r>
            <a:endParaRPr lang="en-GB" dirty="0">
              <a:solidFill>
                <a:srgbClr val="66248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3396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Graphical user interface, diagram&#10;&#10;Description automatically generated">
            <a:extLst>
              <a:ext uri="{FF2B5EF4-FFF2-40B4-BE49-F238E27FC236}">
                <a16:creationId xmlns:a16="http://schemas.microsoft.com/office/drawing/2014/main" id="{D1BA4D15-479B-DB45-9889-F2E80079E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909" y="579551"/>
            <a:ext cx="10561724" cy="7472326"/>
          </a:xfrm>
          <a:prstGeom prst="rect">
            <a:avLst/>
          </a:prstGeom>
        </p:spPr>
      </p:pic>
      <p:sp>
        <p:nvSpPr>
          <p:cNvPr id="11" name="Title 1">
            <a:extLst>
              <a:ext uri="{FF2B5EF4-FFF2-40B4-BE49-F238E27FC236}">
                <a16:creationId xmlns:a16="http://schemas.microsoft.com/office/drawing/2014/main" id="{75A39CA4-C72B-3842-82BF-FD0C1E6D8D12}"/>
              </a:ext>
            </a:extLst>
          </p:cNvPr>
          <p:cNvSpPr>
            <a:spLocks noGrp="1"/>
          </p:cNvSpPr>
          <p:nvPr>
            <p:ph type="title"/>
          </p:nvPr>
        </p:nvSpPr>
        <p:spPr>
          <a:xfrm>
            <a:off x="624586" y="710613"/>
            <a:ext cx="8467898" cy="1193633"/>
          </a:xfrm>
        </p:spPr>
        <p:txBody>
          <a:bodyPr anchor="t">
            <a:noAutofit/>
          </a:bodyPr>
          <a:lstStyle/>
          <a:p>
            <a:pPr>
              <a:lnSpc>
                <a:spcPct val="80000"/>
              </a:lnSpc>
            </a:pPr>
            <a:r>
              <a:rPr lang="en-US" sz="3200" dirty="0">
                <a:solidFill>
                  <a:srgbClr val="110623"/>
                </a:solidFill>
                <a:latin typeface="Calibri" panose="020F0502020204030204" pitchFamily="34" charset="0"/>
                <a:cs typeface="Calibri" panose="020F0502020204030204" pitchFamily="34" charset="0"/>
              </a:rPr>
              <a:t>The development process</a:t>
            </a:r>
            <a:br>
              <a:rPr lang="en-GB" sz="2800" dirty="0"/>
            </a:br>
            <a:br>
              <a:rPr lang="en-GB" sz="2800" dirty="0">
                <a:solidFill>
                  <a:srgbClr val="662483"/>
                </a:solidFill>
              </a:rPr>
            </a:br>
            <a:endParaRPr lang="en-US" sz="2800" dirty="0">
              <a:solidFill>
                <a:srgbClr val="662483"/>
              </a:solidFill>
            </a:endParaRPr>
          </a:p>
        </p:txBody>
      </p:sp>
    </p:spTree>
    <p:extLst>
      <p:ext uri="{BB962C8B-B14F-4D97-AF65-F5344CB8AC3E}">
        <p14:creationId xmlns:p14="http://schemas.microsoft.com/office/powerpoint/2010/main" val="151437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35A19-4D7D-5E45-9DAC-EC13ED130923}"/>
              </a:ext>
            </a:extLst>
          </p:cNvPr>
          <p:cNvSpPr>
            <a:spLocks noGrp="1"/>
          </p:cNvSpPr>
          <p:nvPr>
            <p:ph type="title"/>
          </p:nvPr>
        </p:nvSpPr>
        <p:spPr>
          <a:xfrm>
            <a:off x="624586" y="1447453"/>
            <a:ext cx="8467898" cy="1085121"/>
          </a:xfrm>
        </p:spPr>
        <p:txBody>
          <a:bodyPr anchor="t">
            <a:noAutofit/>
          </a:bodyPr>
          <a:lstStyle/>
          <a:p>
            <a:pPr>
              <a:lnSpc>
                <a:spcPct val="80000"/>
              </a:lnSpc>
            </a:pPr>
            <a:r>
              <a:rPr lang="en-GB" sz="4000" dirty="0">
                <a:solidFill>
                  <a:srgbClr val="662483"/>
                </a:solidFill>
                <a:latin typeface="Calibri" panose="020F0502020204030204" pitchFamily="34" charset="0"/>
                <a:cs typeface="Calibri" panose="020F0502020204030204" pitchFamily="34" charset="0"/>
              </a:rPr>
              <a:t>We know what careers programmes in schools and colleges should look like…</a:t>
            </a:r>
            <a:br>
              <a:rPr lang="en-GB" sz="4000" dirty="0"/>
            </a:br>
            <a:br>
              <a:rPr lang="en-GB" sz="4000" dirty="0">
                <a:solidFill>
                  <a:srgbClr val="662483"/>
                </a:solidFill>
              </a:rPr>
            </a:br>
            <a:endParaRPr lang="en-US" sz="4000" dirty="0">
              <a:solidFill>
                <a:srgbClr val="662483"/>
              </a:solidFill>
            </a:endParaRPr>
          </a:p>
        </p:txBody>
      </p:sp>
      <p:sp>
        <p:nvSpPr>
          <p:cNvPr id="5" name="Title 1">
            <a:extLst>
              <a:ext uri="{FF2B5EF4-FFF2-40B4-BE49-F238E27FC236}">
                <a16:creationId xmlns:a16="http://schemas.microsoft.com/office/drawing/2014/main" id="{00D56C49-62DD-5D41-AA75-2A77CA242163}"/>
              </a:ext>
            </a:extLst>
          </p:cNvPr>
          <p:cNvSpPr txBox="1">
            <a:spLocks/>
          </p:cNvSpPr>
          <p:nvPr/>
        </p:nvSpPr>
        <p:spPr>
          <a:xfrm>
            <a:off x="561646" y="2674244"/>
            <a:ext cx="7938410" cy="432324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pPr>
            <a:r>
              <a:rPr lang="en-US" sz="2100" dirty="0"/>
              <a:t>1. A stable careers </a:t>
            </a:r>
            <a:r>
              <a:rPr lang="en-US" sz="2100" dirty="0" err="1"/>
              <a:t>programme</a:t>
            </a:r>
            <a:endParaRPr lang="en-US" sz="2100" dirty="0"/>
          </a:p>
          <a:p>
            <a:pPr lvl="0">
              <a:lnSpc>
                <a:spcPct val="100000"/>
              </a:lnSpc>
            </a:pPr>
            <a:r>
              <a:rPr lang="en-US" sz="2100" dirty="0"/>
              <a:t>2. Learning from career and </a:t>
            </a:r>
            <a:r>
              <a:rPr lang="en-US" sz="2100" dirty="0" err="1"/>
              <a:t>labour</a:t>
            </a:r>
            <a:r>
              <a:rPr lang="en-US" sz="2100" dirty="0"/>
              <a:t> market information</a:t>
            </a:r>
          </a:p>
          <a:p>
            <a:pPr lvl="0">
              <a:lnSpc>
                <a:spcPct val="100000"/>
              </a:lnSpc>
            </a:pPr>
            <a:r>
              <a:rPr lang="en-US" sz="2100" dirty="0"/>
              <a:t>3. Addressing the needs of each student</a:t>
            </a:r>
          </a:p>
          <a:p>
            <a:pPr lvl="0">
              <a:lnSpc>
                <a:spcPct val="100000"/>
              </a:lnSpc>
            </a:pPr>
            <a:r>
              <a:rPr lang="en-US" sz="2100" dirty="0"/>
              <a:t>4. Linking curriculum learning and careers</a:t>
            </a:r>
          </a:p>
          <a:p>
            <a:pPr lvl="0">
              <a:lnSpc>
                <a:spcPct val="100000"/>
              </a:lnSpc>
            </a:pPr>
            <a:r>
              <a:rPr lang="en-US" sz="2100" dirty="0"/>
              <a:t>5. Encounters with employers and employees</a:t>
            </a:r>
          </a:p>
          <a:p>
            <a:pPr lvl="0">
              <a:lnSpc>
                <a:spcPct val="100000"/>
              </a:lnSpc>
            </a:pPr>
            <a:r>
              <a:rPr lang="en-US" sz="2100" dirty="0"/>
              <a:t>6. Experiences of workplaces</a:t>
            </a:r>
          </a:p>
          <a:p>
            <a:pPr lvl="0">
              <a:lnSpc>
                <a:spcPct val="100000"/>
              </a:lnSpc>
            </a:pPr>
            <a:r>
              <a:rPr lang="en-US" sz="2100" dirty="0"/>
              <a:t>7. Encounters with further and higher education</a:t>
            </a:r>
          </a:p>
          <a:p>
            <a:pPr lvl="0">
              <a:lnSpc>
                <a:spcPct val="100000"/>
              </a:lnSpc>
            </a:pPr>
            <a:r>
              <a:rPr lang="en-US" sz="2100" dirty="0"/>
              <a:t>8. Personal guidance</a:t>
            </a:r>
          </a:p>
          <a:p>
            <a:pPr lvl="0">
              <a:lnSpc>
                <a:spcPct val="100000"/>
              </a:lnSpc>
            </a:pPr>
            <a:endParaRPr lang="en-US" sz="2100" dirty="0"/>
          </a:p>
          <a:p>
            <a:pPr lvl="0">
              <a:lnSpc>
                <a:spcPct val="100000"/>
              </a:lnSpc>
            </a:pPr>
            <a:r>
              <a:rPr lang="en-US" sz="2100" dirty="0"/>
              <a:t>Gatsby tells us how to </a:t>
            </a:r>
            <a:r>
              <a:rPr lang="en-US" sz="2100" dirty="0" err="1"/>
              <a:t>organise</a:t>
            </a:r>
            <a:r>
              <a:rPr lang="en-US" sz="2100" dirty="0"/>
              <a:t> the delivery</a:t>
            </a:r>
          </a:p>
          <a:p>
            <a:pPr lvl="0">
              <a:lnSpc>
                <a:spcPct val="100000"/>
              </a:lnSpc>
            </a:pPr>
            <a:r>
              <a:rPr lang="en-US" sz="2100" dirty="0"/>
              <a:t>but not what the outcomes should be  </a:t>
            </a:r>
          </a:p>
        </p:txBody>
      </p:sp>
      <p:pic>
        <p:nvPicPr>
          <p:cNvPr id="8" name="Picture 7" descr="Icon&#10;&#10;Description automatically generated">
            <a:extLst>
              <a:ext uri="{FF2B5EF4-FFF2-40B4-BE49-F238E27FC236}">
                <a16:creationId xmlns:a16="http://schemas.microsoft.com/office/drawing/2014/main" id="{6326747B-4413-E84B-B1A9-C9BD26D85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529209" flipH="1">
            <a:off x="4255645" y="-83762"/>
            <a:ext cx="8488822" cy="8488822"/>
          </a:xfrm>
          <a:prstGeom prst="rect">
            <a:avLst/>
          </a:prstGeom>
        </p:spPr>
      </p:pic>
    </p:spTree>
    <p:extLst>
      <p:ext uri="{BB962C8B-B14F-4D97-AF65-F5344CB8AC3E}">
        <p14:creationId xmlns:p14="http://schemas.microsoft.com/office/powerpoint/2010/main" val="620093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5A39CA4-C72B-3842-82BF-FD0C1E6D8D12}"/>
              </a:ext>
            </a:extLst>
          </p:cNvPr>
          <p:cNvSpPr>
            <a:spLocks noGrp="1"/>
          </p:cNvSpPr>
          <p:nvPr>
            <p:ph type="title"/>
          </p:nvPr>
        </p:nvSpPr>
        <p:spPr>
          <a:xfrm>
            <a:off x="624586" y="1022450"/>
            <a:ext cx="5016360" cy="660116"/>
          </a:xfrm>
        </p:spPr>
        <p:txBody>
          <a:bodyPr anchor="t">
            <a:noAutofit/>
          </a:bodyPr>
          <a:lstStyle/>
          <a:p>
            <a:pPr>
              <a:lnSpc>
                <a:spcPct val="80000"/>
              </a:lnSpc>
            </a:pPr>
            <a:r>
              <a:rPr lang="en-US" sz="4000" dirty="0">
                <a:solidFill>
                  <a:srgbClr val="110623"/>
                </a:solidFill>
                <a:latin typeface="Calibri" panose="020F0502020204030204" pitchFamily="34" charset="0"/>
                <a:cs typeface="Calibri" panose="020F0502020204030204" pitchFamily="34" charset="0"/>
              </a:rPr>
              <a:t>Why do we need a framework at all?</a:t>
            </a:r>
            <a:br>
              <a:rPr lang="en-GB" sz="2800" dirty="0"/>
            </a:br>
            <a:br>
              <a:rPr lang="en-GB" sz="2800" dirty="0">
                <a:solidFill>
                  <a:srgbClr val="662483"/>
                </a:solidFill>
              </a:rPr>
            </a:br>
            <a:endParaRPr lang="en-US" sz="2800" dirty="0">
              <a:solidFill>
                <a:srgbClr val="662483"/>
              </a:solidFill>
            </a:endParaRPr>
          </a:p>
        </p:txBody>
      </p:sp>
      <p:sp>
        <p:nvSpPr>
          <p:cNvPr id="12" name="Title 1">
            <a:extLst>
              <a:ext uri="{FF2B5EF4-FFF2-40B4-BE49-F238E27FC236}">
                <a16:creationId xmlns:a16="http://schemas.microsoft.com/office/drawing/2014/main" id="{8A0576DE-3882-E84A-8B52-A99BCA22D274}"/>
              </a:ext>
            </a:extLst>
          </p:cNvPr>
          <p:cNvSpPr txBox="1">
            <a:spLocks/>
          </p:cNvSpPr>
          <p:nvPr/>
        </p:nvSpPr>
        <p:spPr>
          <a:xfrm>
            <a:off x="561646" y="2468176"/>
            <a:ext cx="4860360" cy="432324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en-US" sz="2100" dirty="0">
                <a:solidFill>
                  <a:srgbClr val="662483"/>
                </a:solidFill>
                <a:latin typeface="Calibri" panose="020F0502020204030204" pitchFamily="34" charset="0"/>
                <a:cs typeface="Calibri" panose="020F0502020204030204" pitchFamily="34" charset="0"/>
              </a:rPr>
              <a:t>Clarifies what individuals need to know, understand and be able to do.</a:t>
            </a:r>
          </a:p>
          <a:p>
            <a:pPr marL="342900" indent="-342900">
              <a:buFont typeface="Arial" panose="020B0604020202020204" pitchFamily="34" charset="0"/>
              <a:buChar char="•"/>
            </a:pPr>
            <a:r>
              <a:rPr lang="en-US" sz="2100" dirty="0">
                <a:solidFill>
                  <a:srgbClr val="662483"/>
                </a:solidFill>
                <a:latin typeface="Calibri" panose="020F0502020204030204" pitchFamily="34" charset="0"/>
                <a:cs typeface="Calibri" panose="020F0502020204030204" pitchFamily="34" charset="0"/>
              </a:rPr>
              <a:t>Provides a unifying vision of what career education and guidance is about.</a:t>
            </a:r>
          </a:p>
          <a:p>
            <a:pPr marL="342900" indent="-342900">
              <a:buFont typeface="Arial" panose="020B0604020202020204" pitchFamily="34" charset="0"/>
              <a:buChar char="•"/>
            </a:pPr>
            <a:r>
              <a:rPr lang="en-US" sz="2100" dirty="0">
                <a:solidFill>
                  <a:srgbClr val="662483"/>
                </a:solidFill>
                <a:latin typeface="Calibri" panose="020F0502020204030204" pitchFamily="34" charset="0"/>
                <a:cs typeface="Calibri" panose="020F0502020204030204" pitchFamily="34" charset="0"/>
              </a:rPr>
              <a:t>Serves as a curriculum development tool for careers education addressing issues such as breadth, balance, coherence, sequencing and progression.</a:t>
            </a:r>
          </a:p>
          <a:p>
            <a:pPr marL="342900" indent="-342900">
              <a:buFont typeface="Arial" panose="020B0604020202020204" pitchFamily="34" charset="0"/>
              <a:buChar char="•"/>
            </a:pPr>
            <a:r>
              <a:rPr lang="en-US" sz="2100" dirty="0">
                <a:solidFill>
                  <a:srgbClr val="662483"/>
                </a:solidFill>
                <a:latin typeface="Calibri" panose="020F0502020204030204" pitchFamily="34" charset="0"/>
                <a:cs typeface="Calibri" panose="020F0502020204030204" pitchFamily="34" charset="0"/>
              </a:rPr>
              <a:t>Provides a basis for negotiating interventions into the wider curriculum (essential skills, subjects and co-curricular activities).  </a:t>
            </a:r>
            <a:endParaRPr lang="en-GB" sz="2100" dirty="0">
              <a:solidFill>
                <a:srgbClr val="662483"/>
              </a:solidFill>
              <a:latin typeface="Calibri" panose="020F0502020204030204" pitchFamily="34" charset="0"/>
              <a:cs typeface="Calibri" panose="020F0502020204030204" pitchFamily="34" charset="0"/>
            </a:endParaRPr>
          </a:p>
        </p:txBody>
      </p:sp>
      <p:sp>
        <p:nvSpPr>
          <p:cNvPr id="17" name="Rounded Rectangle 16">
            <a:extLst>
              <a:ext uri="{FF2B5EF4-FFF2-40B4-BE49-F238E27FC236}">
                <a16:creationId xmlns:a16="http://schemas.microsoft.com/office/drawing/2014/main" id="{719DA63C-D8D9-104C-861A-456B9DE7C3A4}"/>
              </a:ext>
            </a:extLst>
          </p:cNvPr>
          <p:cNvSpPr/>
          <p:nvPr/>
        </p:nvSpPr>
        <p:spPr>
          <a:xfrm>
            <a:off x="5927686" y="1366059"/>
            <a:ext cx="5475213" cy="3811352"/>
          </a:xfrm>
          <a:prstGeom prst="roundRect">
            <a:avLst>
              <a:gd name="adj" fmla="val 16987"/>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Icon&#10;&#10;Description automatically generated with medium confidence">
            <a:extLst>
              <a:ext uri="{FF2B5EF4-FFF2-40B4-BE49-F238E27FC236}">
                <a16:creationId xmlns:a16="http://schemas.microsoft.com/office/drawing/2014/main" id="{3642F623-9A44-6944-B102-11603FB8F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55037" flipH="1">
            <a:off x="6575831" y="1808620"/>
            <a:ext cx="6610053" cy="6610053"/>
          </a:xfrm>
          <a:prstGeom prst="rect">
            <a:avLst/>
          </a:prstGeom>
        </p:spPr>
      </p:pic>
    </p:spTree>
    <p:extLst>
      <p:ext uri="{BB962C8B-B14F-4D97-AF65-F5344CB8AC3E}">
        <p14:creationId xmlns:p14="http://schemas.microsoft.com/office/powerpoint/2010/main" val="4031797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5A39CA4-C72B-3842-82BF-FD0C1E6D8D12}"/>
              </a:ext>
            </a:extLst>
          </p:cNvPr>
          <p:cNvSpPr>
            <a:spLocks noGrp="1"/>
          </p:cNvSpPr>
          <p:nvPr>
            <p:ph type="title"/>
          </p:nvPr>
        </p:nvSpPr>
        <p:spPr>
          <a:xfrm>
            <a:off x="624586" y="710613"/>
            <a:ext cx="8467898" cy="1193633"/>
          </a:xfrm>
        </p:spPr>
        <p:txBody>
          <a:bodyPr anchor="t">
            <a:noAutofit/>
          </a:bodyPr>
          <a:lstStyle/>
          <a:p>
            <a:pPr>
              <a:lnSpc>
                <a:spcPct val="80000"/>
              </a:lnSpc>
            </a:pPr>
            <a:r>
              <a:rPr lang="en-US" sz="3200" dirty="0">
                <a:solidFill>
                  <a:srgbClr val="110623"/>
                </a:solidFill>
                <a:latin typeface="Calibri" panose="020F0502020204030204" pitchFamily="34" charset="0"/>
                <a:cs typeface="Calibri" panose="020F0502020204030204" pitchFamily="34" charset="0"/>
              </a:rPr>
              <a:t>The learning areas</a:t>
            </a:r>
            <a:br>
              <a:rPr lang="en-GB" sz="3200" dirty="0"/>
            </a:br>
            <a:br>
              <a:rPr lang="en-GB" sz="3200" dirty="0">
                <a:solidFill>
                  <a:srgbClr val="662483"/>
                </a:solidFill>
              </a:rPr>
            </a:br>
            <a:endParaRPr lang="en-US" sz="3200" dirty="0">
              <a:solidFill>
                <a:srgbClr val="662483"/>
              </a:solidFill>
            </a:endParaRPr>
          </a:p>
        </p:txBody>
      </p:sp>
      <p:pic>
        <p:nvPicPr>
          <p:cNvPr id="9" name="Picture 8" descr="Diagram, text&#10;&#10;Description automatically generated">
            <a:extLst>
              <a:ext uri="{FF2B5EF4-FFF2-40B4-BE49-F238E27FC236}">
                <a16:creationId xmlns:a16="http://schemas.microsoft.com/office/drawing/2014/main" id="{E906843C-E3B8-A744-A2E4-458FA8297C81}"/>
              </a:ext>
            </a:extLst>
          </p:cNvPr>
          <p:cNvPicPr>
            <a:picLocks noChangeAspect="1"/>
          </p:cNvPicPr>
          <p:nvPr/>
        </p:nvPicPr>
        <p:blipFill rotWithShape="1">
          <a:blip r:embed="rId3">
            <a:extLst>
              <a:ext uri="{28A0092B-C50C-407E-A947-70E740481C1C}">
                <a14:useLocalDpi xmlns:a14="http://schemas.microsoft.com/office/drawing/2010/main" val="0"/>
              </a:ext>
            </a:extLst>
          </a:blip>
          <a:srcRect t="17909" b="20151"/>
          <a:stretch/>
        </p:blipFill>
        <p:spPr>
          <a:xfrm>
            <a:off x="145191" y="1245092"/>
            <a:ext cx="11972827" cy="5242843"/>
          </a:xfrm>
          <a:prstGeom prst="rect">
            <a:avLst/>
          </a:prstGeom>
        </p:spPr>
      </p:pic>
    </p:spTree>
    <p:extLst>
      <p:ext uri="{BB962C8B-B14F-4D97-AF65-F5344CB8AC3E}">
        <p14:creationId xmlns:p14="http://schemas.microsoft.com/office/powerpoint/2010/main" val="303792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5A39CA4-C72B-3842-82BF-FD0C1E6D8D12}"/>
              </a:ext>
            </a:extLst>
          </p:cNvPr>
          <p:cNvSpPr>
            <a:spLocks noGrp="1"/>
          </p:cNvSpPr>
          <p:nvPr>
            <p:ph type="title"/>
          </p:nvPr>
        </p:nvSpPr>
        <p:spPr>
          <a:xfrm>
            <a:off x="624586" y="710613"/>
            <a:ext cx="8467898" cy="1193633"/>
          </a:xfrm>
        </p:spPr>
        <p:txBody>
          <a:bodyPr anchor="t">
            <a:noAutofit/>
          </a:bodyPr>
          <a:lstStyle/>
          <a:p>
            <a:pPr>
              <a:lnSpc>
                <a:spcPct val="80000"/>
              </a:lnSpc>
            </a:pPr>
            <a:r>
              <a:rPr lang="en-US" sz="3200" dirty="0">
                <a:solidFill>
                  <a:srgbClr val="110623"/>
                </a:solidFill>
                <a:latin typeface="Calibri" panose="020F0502020204030204" pitchFamily="34" charset="0"/>
                <a:cs typeface="Calibri" panose="020F0502020204030204" pitchFamily="34" charset="0"/>
              </a:rPr>
              <a:t>Practitioners </a:t>
            </a:r>
            <a:r>
              <a:rPr lang="en-US" sz="3200" dirty="0" err="1">
                <a:solidFill>
                  <a:srgbClr val="110623"/>
                </a:solidFill>
                <a:latin typeface="Calibri" panose="020F0502020204030204" pitchFamily="34" charset="0"/>
                <a:cs typeface="Calibri" panose="020F0502020204030204" pitchFamily="34" charset="0"/>
              </a:rPr>
              <a:t>recognise</a:t>
            </a:r>
            <a:r>
              <a:rPr lang="en-US" sz="3200" dirty="0">
                <a:solidFill>
                  <a:srgbClr val="110623"/>
                </a:solidFill>
                <a:latin typeface="Calibri" panose="020F0502020204030204" pitchFamily="34" charset="0"/>
                <a:cs typeface="Calibri" panose="020F0502020204030204" pitchFamily="34" charset="0"/>
              </a:rPr>
              <a:t> the six areas</a:t>
            </a:r>
            <a:br>
              <a:rPr lang="en-GB" sz="2800" dirty="0"/>
            </a:br>
            <a:br>
              <a:rPr lang="en-GB" sz="2800" dirty="0">
                <a:solidFill>
                  <a:srgbClr val="662483"/>
                </a:solidFill>
              </a:rPr>
            </a:br>
            <a:endParaRPr lang="en-US" sz="2800" dirty="0">
              <a:solidFill>
                <a:srgbClr val="662483"/>
              </a:solidFill>
            </a:endParaRPr>
          </a:p>
        </p:txBody>
      </p:sp>
      <p:pic>
        <p:nvPicPr>
          <p:cNvPr id="7" name="Content Placeholder 4" descr="Chart, bar chart&#10;&#10;Description automatically generated">
            <a:extLst>
              <a:ext uri="{FF2B5EF4-FFF2-40B4-BE49-F238E27FC236}">
                <a16:creationId xmlns:a16="http://schemas.microsoft.com/office/drawing/2014/main" id="{37F8108D-CFD8-504C-B049-457595F4815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79337" y="1280736"/>
            <a:ext cx="9413629" cy="5290942"/>
          </a:xfrm>
        </p:spPr>
      </p:pic>
    </p:spTree>
    <p:extLst>
      <p:ext uri="{BB962C8B-B14F-4D97-AF65-F5344CB8AC3E}">
        <p14:creationId xmlns:p14="http://schemas.microsoft.com/office/powerpoint/2010/main" val="2279180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7E2A0570-D191-A048-B514-8DCC1531E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079" y="-425005"/>
            <a:ext cx="10813915" cy="7650749"/>
          </a:xfrm>
          <a:prstGeom prst="rect">
            <a:avLst/>
          </a:prstGeom>
        </p:spPr>
      </p:pic>
      <p:sp>
        <p:nvSpPr>
          <p:cNvPr id="11" name="Title 1">
            <a:extLst>
              <a:ext uri="{FF2B5EF4-FFF2-40B4-BE49-F238E27FC236}">
                <a16:creationId xmlns:a16="http://schemas.microsoft.com/office/drawing/2014/main" id="{75A39CA4-C72B-3842-82BF-FD0C1E6D8D12}"/>
              </a:ext>
            </a:extLst>
          </p:cNvPr>
          <p:cNvSpPr>
            <a:spLocks noGrp="1"/>
          </p:cNvSpPr>
          <p:nvPr>
            <p:ph type="title"/>
          </p:nvPr>
        </p:nvSpPr>
        <p:spPr>
          <a:xfrm>
            <a:off x="624586" y="710613"/>
            <a:ext cx="8467898" cy="1193633"/>
          </a:xfrm>
        </p:spPr>
        <p:txBody>
          <a:bodyPr anchor="t">
            <a:noAutofit/>
          </a:bodyPr>
          <a:lstStyle/>
          <a:p>
            <a:pPr>
              <a:lnSpc>
                <a:spcPct val="80000"/>
              </a:lnSpc>
            </a:pPr>
            <a:r>
              <a:rPr lang="en-US" sz="3200" dirty="0">
                <a:solidFill>
                  <a:srgbClr val="110623"/>
                </a:solidFill>
                <a:latin typeface="Calibri" panose="020F0502020204030204" pitchFamily="34" charset="0"/>
                <a:cs typeface="Calibri" panose="020F0502020204030204" pitchFamily="34" charset="0"/>
              </a:rPr>
              <a:t>How are these skills learnt?</a:t>
            </a:r>
            <a:br>
              <a:rPr lang="en-GB" sz="2800" dirty="0"/>
            </a:br>
            <a:br>
              <a:rPr lang="en-GB" sz="2800" dirty="0">
                <a:solidFill>
                  <a:srgbClr val="662483"/>
                </a:solidFill>
              </a:rPr>
            </a:br>
            <a:endParaRPr lang="en-US" sz="2800" dirty="0">
              <a:solidFill>
                <a:srgbClr val="662483"/>
              </a:solidFill>
            </a:endParaRPr>
          </a:p>
        </p:txBody>
      </p:sp>
    </p:spTree>
    <p:extLst>
      <p:ext uri="{BB962C8B-B14F-4D97-AF65-F5344CB8AC3E}">
        <p14:creationId xmlns:p14="http://schemas.microsoft.com/office/powerpoint/2010/main" val="31612669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1851</TotalTime>
  <Words>1725</Words>
  <Application>Microsoft Office PowerPoint</Application>
  <PresentationFormat>Widescreen</PresentationFormat>
  <Paragraphs>237</Paragraphs>
  <Slides>28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Calibri Light</vt:lpstr>
      <vt:lpstr>MyriadPro-Bold</vt:lpstr>
      <vt:lpstr>MyriadPro-BoldIt</vt:lpstr>
      <vt:lpstr>MyriadPro-It</vt:lpstr>
      <vt:lpstr>MyriadPro-Regular</vt:lpstr>
      <vt:lpstr>Office Theme</vt:lpstr>
      <vt:lpstr>What you need to learn to have a positive career</vt:lpstr>
      <vt:lpstr>Work clothes (example of a topic web)</vt:lpstr>
      <vt:lpstr>A lifelong career development framework </vt:lpstr>
      <vt:lpstr>The development process  </vt:lpstr>
      <vt:lpstr>We know what careers programmes in schools and colleges should look like…  </vt:lpstr>
      <vt:lpstr>Why do we need a framework at all?  </vt:lpstr>
      <vt:lpstr>The learning areas  </vt:lpstr>
      <vt:lpstr>Practitioners recognise the six areas  </vt:lpstr>
      <vt:lpstr>How are these skills learnt?  </vt:lpstr>
      <vt:lpstr>Grow throughout life  </vt:lpstr>
      <vt:lpstr>Explore possibilities  </vt:lpstr>
      <vt:lpstr>PowerPoint Presentation</vt:lpstr>
      <vt:lpstr>Manage career  </vt:lpstr>
      <vt:lpstr>Create opportunities  </vt:lpstr>
      <vt:lpstr>Balance life and work  </vt:lpstr>
      <vt:lpstr>See the big picture  </vt:lpstr>
      <vt:lpstr>See the big picture</vt:lpstr>
      <vt:lpstr>CDI Framework Resources https://www.thecdi.net/New-Career-Development-Framework </vt:lpstr>
      <vt:lpstr>Mapped onto the Gatsby Benchmarks Using the Framework to support career education and guidance in secondary schools (Key stage 3 - post-16)</vt:lpstr>
      <vt:lpstr>PowerPoint Presentation</vt:lpstr>
      <vt:lpstr>But what are the outcomes? </vt:lpstr>
      <vt:lpstr>PowerPoint Presentation</vt:lpstr>
      <vt:lpstr>Barriers to achieving Benchmark One</vt:lpstr>
      <vt:lpstr>The six Ps Careers  Strategy</vt:lpstr>
      <vt:lpstr>Take-aways</vt:lpstr>
      <vt:lpstr>PowerPoint Presentation</vt:lpstr>
      <vt:lpstr>Career patterns - Barrie Hopson</vt:lpstr>
      <vt:lpstr>Preparing to interview a visitor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Eve Uhlig</dc:creator>
  <cp:lastModifiedBy>Julie Jones</cp:lastModifiedBy>
  <cp:revision>49</cp:revision>
  <dcterms:created xsi:type="dcterms:W3CDTF">2021-03-12T14:05:48Z</dcterms:created>
  <dcterms:modified xsi:type="dcterms:W3CDTF">2022-12-19T16:27:52Z</dcterms:modified>
</cp:coreProperties>
</file>