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09" autoAdjust="0"/>
    <p:restoredTop sz="89610" autoAdjust="0"/>
  </p:normalViewPr>
  <p:slideViewPr>
    <p:cSldViewPr snapToGrid="0">
      <p:cViewPr varScale="1">
        <p:scale>
          <a:sx n="60" d="100"/>
          <a:sy n="60" d="100"/>
        </p:scale>
        <p:origin x="107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DA8F-9BBC-4CD2-95EE-ED4759981F0C}" type="datetimeFigureOut">
              <a:rPr lang="en-GB" smtClean="0"/>
              <a:t>19/02/2021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D9417-C0DE-4E6D-8FED-DD6FBAE90B98}" type="slidenum">
              <a:rPr lang="en-GB" smtClean="0"/>
              <a:t>‹#›</a:t>
            </a:fld>
            <a:endParaRPr lang="en-GB"/>
          </a:p>
        </p:txBody>
      </p:sp>
    </p:spTree>
    <p:extLst>
      <p:ext uri="{BB962C8B-B14F-4D97-AF65-F5344CB8AC3E}">
        <p14:creationId xmlns:p14="http://schemas.microsoft.com/office/powerpoint/2010/main" val="27646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D9417-C0DE-4E6D-8FED-DD6FBAE90B98}" type="slidenum">
              <a:rPr lang="en-GB" smtClean="0"/>
              <a:t>1</a:t>
            </a:fld>
            <a:endParaRPr lang="en-GB"/>
          </a:p>
        </p:txBody>
      </p:sp>
    </p:spTree>
    <p:extLst>
      <p:ext uri="{BB962C8B-B14F-4D97-AF65-F5344CB8AC3E}">
        <p14:creationId xmlns:p14="http://schemas.microsoft.com/office/powerpoint/2010/main" val="183329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F647-C18C-465F-9B33-BCB3C676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D2E128-EEA1-409F-B98F-6235D9DA2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DE27EA-2436-4045-871E-518F71B3FC0F}"/>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5" name="Footer Placeholder 4">
            <a:extLst>
              <a:ext uri="{FF2B5EF4-FFF2-40B4-BE49-F238E27FC236}">
                <a16:creationId xmlns:a16="http://schemas.microsoft.com/office/drawing/2014/main" id="{B6618ABC-513C-4B70-95B0-BC91F6E1C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FE99-FE71-4BCB-92EB-A8A11C1275ED}"/>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521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FBE1-0FE5-41FB-BF9B-CFF43C708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1D060-5066-4AAF-B26E-AFC953B4B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4C079-FCAC-4253-87CB-DABD9EAE534E}"/>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5" name="Footer Placeholder 4">
            <a:extLst>
              <a:ext uri="{FF2B5EF4-FFF2-40B4-BE49-F238E27FC236}">
                <a16:creationId xmlns:a16="http://schemas.microsoft.com/office/drawing/2014/main" id="{232D1D3B-6218-4025-AD04-863072E9BF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47C2B-6F68-49D0-9D1E-6185A6E4058A}"/>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802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E3597-F9B9-4C73-B3D8-C929DF781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CA623F-54D8-4CFB-AE71-BE3DAF40D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39586-3A1F-48F1-83C7-9AAD8FD7FC65}"/>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5" name="Footer Placeholder 4">
            <a:extLst>
              <a:ext uri="{FF2B5EF4-FFF2-40B4-BE49-F238E27FC236}">
                <a16:creationId xmlns:a16="http://schemas.microsoft.com/office/drawing/2014/main" id="{BEA6C911-2422-4751-BCFD-EB5958457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0193B-C732-4D4F-B306-519DD474080B}"/>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19923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AE94-EB95-4D25-930B-4A501B465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CD904-5A9E-498A-A8CE-092F71963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2E7E8-EDA7-4DE4-837B-F1F067A27E70}"/>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5" name="Footer Placeholder 4">
            <a:extLst>
              <a:ext uri="{FF2B5EF4-FFF2-40B4-BE49-F238E27FC236}">
                <a16:creationId xmlns:a16="http://schemas.microsoft.com/office/drawing/2014/main" id="{CF91F313-9F62-4798-BCB8-95C63E9EE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390AF-0F87-47E3-A904-81EBEB804581}"/>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6638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411-7B23-4A8C-BE30-F03D8489A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3F5DBF-3257-4307-8DFF-3822AF6F5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8B049-F381-4CBF-94E8-CFC467756826}"/>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5" name="Footer Placeholder 4">
            <a:extLst>
              <a:ext uri="{FF2B5EF4-FFF2-40B4-BE49-F238E27FC236}">
                <a16:creationId xmlns:a16="http://schemas.microsoft.com/office/drawing/2014/main" id="{B2D8D1C2-BF70-4447-8659-999A205E4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6B44A-810B-4EB0-A9DE-91A98FB6CD3C}"/>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27069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0635-6FF9-49F1-A8A7-B88E37FBB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58927-676C-4415-AE03-21EDA096A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60E1B0-7F7B-47F9-BA9B-6A40B7EA3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6F72D-7BCA-4F61-AA11-18247F4F38EE}"/>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6" name="Footer Placeholder 5">
            <a:extLst>
              <a:ext uri="{FF2B5EF4-FFF2-40B4-BE49-F238E27FC236}">
                <a16:creationId xmlns:a16="http://schemas.microsoft.com/office/drawing/2014/main" id="{E409FF27-7699-405A-92AC-F82918A72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28D1B-2D7A-49BA-A54D-367F6BE9F5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25327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065D-F289-4804-BC55-6C6977791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5EF37-DF4C-42A1-B39F-D93B7CC22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A7342-1938-458A-ACA1-25D34075C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4DAF6-7167-49DC-B3F7-BE842835B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6D87F-F0C4-4002-976E-4C1572DA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9F6690-4D04-478D-AD6B-7C1D5EC105F5}"/>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8" name="Footer Placeholder 7">
            <a:extLst>
              <a:ext uri="{FF2B5EF4-FFF2-40B4-BE49-F238E27FC236}">
                <a16:creationId xmlns:a16="http://schemas.microsoft.com/office/drawing/2014/main" id="{505E5083-5DBE-44F2-ADD7-E25B319EF2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6E6D9-9A4B-4860-999F-AEB430991830}"/>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7315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F075-FD36-4658-9BEA-8042FD8E03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86EA0-0999-480C-94DF-C31414949B3B}"/>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4" name="Footer Placeholder 3">
            <a:extLst>
              <a:ext uri="{FF2B5EF4-FFF2-40B4-BE49-F238E27FC236}">
                <a16:creationId xmlns:a16="http://schemas.microsoft.com/office/drawing/2014/main" id="{393E094A-D71D-4C2F-99B9-17A7ABB337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FD063B-FD07-4A7F-BC1E-859ECFE059B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7690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F69CB-CB79-40D7-8402-7FBA62886E27}"/>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3" name="Footer Placeholder 2">
            <a:extLst>
              <a:ext uri="{FF2B5EF4-FFF2-40B4-BE49-F238E27FC236}">
                <a16:creationId xmlns:a16="http://schemas.microsoft.com/office/drawing/2014/main" id="{2FF06EB9-136F-4123-9634-4B8D5942C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755B97-4E27-48B9-B955-F856A52A5A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7584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F596-B973-474A-9A65-20E16EC24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F4558F-D603-43C5-A680-BF62E4881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2D93A5-3F3F-4DE5-8709-E1B795D4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97DC-DE08-4AEA-A3B1-59088FDA3362}"/>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6" name="Footer Placeholder 5">
            <a:extLst>
              <a:ext uri="{FF2B5EF4-FFF2-40B4-BE49-F238E27FC236}">
                <a16:creationId xmlns:a16="http://schemas.microsoft.com/office/drawing/2014/main" id="{B3088A5C-D99A-4586-9E96-42494E8F0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320C67-E72D-4890-A145-D6046D2A1F98}"/>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093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C03-1DB3-4A43-B0A8-14DB5EC2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C7F88-4DE5-4121-BAA9-312C2C1A1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54294-709A-4BE7-BA10-1A031048B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8DCD2-3553-4232-B72B-3DE50E67E3E0}"/>
              </a:ext>
            </a:extLst>
          </p:cNvPr>
          <p:cNvSpPr>
            <a:spLocks noGrp="1"/>
          </p:cNvSpPr>
          <p:nvPr>
            <p:ph type="dt" sz="half" idx="10"/>
          </p:nvPr>
        </p:nvSpPr>
        <p:spPr/>
        <p:txBody>
          <a:bodyPr/>
          <a:lstStyle/>
          <a:p>
            <a:fld id="{175287E0-D6DD-4E6A-B98B-8601C4671D97}" type="datetimeFigureOut">
              <a:rPr lang="en-GB" smtClean="0"/>
              <a:t>19/02/2021</a:t>
            </a:fld>
            <a:endParaRPr lang="en-GB"/>
          </a:p>
        </p:txBody>
      </p:sp>
      <p:sp>
        <p:nvSpPr>
          <p:cNvPr id="6" name="Footer Placeholder 5">
            <a:extLst>
              <a:ext uri="{FF2B5EF4-FFF2-40B4-BE49-F238E27FC236}">
                <a16:creationId xmlns:a16="http://schemas.microsoft.com/office/drawing/2014/main" id="{FCB7E64A-EFAF-432B-AE74-D8BF6973A9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4965F-FA8D-4BE8-B392-81AEEF13F6C3}"/>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464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52149-3EBE-4D92-B1CB-AB1B51F31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D54B6-5960-46F0-B77F-2BB913854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73963-2F8D-4E9E-ACDD-793450633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87E0-D6DD-4E6A-B98B-8601C4671D97}" type="datetimeFigureOut">
              <a:rPr lang="en-GB" smtClean="0"/>
              <a:t>19/02/2021</a:t>
            </a:fld>
            <a:endParaRPr lang="en-GB"/>
          </a:p>
        </p:txBody>
      </p:sp>
      <p:sp>
        <p:nvSpPr>
          <p:cNvPr id="5" name="Footer Placeholder 4">
            <a:extLst>
              <a:ext uri="{FF2B5EF4-FFF2-40B4-BE49-F238E27FC236}">
                <a16:creationId xmlns:a16="http://schemas.microsoft.com/office/drawing/2014/main" id="{FCB576B2-D0D4-43B7-B9E0-E812B03E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778DD6-847A-4823-96D5-E4A034D8B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0EE-53D7-40FF-BD0C-B461133AFCAE}" type="slidenum">
              <a:rPr lang="en-GB" smtClean="0"/>
              <a:t>‹#›</a:t>
            </a:fld>
            <a:endParaRPr lang="en-GB"/>
          </a:p>
        </p:txBody>
      </p:sp>
    </p:spTree>
    <p:extLst>
      <p:ext uri="{BB962C8B-B14F-4D97-AF65-F5344CB8AC3E}">
        <p14:creationId xmlns:p14="http://schemas.microsoft.com/office/powerpoint/2010/main" val="16562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youtube.com/watch?v=nim7yJQUBAY"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youtube.com/watch?v=97gZiaApTq8" TargetMode="External"/><Relationship Id="rId5" Type="http://schemas.openxmlformats.org/officeDocument/2006/relationships/hyperlink" Target="https://www.youtube.com/watch?v=irADsjrhljI&amp;feature=youtu.be" TargetMode="External"/><Relationship Id="rId4" Type="http://schemas.openxmlformats.org/officeDocument/2006/relationships/hyperlink" Target="https://www.healthcareers.nhs.uk/explore-roles/psychological-therapies/roles/psychological-wellbeing-practition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848C91A-840F-456D-AF95-2D3D3BE68504}"/>
              </a:ext>
            </a:extLst>
          </p:cNvPr>
          <p:cNvSpPr txBox="1"/>
          <p:nvPr/>
        </p:nvSpPr>
        <p:spPr>
          <a:xfrm>
            <a:off x="2136344" y="116323"/>
            <a:ext cx="7128217"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Gilmer Bold" panose="00000800000000000000" pitchFamily="50" charset="0"/>
              </a:rPr>
              <a:t>Liverpool City Region, Creating Careers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i="1" dirty="0">
                <a:solidFill>
                  <a:prstClr val="black"/>
                </a:solidFill>
                <a:latin typeface="Gilmer Bold" panose="00000800000000000000" pitchFamily="50" charset="0"/>
              </a:rPr>
              <a:t>Mersey Care: Psychological Wellbeing Practitioners                                   </a:t>
            </a:r>
            <a:endParaRPr kumimoji="0" lang="en-GB" sz="2000" b="0" i="1" u="none" strike="noStrike" kern="1200" cap="none" spc="0" normalizeH="0" baseline="0" noProof="0" dirty="0">
              <a:ln>
                <a:noFill/>
              </a:ln>
              <a:solidFill>
                <a:prstClr val="black"/>
              </a:solidFill>
              <a:effectLst/>
              <a:uLnTx/>
              <a:uFillTx/>
              <a:latin typeface="Gilmer Bold" panose="00000800000000000000" pitchFamily="50" charset="0"/>
            </a:endParaRPr>
          </a:p>
        </p:txBody>
      </p:sp>
      <p:sp>
        <p:nvSpPr>
          <p:cNvPr id="9" name="TextBox 8">
            <a:extLst>
              <a:ext uri="{FF2B5EF4-FFF2-40B4-BE49-F238E27FC236}">
                <a16:creationId xmlns:a16="http://schemas.microsoft.com/office/drawing/2014/main" id="{B35CAA93-A7CB-4784-A409-813B23BA1852}"/>
              </a:ext>
            </a:extLst>
          </p:cNvPr>
          <p:cNvSpPr txBox="1"/>
          <p:nvPr/>
        </p:nvSpPr>
        <p:spPr>
          <a:xfrm>
            <a:off x="6274191" y="968127"/>
            <a:ext cx="5804452" cy="3293209"/>
          </a:xfrm>
          <a:prstGeom prst="rect">
            <a:avLst/>
          </a:prstGeom>
          <a:noFill/>
          <a:ln>
            <a:solidFill>
              <a:schemeClr val="tx1"/>
            </a:solidFill>
          </a:ln>
        </p:spPr>
        <p:txBody>
          <a:bodyPr wrap="square" rtlCol="0">
            <a:spAutoFit/>
          </a:bodyPr>
          <a:lstStyle/>
          <a:p>
            <a:r>
              <a:rPr lang="en-GB" sz="1600" b="1" dirty="0">
                <a:solidFill>
                  <a:srgbClr val="FF0000"/>
                </a:solidFill>
              </a:rPr>
              <a:t>Questions to ask</a:t>
            </a:r>
          </a:p>
          <a:p>
            <a:r>
              <a:rPr lang="en-GB" sz="1200" dirty="0"/>
              <a:t>Using what you have learned from your pre-work, come up with 3 questions you would like to ask about the role. Is there anything </a:t>
            </a:r>
            <a:r>
              <a:rPr lang="en-GB" sz="1200" b="1" dirty="0">
                <a:solidFill>
                  <a:srgbClr val="00B050"/>
                </a:solidFill>
              </a:rPr>
              <a:t>you</a:t>
            </a:r>
            <a:r>
              <a:rPr lang="en-GB" sz="1200" dirty="0"/>
              <a:t> </a:t>
            </a:r>
            <a:r>
              <a:rPr lang="en-GB" sz="1200" b="1" dirty="0">
                <a:solidFill>
                  <a:srgbClr val="00B050"/>
                </a:solidFill>
              </a:rPr>
              <a:t>don’t understand </a:t>
            </a:r>
            <a:r>
              <a:rPr lang="en-GB" sz="1200" dirty="0"/>
              <a:t>or would like </a:t>
            </a:r>
            <a:r>
              <a:rPr lang="en-GB" sz="1200" b="1" dirty="0">
                <a:solidFill>
                  <a:srgbClr val="7030A0"/>
                </a:solidFill>
              </a:rPr>
              <a:t>more information </a:t>
            </a:r>
            <a:r>
              <a:rPr lang="en-GB" sz="1200" dirty="0"/>
              <a:t>on? </a:t>
            </a:r>
          </a:p>
          <a:p>
            <a:endParaRPr lang="en-GB" dirty="0"/>
          </a:p>
          <a:p>
            <a:r>
              <a:rPr lang="en-GB" dirty="0"/>
              <a:t>1. </a:t>
            </a:r>
          </a:p>
          <a:p>
            <a:endParaRPr lang="en-GB" dirty="0"/>
          </a:p>
          <a:p>
            <a:r>
              <a:rPr lang="en-GB" dirty="0"/>
              <a:t>2. </a:t>
            </a:r>
          </a:p>
          <a:p>
            <a:endParaRPr lang="en-GB" dirty="0"/>
          </a:p>
          <a:p>
            <a:r>
              <a:rPr lang="en-GB" dirty="0"/>
              <a:t>3.</a:t>
            </a:r>
          </a:p>
          <a:p>
            <a:r>
              <a:rPr lang="en-GB" sz="1200" dirty="0"/>
              <a:t>If any of your questions are answered during the recording, make a note of the answer next to your question. </a:t>
            </a:r>
          </a:p>
          <a:p>
            <a:r>
              <a:rPr lang="en-GB" sz="1200" dirty="0"/>
              <a:t>If you still have unanswered questions, ask your teacher to send them through to us and we will get them answered. </a:t>
            </a:r>
          </a:p>
        </p:txBody>
      </p:sp>
      <p:sp>
        <p:nvSpPr>
          <p:cNvPr id="10" name="TextBox 9">
            <a:extLst>
              <a:ext uri="{FF2B5EF4-FFF2-40B4-BE49-F238E27FC236}">
                <a16:creationId xmlns:a16="http://schemas.microsoft.com/office/drawing/2014/main" id="{4A367FE9-289A-4B04-977D-08E3DBFBFE71}"/>
              </a:ext>
            </a:extLst>
          </p:cNvPr>
          <p:cNvSpPr txBox="1"/>
          <p:nvPr/>
        </p:nvSpPr>
        <p:spPr>
          <a:xfrm>
            <a:off x="6274191" y="4248598"/>
            <a:ext cx="5804452" cy="2554545"/>
          </a:xfrm>
          <a:prstGeom prst="rect">
            <a:avLst/>
          </a:prstGeom>
          <a:noFill/>
          <a:ln>
            <a:solidFill>
              <a:schemeClr val="tx1"/>
            </a:solidFill>
          </a:ln>
        </p:spPr>
        <p:txBody>
          <a:bodyPr wrap="square" rtlCol="0">
            <a:spAutoFit/>
          </a:bodyPr>
          <a:lstStyle/>
          <a:p>
            <a:r>
              <a:rPr lang="en-GB" b="1" dirty="0">
                <a:solidFill>
                  <a:srgbClr val="FF0000"/>
                </a:solidFill>
              </a:rPr>
              <a:t>Useful careers tips</a:t>
            </a:r>
          </a:p>
          <a:p>
            <a:r>
              <a:rPr lang="en-GB" sz="1200" dirty="0"/>
              <a:t>Whilst listening, note down any inspirational or interesting advice that you hear which could help you on your careers journey </a:t>
            </a:r>
          </a:p>
          <a:p>
            <a:endParaRPr lang="en-GB" b="1" dirty="0"/>
          </a:p>
          <a:p>
            <a:endParaRPr lang="en-GB" b="1" dirty="0"/>
          </a:p>
          <a:p>
            <a:endParaRPr lang="en-GB" b="1" dirty="0"/>
          </a:p>
          <a:p>
            <a:endParaRPr lang="en-GB" b="1" dirty="0"/>
          </a:p>
          <a:p>
            <a:endParaRPr lang="en-GB" b="1" dirty="0"/>
          </a:p>
          <a:p>
            <a:r>
              <a:rPr lang="en-GB" sz="1400" b="1" dirty="0"/>
              <a:t>Now head over to your </a:t>
            </a:r>
            <a:r>
              <a:rPr lang="en-GB" sz="1400" b="1" i="1" dirty="0">
                <a:solidFill>
                  <a:srgbClr val="00B0F0"/>
                </a:solidFill>
              </a:rPr>
              <a:t>Creating Careers Roadmap </a:t>
            </a:r>
            <a:r>
              <a:rPr lang="en-GB" sz="1400" b="1" dirty="0"/>
              <a:t>to evaluate today’s session…</a:t>
            </a:r>
          </a:p>
        </p:txBody>
      </p:sp>
      <p:sp>
        <p:nvSpPr>
          <p:cNvPr id="2" name="TextBox 1">
            <a:extLst>
              <a:ext uri="{FF2B5EF4-FFF2-40B4-BE49-F238E27FC236}">
                <a16:creationId xmlns:a16="http://schemas.microsoft.com/office/drawing/2014/main" id="{1BD00C73-1928-41D2-B348-0067250B6209}"/>
              </a:ext>
            </a:extLst>
          </p:cNvPr>
          <p:cNvSpPr txBox="1"/>
          <p:nvPr/>
        </p:nvSpPr>
        <p:spPr>
          <a:xfrm>
            <a:off x="203200" y="968127"/>
            <a:ext cx="5982643" cy="5878532"/>
          </a:xfrm>
          <a:prstGeom prst="rect">
            <a:avLst/>
          </a:prstGeom>
          <a:noFill/>
          <a:ln>
            <a:solidFill>
              <a:schemeClr val="tx1"/>
            </a:solidFill>
          </a:ln>
        </p:spPr>
        <p:txBody>
          <a:bodyPr wrap="square" rtlCol="0">
            <a:spAutoFit/>
          </a:bodyPr>
          <a:lstStyle/>
          <a:p>
            <a:pPr algn="ctr"/>
            <a:r>
              <a:rPr lang="en-US" sz="1200" b="1" dirty="0">
                <a:solidFill>
                  <a:srgbClr val="FF0000"/>
                </a:solidFill>
              </a:rPr>
              <a:t>Pre work</a:t>
            </a:r>
          </a:p>
          <a:p>
            <a:pPr algn="ctr"/>
            <a:r>
              <a:rPr lang="en-US" sz="1200" b="1" dirty="0"/>
              <a:t>Tasks to complete to prepare you before you watch the recording with </a:t>
            </a:r>
            <a:r>
              <a:rPr lang="en-US" sz="1200" b="1" dirty="0" err="1"/>
              <a:t>Temi</a:t>
            </a:r>
            <a:r>
              <a:rPr lang="en-US" sz="1200" b="1" dirty="0"/>
              <a:t> Roberts, Step 2 Lead, who manages a team of Psychological Wellbeing Practitioners at Mersey Care. </a:t>
            </a:r>
          </a:p>
          <a:p>
            <a:endParaRPr lang="en-US" sz="1200" b="1" dirty="0">
              <a:solidFill>
                <a:srgbClr val="FF0000"/>
              </a:solidFill>
            </a:endParaRPr>
          </a:p>
          <a:p>
            <a:r>
              <a:rPr lang="en-US" sz="1200" dirty="0"/>
              <a:t>1. Mersey Care NHS Foundation Trust support the mental and physical health of patients across Merseyside. Watch this </a:t>
            </a:r>
            <a:r>
              <a:rPr lang="en-US" sz="1200" dirty="0">
                <a:hlinkClick r:id="rId3"/>
              </a:rPr>
              <a:t>clip</a:t>
            </a:r>
            <a:r>
              <a:rPr lang="en-US" sz="1200" dirty="0"/>
              <a:t> to learn more about the services Mersey Care offer.</a:t>
            </a:r>
          </a:p>
          <a:p>
            <a:r>
              <a:rPr lang="en-US" sz="1200" b="1" dirty="0"/>
              <a:t>As you watch, write down all the different job roles and patient support you can see. </a:t>
            </a:r>
            <a:endParaRPr lang="en-US" sz="1200" b="1" dirty="0">
              <a:solidFill>
                <a:srgbClr val="FF0000"/>
              </a:solidFill>
            </a:endParaRPr>
          </a:p>
          <a:p>
            <a:pPr algn="ctr"/>
            <a:endParaRPr lang="en-US" sz="1200" b="1" dirty="0">
              <a:solidFill>
                <a:srgbClr val="FF0000"/>
              </a:solidFill>
            </a:endParaRPr>
          </a:p>
          <a:p>
            <a:endParaRPr lang="en-US" sz="1200" dirty="0"/>
          </a:p>
          <a:p>
            <a:r>
              <a:rPr lang="en-US" sz="1200" dirty="0"/>
              <a:t>2. Explore this Psychological Wellbeing Practitioner (PWP) </a:t>
            </a:r>
            <a:r>
              <a:rPr lang="en-US" sz="1200" dirty="0">
                <a:hlinkClick r:id="rId4"/>
              </a:rPr>
              <a:t>job description</a:t>
            </a:r>
            <a:r>
              <a:rPr lang="en-US" sz="1200" dirty="0"/>
              <a:t>.</a:t>
            </a:r>
          </a:p>
          <a:p>
            <a:r>
              <a:rPr lang="en-US" sz="1200" b="1" dirty="0"/>
              <a:t>PWP’s are required to have excellent </a:t>
            </a:r>
            <a:r>
              <a:rPr lang="en-US" sz="1200" b="1" dirty="0">
                <a:solidFill>
                  <a:srgbClr val="00B050"/>
                </a:solidFill>
              </a:rPr>
              <a:t>interpersonal skills*. </a:t>
            </a:r>
            <a:r>
              <a:rPr lang="en-US" sz="1200" b="1" dirty="0"/>
              <a:t>Using your knowledge of the role, explain why you think this is. </a:t>
            </a:r>
          </a:p>
          <a:p>
            <a:r>
              <a:rPr lang="en-US" sz="1200" b="1" dirty="0">
                <a:solidFill>
                  <a:srgbClr val="00B050"/>
                </a:solidFill>
              </a:rPr>
              <a:t>*Interpersonal skills </a:t>
            </a:r>
            <a:r>
              <a:rPr lang="en-US" sz="1200" b="1" dirty="0"/>
              <a:t>= </a:t>
            </a:r>
            <a:r>
              <a:rPr lang="en-US" sz="1200" b="0" i="0" dirty="0">
                <a:solidFill>
                  <a:srgbClr val="202124"/>
                </a:solidFill>
                <a:effectLst/>
              </a:rPr>
              <a:t>the ability to communicate or interact well with other people.</a:t>
            </a:r>
            <a:endParaRPr lang="en-US" sz="1200" b="1" dirty="0"/>
          </a:p>
          <a:p>
            <a:endParaRPr lang="en-US" sz="1200" dirty="0"/>
          </a:p>
          <a:p>
            <a:endParaRPr lang="en-US" sz="1200" dirty="0"/>
          </a:p>
          <a:p>
            <a:r>
              <a:rPr lang="en-US" sz="1200" dirty="0"/>
              <a:t>3. There is still a </a:t>
            </a:r>
            <a:r>
              <a:rPr lang="en-US" sz="1400" b="1" dirty="0">
                <a:solidFill>
                  <a:srgbClr val="00B050"/>
                </a:solidFill>
              </a:rPr>
              <a:t>stigma*</a:t>
            </a:r>
            <a:r>
              <a:rPr lang="en-US" sz="1200" b="1" dirty="0">
                <a:solidFill>
                  <a:srgbClr val="00B050"/>
                </a:solidFill>
              </a:rPr>
              <a:t> </a:t>
            </a:r>
            <a:r>
              <a:rPr lang="en-US" sz="1200" dirty="0"/>
              <a:t>surrounding mental health that can prevent people from asking for help and treatment. </a:t>
            </a:r>
          </a:p>
          <a:p>
            <a:r>
              <a:rPr lang="en-US" sz="1400" b="1" dirty="0">
                <a:solidFill>
                  <a:srgbClr val="00B050"/>
                </a:solidFill>
              </a:rPr>
              <a:t>*Stigma</a:t>
            </a:r>
            <a:r>
              <a:rPr lang="en-US" sz="1200" b="1" dirty="0">
                <a:solidFill>
                  <a:srgbClr val="00B050"/>
                </a:solidFill>
              </a:rPr>
              <a:t> </a:t>
            </a:r>
            <a:r>
              <a:rPr lang="en-US" sz="1200" dirty="0"/>
              <a:t>= negative beliefs about a group of people or situation.</a:t>
            </a:r>
          </a:p>
          <a:p>
            <a:endParaRPr lang="en-US" sz="1200" dirty="0"/>
          </a:p>
          <a:p>
            <a:r>
              <a:rPr lang="en-US" sz="1200" b="1" dirty="0"/>
              <a:t>Why do you think this is? </a:t>
            </a:r>
          </a:p>
          <a:p>
            <a:endParaRPr lang="en-US" sz="1200" b="1" dirty="0"/>
          </a:p>
          <a:p>
            <a:endParaRPr lang="en-US" sz="1200" b="1" dirty="0"/>
          </a:p>
          <a:p>
            <a:r>
              <a:rPr lang="en-US" sz="1200" b="1" dirty="0"/>
              <a:t>What can we do to reduce mental health stigma?</a:t>
            </a:r>
          </a:p>
          <a:p>
            <a:endParaRPr lang="en-US" sz="1200" b="1" dirty="0"/>
          </a:p>
          <a:p>
            <a:endParaRPr lang="en-US" sz="1200" dirty="0"/>
          </a:p>
          <a:p>
            <a:r>
              <a:rPr lang="en-US" sz="1200" dirty="0"/>
              <a:t>Watch </a:t>
            </a:r>
            <a:r>
              <a:rPr lang="en-US" sz="1200" dirty="0">
                <a:hlinkClick r:id="rId5"/>
              </a:rPr>
              <a:t>clip 1 </a:t>
            </a:r>
            <a:r>
              <a:rPr lang="en-US" sz="1200" dirty="0"/>
              <a:t>and </a:t>
            </a:r>
            <a:r>
              <a:rPr lang="en-US" sz="1200" dirty="0">
                <a:hlinkClick r:id="rId6"/>
              </a:rPr>
              <a:t>clip 2 </a:t>
            </a:r>
            <a:r>
              <a:rPr lang="en-US" sz="1200" dirty="0"/>
              <a:t>about mental health stigmas. As you watch, add any extra ideas to your previous two answers. </a:t>
            </a:r>
          </a:p>
          <a:p>
            <a:endParaRPr lang="en-US" sz="1200" dirty="0"/>
          </a:p>
          <a:p>
            <a:r>
              <a:rPr lang="en-US" sz="1200" b="1" dirty="0">
                <a:solidFill>
                  <a:srgbClr val="7030A0"/>
                </a:solidFill>
              </a:rPr>
              <a:t>Challenge: </a:t>
            </a:r>
            <a:r>
              <a:rPr lang="en-US" sz="1200" dirty="0"/>
              <a:t>Using what you have learnt and the </a:t>
            </a:r>
            <a:r>
              <a:rPr lang="en-US" sz="1200" b="1" dirty="0">
                <a:solidFill>
                  <a:srgbClr val="00B050"/>
                </a:solidFill>
              </a:rPr>
              <a:t>Talk Liverpool leaflet</a:t>
            </a:r>
            <a:r>
              <a:rPr lang="en-US" sz="1200" dirty="0">
                <a:solidFill>
                  <a:srgbClr val="00B050"/>
                </a:solidFill>
              </a:rPr>
              <a:t>, </a:t>
            </a:r>
            <a:r>
              <a:rPr lang="en-US" sz="1200" dirty="0"/>
              <a:t>what advice would you give to someone who is suffering from mental health problems and is afraid to seek help and is unaware of the support on offer across Liverpool City Region. </a:t>
            </a:r>
          </a:p>
        </p:txBody>
      </p:sp>
      <p:pic>
        <p:nvPicPr>
          <p:cNvPr id="15" name="Picture 14" descr="A screenshot of a cell phone&#10;&#10;Description automatically generated">
            <a:extLst>
              <a:ext uri="{FF2B5EF4-FFF2-40B4-BE49-F238E27FC236}">
                <a16:creationId xmlns:a16="http://schemas.microsoft.com/office/drawing/2014/main" id="{A3F1B04E-1E24-4B36-BDC5-F681F69C194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79907" y="136463"/>
            <a:ext cx="3212093" cy="739106"/>
          </a:xfrm>
          <a:prstGeom prst="rect">
            <a:avLst/>
          </a:prstGeom>
        </p:spPr>
      </p:pic>
      <p:pic>
        <p:nvPicPr>
          <p:cNvPr id="8" name="Picture 7" descr="Logo&#10;&#10;Description automatically generated">
            <a:extLst>
              <a:ext uri="{FF2B5EF4-FFF2-40B4-BE49-F238E27FC236}">
                <a16:creationId xmlns:a16="http://schemas.microsoft.com/office/drawing/2014/main" id="{656FF96A-D887-49EF-9951-7BBB6D96600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8172" y="84158"/>
            <a:ext cx="1540325" cy="772216"/>
          </a:xfrm>
          <a:prstGeom prst="rect">
            <a:avLst/>
          </a:prstGeom>
        </p:spPr>
      </p:pic>
    </p:spTree>
    <p:extLst>
      <p:ext uri="{BB962C8B-B14F-4D97-AF65-F5344CB8AC3E}">
        <p14:creationId xmlns:p14="http://schemas.microsoft.com/office/powerpoint/2010/main" val="2871662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396</Words>
  <Application>Microsoft Office PowerPoint</Application>
  <PresentationFormat>Widescreen</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Gilmer 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Lesleyann Craig</cp:lastModifiedBy>
  <cp:revision>69</cp:revision>
  <dcterms:created xsi:type="dcterms:W3CDTF">2020-06-25T11:38:22Z</dcterms:created>
  <dcterms:modified xsi:type="dcterms:W3CDTF">2021-02-19T11:37:09Z</dcterms:modified>
</cp:coreProperties>
</file>