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8A8"/>
    <a:srgbClr val="0837BC"/>
    <a:srgbClr val="EE91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92" autoAdjust="0"/>
  </p:normalViewPr>
  <p:slideViewPr>
    <p:cSldViewPr snapToGrid="0">
      <p:cViewPr varScale="1">
        <p:scale>
          <a:sx n="84" d="100"/>
          <a:sy n="84" d="100"/>
        </p:scale>
        <p:origin x="39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1E39A0-6BD8-446A-8A21-D9AEFEAFB00D}" type="datetimeFigureOut">
              <a:rPr lang="en-GB" smtClean="0"/>
              <a:t>16/06/2021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DAD051-7851-4D0A-8B50-6C985A394009}" type="slidenum">
              <a:rPr lang="en-GB" smtClean="0"/>
              <a:t>‹#›</a:t>
            </a:fld>
            <a:endParaRPr lang="en-GB"/>
          </a:p>
        </p:txBody>
      </p:sp>
    </p:spTree>
    <p:extLst>
      <p:ext uri="{BB962C8B-B14F-4D97-AF65-F5344CB8AC3E}">
        <p14:creationId xmlns:p14="http://schemas.microsoft.com/office/powerpoint/2010/main" val="1415126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Q1. Operating Department Practitioner Q2. OPDs work in operating theatres covering three areas – scrub, anesthetics and recovery. ODPs care for patients before, during and after surgery. Q3. Hospitals have different specialisms so the areas of the body that the hospital operate on can differ. E.g. The Women’s ODPs may work on </a:t>
            </a:r>
            <a:r>
              <a:rPr lang="en-US" dirty="0" err="1"/>
              <a:t>gynaecological</a:t>
            </a:r>
            <a:r>
              <a:rPr lang="en-US" dirty="0"/>
              <a:t> operations whereas The Walton Centre’s ODPs may work on neurological operations. This also involves working with different drugs.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 ODPs train for 3 years </a:t>
            </a:r>
            <a:r>
              <a:rPr lang="en-US" dirty="0" err="1"/>
              <a:t>specialising</a:t>
            </a:r>
            <a:r>
              <a:rPr lang="en-US" dirty="0"/>
              <a:t> in anesthetics, scrub and recovery, only working in operating theatres. Nurses can work in theatre and more generally in other departments of the hospital. 5. </a:t>
            </a:r>
            <a:r>
              <a:rPr lang="en-US" spc="-10" dirty="0">
                <a:solidFill>
                  <a:srgbClr val="000000"/>
                </a:solidFill>
                <a:latin typeface="Calibri" panose="020F0502020204030204" pitchFamily="34" charset="0"/>
                <a:ea typeface="Calibri" panose="020F0502020204030204" pitchFamily="34" charset="0"/>
                <a:cs typeface="Calibri" panose="020F0502020204030204" pitchFamily="34" charset="0"/>
              </a:rPr>
              <a:t>Communication, inter-personal skills, attention to detail, teamwork 6. Three-year university degree (our local provider is Edge Hill University) or an apprenticeship but </a:t>
            </a:r>
            <a:r>
              <a:rPr lang="en-US" spc="-10">
                <a:solidFill>
                  <a:srgbClr val="000000"/>
                </a:solidFill>
                <a:latin typeface="Calibri" panose="020F0502020204030204" pitchFamily="34" charset="0"/>
                <a:ea typeface="Calibri" panose="020F0502020204030204" pitchFamily="34" charset="0"/>
                <a:cs typeface="Calibri" panose="020F0502020204030204" pitchFamily="34" charset="0"/>
              </a:rPr>
              <a:t>you must </a:t>
            </a:r>
            <a:r>
              <a:rPr lang="en-US" spc="-10" dirty="0">
                <a:solidFill>
                  <a:srgbClr val="000000"/>
                </a:solidFill>
                <a:latin typeface="Calibri" panose="020F0502020204030204" pitchFamily="34" charset="0"/>
                <a:ea typeface="Calibri" panose="020F0502020204030204" pitchFamily="34" charset="0"/>
                <a:cs typeface="Calibri" panose="020F0502020204030204" pitchFamily="34" charset="0"/>
              </a:rPr>
              <a:t>already be working </a:t>
            </a:r>
            <a:r>
              <a:rPr lang="en-US" spc="-10">
                <a:solidFill>
                  <a:srgbClr val="000000"/>
                </a:solidFill>
                <a:latin typeface="Calibri" panose="020F0502020204030204" pitchFamily="34" charset="0"/>
                <a:ea typeface="Calibri" panose="020F0502020204030204" pitchFamily="34" charset="0"/>
                <a:cs typeface="Calibri" panose="020F0502020204030204" pitchFamily="34" charset="0"/>
              </a:rPr>
              <a:t>in the NHS to get a place. </a:t>
            </a:r>
            <a:endParaRPr lang="en-US" dirty="0"/>
          </a:p>
        </p:txBody>
      </p:sp>
      <p:sp>
        <p:nvSpPr>
          <p:cNvPr id="4" name="Slide Number Placeholder 3"/>
          <p:cNvSpPr>
            <a:spLocks noGrp="1"/>
          </p:cNvSpPr>
          <p:nvPr>
            <p:ph type="sldNum" sz="quarter" idx="5"/>
          </p:nvPr>
        </p:nvSpPr>
        <p:spPr/>
        <p:txBody>
          <a:bodyPr/>
          <a:lstStyle/>
          <a:p>
            <a:fld id="{C7DAD051-7851-4D0A-8B50-6C985A394009}" type="slidenum">
              <a:rPr lang="en-GB" smtClean="0"/>
              <a:t>1</a:t>
            </a:fld>
            <a:endParaRPr lang="en-GB"/>
          </a:p>
        </p:txBody>
      </p:sp>
    </p:spTree>
    <p:extLst>
      <p:ext uri="{BB962C8B-B14F-4D97-AF65-F5344CB8AC3E}">
        <p14:creationId xmlns:p14="http://schemas.microsoft.com/office/powerpoint/2010/main" val="2871197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31F8C-5D75-4CC9-901C-1D46E98F443E}"/>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BC76504-260C-404E-99B1-E6DFD76B972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A8A4CC1-6826-4A09-9B6D-37EC5CF5F47C}"/>
              </a:ext>
            </a:extLst>
          </p:cNvPr>
          <p:cNvSpPr>
            <a:spLocks noGrp="1"/>
          </p:cNvSpPr>
          <p:nvPr>
            <p:ph type="dt" sz="half" idx="10"/>
          </p:nvPr>
        </p:nvSpPr>
        <p:spPr>
          <a:xfrm>
            <a:off x="838200" y="6356350"/>
            <a:ext cx="2743200" cy="365125"/>
          </a:xfrm>
          <a:prstGeom prst="rect">
            <a:avLst/>
          </a:prstGeom>
        </p:spPr>
        <p:txBody>
          <a:bodyPr/>
          <a:lstStyle/>
          <a:p>
            <a:fld id="{2340F2AA-6F1B-4604-8572-C11048382D74}" type="datetimeFigureOut">
              <a:rPr lang="en-GB" smtClean="0"/>
              <a:t>16/06/2021</a:t>
            </a:fld>
            <a:endParaRPr lang="en-GB"/>
          </a:p>
        </p:txBody>
      </p:sp>
      <p:sp>
        <p:nvSpPr>
          <p:cNvPr id="5" name="Footer Placeholder 4">
            <a:extLst>
              <a:ext uri="{FF2B5EF4-FFF2-40B4-BE49-F238E27FC236}">
                <a16:creationId xmlns:a16="http://schemas.microsoft.com/office/drawing/2014/main" id="{59288974-7958-4D5A-828E-47DD212CBAA4}"/>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8F76E624-79D6-4B5D-9D55-0A2B249ED702}"/>
              </a:ext>
            </a:extLst>
          </p:cNvPr>
          <p:cNvSpPr>
            <a:spLocks noGrp="1"/>
          </p:cNvSpPr>
          <p:nvPr>
            <p:ph type="sldNum" sz="quarter" idx="12"/>
          </p:nvPr>
        </p:nvSpPr>
        <p:spPr>
          <a:xfrm>
            <a:off x="8610600" y="6356350"/>
            <a:ext cx="2743200" cy="365125"/>
          </a:xfrm>
          <a:prstGeom prst="rect">
            <a:avLst/>
          </a:prstGeom>
        </p:spPr>
        <p:txBody>
          <a:bodyPr/>
          <a:lstStyle/>
          <a:p>
            <a:fld id="{E36C9748-88C1-4A02-8679-BC8EF1146CF7}" type="slidenum">
              <a:rPr lang="en-GB" smtClean="0"/>
              <a:t>‹#›</a:t>
            </a:fld>
            <a:endParaRPr lang="en-GB"/>
          </a:p>
        </p:txBody>
      </p:sp>
    </p:spTree>
    <p:extLst>
      <p:ext uri="{BB962C8B-B14F-4D97-AF65-F5344CB8AC3E}">
        <p14:creationId xmlns:p14="http://schemas.microsoft.com/office/powerpoint/2010/main" val="127037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721E5-1C9A-484D-BAE0-B708E9BE8040}"/>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8258732-F83F-4529-87FE-FA822D27989B}"/>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A0AEC6C-9722-4F3F-B2ED-170FABD88339}"/>
              </a:ext>
            </a:extLst>
          </p:cNvPr>
          <p:cNvSpPr>
            <a:spLocks noGrp="1"/>
          </p:cNvSpPr>
          <p:nvPr>
            <p:ph type="dt" sz="half" idx="10"/>
          </p:nvPr>
        </p:nvSpPr>
        <p:spPr>
          <a:xfrm>
            <a:off x="838200" y="6356350"/>
            <a:ext cx="2743200" cy="365125"/>
          </a:xfrm>
          <a:prstGeom prst="rect">
            <a:avLst/>
          </a:prstGeom>
        </p:spPr>
        <p:txBody>
          <a:bodyPr/>
          <a:lstStyle/>
          <a:p>
            <a:fld id="{2340F2AA-6F1B-4604-8572-C11048382D74}" type="datetimeFigureOut">
              <a:rPr lang="en-GB" smtClean="0"/>
              <a:t>16/06/2021</a:t>
            </a:fld>
            <a:endParaRPr lang="en-GB"/>
          </a:p>
        </p:txBody>
      </p:sp>
      <p:sp>
        <p:nvSpPr>
          <p:cNvPr id="5" name="Footer Placeholder 4">
            <a:extLst>
              <a:ext uri="{FF2B5EF4-FFF2-40B4-BE49-F238E27FC236}">
                <a16:creationId xmlns:a16="http://schemas.microsoft.com/office/drawing/2014/main" id="{8C2856CD-FFFC-4AFF-B537-69C9BC4E8348}"/>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3BBAD619-26C2-4E6D-9B30-F5232169CBDA}"/>
              </a:ext>
            </a:extLst>
          </p:cNvPr>
          <p:cNvSpPr>
            <a:spLocks noGrp="1"/>
          </p:cNvSpPr>
          <p:nvPr>
            <p:ph type="sldNum" sz="quarter" idx="12"/>
          </p:nvPr>
        </p:nvSpPr>
        <p:spPr>
          <a:xfrm>
            <a:off x="8610600" y="6356350"/>
            <a:ext cx="2743200" cy="365125"/>
          </a:xfrm>
          <a:prstGeom prst="rect">
            <a:avLst/>
          </a:prstGeom>
        </p:spPr>
        <p:txBody>
          <a:bodyPr/>
          <a:lstStyle/>
          <a:p>
            <a:fld id="{E36C9748-88C1-4A02-8679-BC8EF1146CF7}" type="slidenum">
              <a:rPr lang="en-GB" smtClean="0"/>
              <a:t>‹#›</a:t>
            </a:fld>
            <a:endParaRPr lang="en-GB"/>
          </a:p>
        </p:txBody>
      </p:sp>
    </p:spTree>
    <p:extLst>
      <p:ext uri="{BB962C8B-B14F-4D97-AF65-F5344CB8AC3E}">
        <p14:creationId xmlns:p14="http://schemas.microsoft.com/office/powerpoint/2010/main" val="2132855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41DC61-0970-441C-ADEC-1548FC98376C}"/>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FA76EEC-87C8-4AE9-BC0F-E4211D14A157}"/>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E3FEB31-853F-4D25-8478-27F8D2AB3259}"/>
              </a:ext>
            </a:extLst>
          </p:cNvPr>
          <p:cNvSpPr>
            <a:spLocks noGrp="1"/>
          </p:cNvSpPr>
          <p:nvPr>
            <p:ph type="dt" sz="half" idx="10"/>
          </p:nvPr>
        </p:nvSpPr>
        <p:spPr>
          <a:xfrm>
            <a:off x="838200" y="6356350"/>
            <a:ext cx="2743200" cy="365125"/>
          </a:xfrm>
          <a:prstGeom prst="rect">
            <a:avLst/>
          </a:prstGeom>
        </p:spPr>
        <p:txBody>
          <a:bodyPr/>
          <a:lstStyle/>
          <a:p>
            <a:fld id="{2340F2AA-6F1B-4604-8572-C11048382D74}" type="datetimeFigureOut">
              <a:rPr lang="en-GB" smtClean="0"/>
              <a:t>16/06/2021</a:t>
            </a:fld>
            <a:endParaRPr lang="en-GB"/>
          </a:p>
        </p:txBody>
      </p:sp>
      <p:sp>
        <p:nvSpPr>
          <p:cNvPr id="5" name="Footer Placeholder 4">
            <a:extLst>
              <a:ext uri="{FF2B5EF4-FFF2-40B4-BE49-F238E27FC236}">
                <a16:creationId xmlns:a16="http://schemas.microsoft.com/office/drawing/2014/main" id="{5881FC6A-04A3-42D2-B548-4380FB61F469}"/>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9A20678A-1767-4857-BBD7-ED1555810CFA}"/>
              </a:ext>
            </a:extLst>
          </p:cNvPr>
          <p:cNvSpPr>
            <a:spLocks noGrp="1"/>
          </p:cNvSpPr>
          <p:nvPr>
            <p:ph type="sldNum" sz="quarter" idx="12"/>
          </p:nvPr>
        </p:nvSpPr>
        <p:spPr>
          <a:xfrm>
            <a:off x="8610600" y="6356350"/>
            <a:ext cx="2743200" cy="365125"/>
          </a:xfrm>
          <a:prstGeom prst="rect">
            <a:avLst/>
          </a:prstGeom>
        </p:spPr>
        <p:txBody>
          <a:bodyPr/>
          <a:lstStyle/>
          <a:p>
            <a:fld id="{E36C9748-88C1-4A02-8679-BC8EF1146CF7}" type="slidenum">
              <a:rPr lang="en-GB" smtClean="0"/>
              <a:t>‹#›</a:t>
            </a:fld>
            <a:endParaRPr lang="en-GB"/>
          </a:p>
        </p:txBody>
      </p:sp>
    </p:spTree>
    <p:extLst>
      <p:ext uri="{BB962C8B-B14F-4D97-AF65-F5344CB8AC3E}">
        <p14:creationId xmlns:p14="http://schemas.microsoft.com/office/powerpoint/2010/main" val="2913198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BA012-2890-44EE-A691-471F7287935D}"/>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44E9AAB-AB77-4D44-97F2-48CFA8FB0CC8}"/>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94296DE-F731-4F76-BC38-24D8A6C1774A}"/>
              </a:ext>
            </a:extLst>
          </p:cNvPr>
          <p:cNvSpPr>
            <a:spLocks noGrp="1"/>
          </p:cNvSpPr>
          <p:nvPr>
            <p:ph type="dt" sz="half" idx="10"/>
          </p:nvPr>
        </p:nvSpPr>
        <p:spPr>
          <a:xfrm>
            <a:off x="838200" y="6356350"/>
            <a:ext cx="2743200" cy="365125"/>
          </a:xfrm>
          <a:prstGeom prst="rect">
            <a:avLst/>
          </a:prstGeom>
        </p:spPr>
        <p:txBody>
          <a:bodyPr/>
          <a:lstStyle/>
          <a:p>
            <a:fld id="{2340F2AA-6F1B-4604-8572-C11048382D74}" type="datetimeFigureOut">
              <a:rPr lang="en-GB" smtClean="0"/>
              <a:t>16/06/2021</a:t>
            </a:fld>
            <a:endParaRPr lang="en-GB"/>
          </a:p>
        </p:txBody>
      </p:sp>
      <p:sp>
        <p:nvSpPr>
          <p:cNvPr id="5" name="Footer Placeholder 4">
            <a:extLst>
              <a:ext uri="{FF2B5EF4-FFF2-40B4-BE49-F238E27FC236}">
                <a16:creationId xmlns:a16="http://schemas.microsoft.com/office/drawing/2014/main" id="{FC9E1BE5-30D4-4353-9DAB-13DD60163C7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C501C043-8AFC-43FE-91AF-FCD50904E7A9}"/>
              </a:ext>
            </a:extLst>
          </p:cNvPr>
          <p:cNvSpPr>
            <a:spLocks noGrp="1"/>
          </p:cNvSpPr>
          <p:nvPr>
            <p:ph type="sldNum" sz="quarter" idx="12"/>
          </p:nvPr>
        </p:nvSpPr>
        <p:spPr>
          <a:xfrm>
            <a:off x="8610600" y="6356350"/>
            <a:ext cx="2743200" cy="365125"/>
          </a:xfrm>
          <a:prstGeom prst="rect">
            <a:avLst/>
          </a:prstGeom>
        </p:spPr>
        <p:txBody>
          <a:bodyPr/>
          <a:lstStyle/>
          <a:p>
            <a:fld id="{E36C9748-88C1-4A02-8679-BC8EF1146CF7}" type="slidenum">
              <a:rPr lang="en-GB" smtClean="0"/>
              <a:t>‹#›</a:t>
            </a:fld>
            <a:endParaRPr lang="en-GB"/>
          </a:p>
        </p:txBody>
      </p:sp>
    </p:spTree>
    <p:extLst>
      <p:ext uri="{BB962C8B-B14F-4D97-AF65-F5344CB8AC3E}">
        <p14:creationId xmlns:p14="http://schemas.microsoft.com/office/powerpoint/2010/main" val="2970651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427EC-535A-4027-A99E-A527D3278B4B}"/>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85C44D6-3FAA-4167-8194-3CC7A4299DA0}"/>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8D11AE-23EE-4E40-9097-48C492C630CF}"/>
              </a:ext>
            </a:extLst>
          </p:cNvPr>
          <p:cNvSpPr>
            <a:spLocks noGrp="1"/>
          </p:cNvSpPr>
          <p:nvPr>
            <p:ph type="dt" sz="half" idx="10"/>
          </p:nvPr>
        </p:nvSpPr>
        <p:spPr>
          <a:xfrm>
            <a:off x="838200" y="6356350"/>
            <a:ext cx="2743200" cy="365125"/>
          </a:xfrm>
          <a:prstGeom prst="rect">
            <a:avLst/>
          </a:prstGeom>
        </p:spPr>
        <p:txBody>
          <a:bodyPr/>
          <a:lstStyle/>
          <a:p>
            <a:fld id="{2340F2AA-6F1B-4604-8572-C11048382D74}" type="datetimeFigureOut">
              <a:rPr lang="en-GB" smtClean="0"/>
              <a:t>16/06/2021</a:t>
            </a:fld>
            <a:endParaRPr lang="en-GB"/>
          </a:p>
        </p:txBody>
      </p:sp>
      <p:sp>
        <p:nvSpPr>
          <p:cNvPr id="5" name="Footer Placeholder 4">
            <a:extLst>
              <a:ext uri="{FF2B5EF4-FFF2-40B4-BE49-F238E27FC236}">
                <a16:creationId xmlns:a16="http://schemas.microsoft.com/office/drawing/2014/main" id="{45FFD037-93AC-4C98-861C-F51F0A5DC446}"/>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73B3DDD1-F4A8-41FD-BDB1-D9C506AF8567}"/>
              </a:ext>
            </a:extLst>
          </p:cNvPr>
          <p:cNvSpPr>
            <a:spLocks noGrp="1"/>
          </p:cNvSpPr>
          <p:nvPr>
            <p:ph type="sldNum" sz="quarter" idx="12"/>
          </p:nvPr>
        </p:nvSpPr>
        <p:spPr>
          <a:xfrm>
            <a:off x="8610600" y="6356350"/>
            <a:ext cx="2743200" cy="365125"/>
          </a:xfrm>
          <a:prstGeom prst="rect">
            <a:avLst/>
          </a:prstGeom>
        </p:spPr>
        <p:txBody>
          <a:bodyPr/>
          <a:lstStyle/>
          <a:p>
            <a:fld id="{E36C9748-88C1-4A02-8679-BC8EF1146CF7}" type="slidenum">
              <a:rPr lang="en-GB" smtClean="0"/>
              <a:t>‹#›</a:t>
            </a:fld>
            <a:endParaRPr lang="en-GB"/>
          </a:p>
        </p:txBody>
      </p:sp>
    </p:spTree>
    <p:extLst>
      <p:ext uri="{BB962C8B-B14F-4D97-AF65-F5344CB8AC3E}">
        <p14:creationId xmlns:p14="http://schemas.microsoft.com/office/powerpoint/2010/main" val="3720746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CC6D9-3054-4EFC-8CD5-8F0804B9AD7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0EF5E04-6750-4B84-9CCE-B15823F42F34}"/>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766E16F-C608-4056-90BE-69806C9B9D60}"/>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9803F84-EEC0-484E-86EC-2024A5E40C03}"/>
              </a:ext>
            </a:extLst>
          </p:cNvPr>
          <p:cNvSpPr>
            <a:spLocks noGrp="1"/>
          </p:cNvSpPr>
          <p:nvPr>
            <p:ph type="dt" sz="half" idx="10"/>
          </p:nvPr>
        </p:nvSpPr>
        <p:spPr>
          <a:xfrm>
            <a:off x="838200" y="6356350"/>
            <a:ext cx="2743200" cy="365125"/>
          </a:xfrm>
          <a:prstGeom prst="rect">
            <a:avLst/>
          </a:prstGeom>
        </p:spPr>
        <p:txBody>
          <a:bodyPr/>
          <a:lstStyle/>
          <a:p>
            <a:fld id="{2340F2AA-6F1B-4604-8572-C11048382D74}" type="datetimeFigureOut">
              <a:rPr lang="en-GB" smtClean="0"/>
              <a:t>16/06/2021</a:t>
            </a:fld>
            <a:endParaRPr lang="en-GB"/>
          </a:p>
        </p:txBody>
      </p:sp>
      <p:sp>
        <p:nvSpPr>
          <p:cNvPr id="6" name="Footer Placeholder 5">
            <a:extLst>
              <a:ext uri="{FF2B5EF4-FFF2-40B4-BE49-F238E27FC236}">
                <a16:creationId xmlns:a16="http://schemas.microsoft.com/office/drawing/2014/main" id="{846F2FA3-A229-4CCF-B100-F24E37014808}"/>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90141597-43E6-465B-8AC7-12AF0A044F69}"/>
              </a:ext>
            </a:extLst>
          </p:cNvPr>
          <p:cNvSpPr>
            <a:spLocks noGrp="1"/>
          </p:cNvSpPr>
          <p:nvPr>
            <p:ph type="sldNum" sz="quarter" idx="12"/>
          </p:nvPr>
        </p:nvSpPr>
        <p:spPr>
          <a:xfrm>
            <a:off x="8610600" y="6356350"/>
            <a:ext cx="2743200" cy="365125"/>
          </a:xfrm>
          <a:prstGeom prst="rect">
            <a:avLst/>
          </a:prstGeom>
        </p:spPr>
        <p:txBody>
          <a:bodyPr/>
          <a:lstStyle/>
          <a:p>
            <a:fld id="{E36C9748-88C1-4A02-8679-BC8EF1146CF7}" type="slidenum">
              <a:rPr lang="en-GB" smtClean="0"/>
              <a:t>‹#›</a:t>
            </a:fld>
            <a:endParaRPr lang="en-GB"/>
          </a:p>
        </p:txBody>
      </p:sp>
    </p:spTree>
    <p:extLst>
      <p:ext uri="{BB962C8B-B14F-4D97-AF65-F5344CB8AC3E}">
        <p14:creationId xmlns:p14="http://schemas.microsoft.com/office/powerpoint/2010/main" val="2580982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49618-CDB5-4866-BB51-73EE2220C8F4}"/>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1D12DB9-854E-4F0D-AE08-54EC1DFB1BFB}"/>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E8E4C9-C676-4844-86A3-C549350BE82E}"/>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9EF7C95-22A0-4A71-A6F9-3456F12DC40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9F951A-02A3-4AA4-90F7-E2E4D9D3C48C}"/>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8F972F4-8FD1-4FF7-A7C6-9091B825407F}"/>
              </a:ext>
            </a:extLst>
          </p:cNvPr>
          <p:cNvSpPr>
            <a:spLocks noGrp="1"/>
          </p:cNvSpPr>
          <p:nvPr>
            <p:ph type="dt" sz="half" idx="10"/>
          </p:nvPr>
        </p:nvSpPr>
        <p:spPr>
          <a:xfrm>
            <a:off x="838200" y="6356350"/>
            <a:ext cx="2743200" cy="365125"/>
          </a:xfrm>
          <a:prstGeom prst="rect">
            <a:avLst/>
          </a:prstGeom>
        </p:spPr>
        <p:txBody>
          <a:bodyPr/>
          <a:lstStyle/>
          <a:p>
            <a:fld id="{2340F2AA-6F1B-4604-8572-C11048382D74}" type="datetimeFigureOut">
              <a:rPr lang="en-GB" smtClean="0"/>
              <a:t>16/06/2021</a:t>
            </a:fld>
            <a:endParaRPr lang="en-GB"/>
          </a:p>
        </p:txBody>
      </p:sp>
      <p:sp>
        <p:nvSpPr>
          <p:cNvPr id="8" name="Footer Placeholder 7">
            <a:extLst>
              <a:ext uri="{FF2B5EF4-FFF2-40B4-BE49-F238E27FC236}">
                <a16:creationId xmlns:a16="http://schemas.microsoft.com/office/drawing/2014/main" id="{53136E15-62C6-49FC-8FAF-B82808A31BFB}"/>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9" name="Slide Number Placeholder 8">
            <a:extLst>
              <a:ext uri="{FF2B5EF4-FFF2-40B4-BE49-F238E27FC236}">
                <a16:creationId xmlns:a16="http://schemas.microsoft.com/office/drawing/2014/main" id="{F102B917-CEE5-4DAC-9B44-61C981C2D31F}"/>
              </a:ext>
            </a:extLst>
          </p:cNvPr>
          <p:cNvSpPr>
            <a:spLocks noGrp="1"/>
          </p:cNvSpPr>
          <p:nvPr>
            <p:ph type="sldNum" sz="quarter" idx="12"/>
          </p:nvPr>
        </p:nvSpPr>
        <p:spPr>
          <a:xfrm>
            <a:off x="8610600" y="6356350"/>
            <a:ext cx="2743200" cy="365125"/>
          </a:xfrm>
          <a:prstGeom prst="rect">
            <a:avLst/>
          </a:prstGeom>
        </p:spPr>
        <p:txBody>
          <a:bodyPr/>
          <a:lstStyle/>
          <a:p>
            <a:fld id="{E36C9748-88C1-4A02-8679-BC8EF1146CF7}" type="slidenum">
              <a:rPr lang="en-GB" smtClean="0"/>
              <a:t>‹#›</a:t>
            </a:fld>
            <a:endParaRPr lang="en-GB"/>
          </a:p>
        </p:txBody>
      </p:sp>
    </p:spTree>
    <p:extLst>
      <p:ext uri="{BB962C8B-B14F-4D97-AF65-F5344CB8AC3E}">
        <p14:creationId xmlns:p14="http://schemas.microsoft.com/office/powerpoint/2010/main" val="3744753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6F1A0-8430-4786-A5C1-8C377929888C}"/>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957444F-67BC-4EAB-B584-7E9751E27AEE}"/>
              </a:ext>
            </a:extLst>
          </p:cNvPr>
          <p:cNvSpPr>
            <a:spLocks noGrp="1"/>
          </p:cNvSpPr>
          <p:nvPr>
            <p:ph type="dt" sz="half" idx="10"/>
          </p:nvPr>
        </p:nvSpPr>
        <p:spPr>
          <a:xfrm>
            <a:off x="838200" y="6356350"/>
            <a:ext cx="2743200" cy="365125"/>
          </a:xfrm>
          <a:prstGeom prst="rect">
            <a:avLst/>
          </a:prstGeom>
        </p:spPr>
        <p:txBody>
          <a:bodyPr/>
          <a:lstStyle/>
          <a:p>
            <a:fld id="{2340F2AA-6F1B-4604-8572-C11048382D74}" type="datetimeFigureOut">
              <a:rPr lang="en-GB" smtClean="0"/>
              <a:t>16/06/2021</a:t>
            </a:fld>
            <a:endParaRPr lang="en-GB"/>
          </a:p>
        </p:txBody>
      </p:sp>
      <p:sp>
        <p:nvSpPr>
          <p:cNvPr id="4" name="Footer Placeholder 3">
            <a:extLst>
              <a:ext uri="{FF2B5EF4-FFF2-40B4-BE49-F238E27FC236}">
                <a16:creationId xmlns:a16="http://schemas.microsoft.com/office/drawing/2014/main" id="{5F55A706-1482-44D4-888E-4337124FD4F0}"/>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0FB4B8E0-FDE6-40C2-A941-3BA198ABE3B8}"/>
              </a:ext>
            </a:extLst>
          </p:cNvPr>
          <p:cNvSpPr>
            <a:spLocks noGrp="1"/>
          </p:cNvSpPr>
          <p:nvPr>
            <p:ph type="sldNum" sz="quarter" idx="12"/>
          </p:nvPr>
        </p:nvSpPr>
        <p:spPr>
          <a:xfrm>
            <a:off x="8610600" y="6356350"/>
            <a:ext cx="2743200" cy="365125"/>
          </a:xfrm>
          <a:prstGeom prst="rect">
            <a:avLst/>
          </a:prstGeom>
        </p:spPr>
        <p:txBody>
          <a:bodyPr/>
          <a:lstStyle/>
          <a:p>
            <a:fld id="{E36C9748-88C1-4A02-8679-BC8EF1146CF7}" type="slidenum">
              <a:rPr lang="en-GB" smtClean="0"/>
              <a:t>‹#›</a:t>
            </a:fld>
            <a:endParaRPr lang="en-GB"/>
          </a:p>
        </p:txBody>
      </p:sp>
    </p:spTree>
    <p:extLst>
      <p:ext uri="{BB962C8B-B14F-4D97-AF65-F5344CB8AC3E}">
        <p14:creationId xmlns:p14="http://schemas.microsoft.com/office/powerpoint/2010/main" val="3237185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78108B-E55A-47DD-85D8-328924DF63ED}"/>
              </a:ext>
            </a:extLst>
          </p:cNvPr>
          <p:cNvSpPr>
            <a:spLocks noGrp="1"/>
          </p:cNvSpPr>
          <p:nvPr>
            <p:ph type="dt" sz="half" idx="10"/>
          </p:nvPr>
        </p:nvSpPr>
        <p:spPr>
          <a:xfrm>
            <a:off x="838200" y="6356350"/>
            <a:ext cx="2743200" cy="365125"/>
          </a:xfrm>
          <a:prstGeom prst="rect">
            <a:avLst/>
          </a:prstGeom>
        </p:spPr>
        <p:txBody>
          <a:bodyPr/>
          <a:lstStyle/>
          <a:p>
            <a:fld id="{2340F2AA-6F1B-4604-8572-C11048382D74}" type="datetimeFigureOut">
              <a:rPr lang="en-GB" smtClean="0"/>
              <a:t>16/06/2021</a:t>
            </a:fld>
            <a:endParaRPr lang="en-GB"/>
          </a:p>
        </p:txBody>
      </p:sp>
      <p:sp>
        <p:nvSpPr>
          <p:cNvPr id="3" name="Footer Placeholder 2">
            <a:extLst>
              <a:ext uri="{FF2B5EF4-FFF2-40B4-BE49-F238E27FC236}">
                <a16:creationId xmlns:a16="http://schemas.microsoft.com/office/drawing/2014/main" id="{222D0FA0-6441-4305-89F1-A3B3E689FF43}"/>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CCF5B2A3-45DC-43D2-8565-AA000072FECA}"/>
              </a:ext>
            </a:extLst>
          </p:cNvPr>
          <p:cNvSpPr>
            <a:spLocks noGrp="1"/>
          </p:cNvSpPr>
          <p:nvPr>
            <p:ph type="sldNum" sz="quarter" idx="12"/>
          </p:nvPr>
        </p:nvSpPr>
        <p:spPr>
          <a:xfrm>
            <a:off x="8610600" y="6356350"/>
            <a:ext cx="2743200" cy="365125"/>
          </a:xfrm>
          <a:prstGeom prst="rect">
            <a:avLst/>
          </a:prstGeom>
        </p:spPr>
        <p:txBody>
          <a:bodyPr/>
          <a:lstStyle/>
          <a:p>
            <a:fld id="{E36C9748-88C1-4A02-8679-BC8EF1146CF7}" type="slidenum">
              <a:rPr lang="en-GB" smtClean="0"/>
              <a:t>‹#›</a:t>
            </a:fld>
            <a:endParaRPr lang="en-GB"/>
          </a:p>
        </p:txBody>
      </p:sp>
    </p:spTree>
    <p:extLst>
      <p:ext uri="{BB962C8B-B14F-4D97-AF65-F5344CB8AC3E}">
        <p14:creationId xmlns:p14="http://schemas.microsoft.com/office/powerpoint/2010/main" val="291039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24DCA-C354-4DD0-A57C-08C92C9E5F13}"/>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11D81B4-4D34-4A5F-801E-ECED8D44937D}"/>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B358CA1-48AC-4636-AD4A-BBB80B79060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A099E1-D710-4D29-B768-214A3443C403}"/>
              </a:ext>
            </a:extLst>
          </p:cNvPr>
          <p:cNvSpPr>
            <a:spLocks noGrp="1"/>
          </p:cNvSpPr>
          <p:nvPr>
            <p:ph type="dt" sz="half" idx="10"/>
          </p:nvPr>
        </p:nvSpPr>
        <p:spPr>
          <a:xfrm>
            <a:off x="838200" y="6356350"/>
            <a:ext cx="2743200" cy="365125"/>
          </a:xfrm>
          <a:prstGeom prst="rect">
            <a:avLst/>
          </a:prstGeom>
        </p:spPr>
        <p:txBody>
          <a:bodyPr/>
          <a:lstStyle/>
          <a:p>
            <a:fld id="{2340F2AA-6F1B-4604-8572-C11048382D74}" type="datetimeFigureOut">
              <a:rPr lang="en-GB" smtClean="0"/>
              <a:t>16/06/2021</a:t>
            </a:fld>
            <a:endParaRPr lang="en-GB"/>
          </a:p>
        </p:txBody>
      </p:sp>
      <p:sp>
        <p:nvSpPr>
          <p:cNvPr id="6" name="Footer Placeholder 5">
            <a:extLst>
              <a:ext uri="{FF2B5EF4-FFF2-40B4-BE49-F238E27FC236}">
                <a16:creationId xmlns:a16="http://schemas.microsoft.com/office/drawing/2014/main" id="{D1BF14DF-F1D5-43FB-BF3A-6D3BCB8095F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2644F6D8-1DCD-4B6B-8957-FAE2DDFB245B}"/>
              </a:ext>
            </a:extLst>
          </p:cNvPr>
          <p:cNvSpPr>
            <a:spLocks noGrp="1"/>
          </p:cNvSpPr>
          <p:nvPr>
            <p:ph type="sldNum" sz="quarter" idx="12"/>
          </p:nvPr>
        </p:nvSpPr>
        <p:spPr>
          <a:xfrm>
            <a:off x="8610600" y="6356350"/>
            <a:ext cx="2743200" cy="365125"/>
          </a:xfrm>
          <a:prstGeom prst="rect">
            <a:avLst/>
          </a:prstGeom>
        </p:spPr>
        <p:txBody>
          <a:bodyPr/>
          <a:lstStyle/>
          <a:p>
            <a:fld id="{E36C9748-88C1-4A02-8679-BC8EF1146CF7}" type="slidenum">
              <a:rPr lang="en-GB" smtClean="0"/>
              <a:t>‹#›</a:t>
            </a:fld>
            <a:endParaRPr lang="en-GB"/>
          </a:p>
        </p:txBody>
      </p:sp>
    </p:spTree>
    <p:extLst>
      <p:ext uri="{BB962C8B-B14F-4D97-AF65-F5344CB8AC3E}">
        <p14:creationId xmlns:p14="http://schemas.microsoft.com/office/powerpoint/2010/main" val="875208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E52DA-70FA-4FB2-AA80-24276906E8B7}"/>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8DE72F8-6034-44D4-B35E-B334A281452F}"/>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3B9574B-9029-4479-9D66-1407C01F4D33}"/>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833FB5-260F-4EC7-AA99-53DA7C5FA314}"/>
              </a:ext>
            </a:extLst>
          </p:cNvPr>
          <p:cNvSpPr>
            <a:spLocks noGrp="1"/>
          </p:cNvSpPr>
          <p:nvPr>
            <p:ph type="dt" sz="half" idx="10"/>
          </p:nvPr>
        </p:nvSpPr>
        <p:spPr>
          <a:xfrm>
            <a:off x="838200" y="6356350"/>
            <a:ext cx="2743200" cy="365125"/>
          </a:xfrm>
          <a:prstGeom prst="rect">
            <a:avLst/>
          </a:prstGeom>
        </p:spPr>
        <p:txBody>
          <a:bodyPr/>
          <a:lstStyle/>
          <a:p>
            <a:fld id="{2340F2AA-6F1B-4604-8572-C11048382D74}" type="datetimeFigureOut">
              <a:rPr lang="en-GB" smtClean="0"/>
              <a:t>16/06/2021</a:t>
            </a:fld>
            <a:endParaRPr lang="en-GB"/>
          </a:p>
        </p:txBody>
      </p:sp>
      <p:sp>
        <p:nvSpPr>
          <p:cNvPr id="6" name="Footer Placeholder 5">
            <a:extLst>
              <a:ext uri="{FF2B5EF4-FFF2-40B4-BE49-F238E27FC236}">
                <a16:creationId xmlns:a16="http://schemas.microsoft.com/office/drawing/2014/main" id="{8F900F03-E92F-438D-B705-9F31A826FA47}"/>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20A12006-465D-4101-8B82-05DB1C3D575E}"/>
              </a:ext>
            </a:extLst>
          </p:cNvPr>
          <p:cNvSpPr>
            <a:spLocks noGrp="1"/>
          </p:cNvSpPr>
          <p:nvPr>
            <p:ph type="sldNum" sz="quarter" idx="12"/>
          </p:nvPr>
        </p:nvSpPr>
        <p:spPr>
          <a:xfrm>
            <a:off x="8610600" y="6356350"/>
            <a:ext cx="2743200" cy="365125"/>
          </a:xfrm>
          <a:prstGeom prst="rect">
            <a:avLst/>
          </a:prstGeom>
        </p:spPr>
        <p:txBody>
          <a:bodyPr/>
          <a:lstStyle/>
          <a:p>
            <a:fld id="{E36C9748-88C1-4A02-8679-BC8EF1146CF7}" type="slidenum">
              <a:rPr lang="en-GB" smtClean="0"/>
              <a:t>‹#›</a:t>
            </a:fld>
            <a:endParaRPr lang="en-GB"/>
          </a:p>
        </p:txBody>
      </p:sp>
    </p:spTree>
    <p:extLst>
      <p:ext uri="{BB962C8B-B14F-4D97-AF65-F5344CB8AC3E}">
        <p14:creationId xmlns:p14="http://schemas.microsoft.com/office/powerpoint/2010/main" val="329435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8535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96674B81-54CF-4D45-85EE-267A47956FE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flipH="1" flipV="1">
            <a:off x="78869" y="240983"/>
            <a:ext cx="709785" cy="6210618"/>
          </a:xfrm>
          <a:prstGeom prst="rect">
            <a:avLst/>
          </a:prstGeom>
        </p:spPr>
      </p:pic>
      <p:pic>
        <p:nvPicPr>
          <p:cNvPr id="13" name="Picture 12" descr="A close up of a logo&#10;&#10;Description automatically generated">
            <a:extLst>
              <a:ext uri="{FF2B5EF4-FFF2-40B4-BE49-F238E27FC236}">
                <a16:creationId xmlns:a16="http://schemas.microsoft.com/office/drawing/2014/main" id="{2726230F-AE7F-4B67-BD8D-21AC9B531055}"/>
              </a:ext>
            </a:extLst>
          </p:cNvPr>
          <p:cNvPicPr>
            <a:picLocks noChangeAspect="1"/>
          </p:cNvPicPr>
          <p:nvPr/>
        </p:nvPicPr>
        <p:blipFill rotWithShape="1">
          <a:blip r:embed="rId5">
            <a:extLst>
              <a:ext uri="{28A0092B-C50C-407E-A947-70E740481C1C}">
                <a14:useLocalDpi xmlns:a14="http://schemas.microsoft.com/office/drawing/2010/main" val="0"/>
              </a:ext>
            </a:extLst>
          </a:blip>
          <a:srcRect b="6826"/>
          <a:stretch/>
        </p:blipFill>
        <p:spPr>
          <a:xfrm>
            <a:off x="9684022" y="4673039"/>
            <a:ext cx="2350461" cy="2184961"/>
          </a:xfrm>
          <a:prstGeom prst="rect">
            <a:avLst/>
          </a:prstGeom>
        </p:spPr>
      </p:pic>
      <p:pic>
        <p:nvPicPr>
          <p:cNvPr id="7" name="Picture 6" descr="A picture containing drawing, food&#10;&#10;Description automatically generated">
            <a:extLst>
              <a:ext uri="{FF2B5EF4-FFF2-40B4-BE49-F238E27FC236}">
                <a16:creationId xmlns:a16="http://schemas.microsoft.com/office/drawing/2014/main" id="{5F01F019-AB5F-4FC3-83CD-1DA0D2D4C34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28728" y="0"/>
            <a:ext cx="2905755" cy="1538341"/>
          </a:xfrm>
          <a:prstGeom prst="rect">
            <a:avLst/>
          </a:prstGeom>
        </p:spPr>
      </p:pic>
      <p:sp>
        <p:nvSpPr>
          <p:cNvPr id="3" name="TextBox 2">
            <a:extLst>
              <a:ext uri="{FF2B5EF4-FFF2-40B4-BE49-F238E27FC236}">
                <a16:creationId xmlns:a16="http://schemas.microsoft.com/office/drawing/2014/main" id="{EA5501A1-1A26-479F-A6F2-22808906047A}"/>
              </a:ext>
            </a:extLst>
          </p:cNvPr>
          <p:cNvSpPr txBox="1"/>
          <p:nvPr/>
        </p:nvSpPr>
        <p:spPr>
          <a:xfrm>
            <a:off x="2062332" y="1107900"/>
            <a:ext cx="8007315" cy="584775"/>
          </a:xfrm>
          <a:prstGeom prst="rect">
            <a:avLst/>
          </a:prstGeom>
          <a:noFill/>
        </p:spPr>
        <p:txBody>
          <a:bodyPr wrap="square" rtlCol="0">
            <a:spAutoFit/>
          </a:bodyPr>
          <a:lstStyle/>
          <a:p>
            <a:pPr algn="ctr"/>
            <a:r>
              <a:rPr lang="en-GB" sz="3200" b="1" dirty="0"/>
              <a:t>Part 1 Quiz Questions </a:t>
            </a:r>
          </a:p>
        </p:txBody>
      </p:sp>
      <p:sp>
        <p:nvSpPr>
          <p:cNvPr id="8" name="TextBox 7">
            <a:extLst>
              <a:ext uri="{FF2B5EF4-FFF2-40B4-BE49-F238E27FC236}">
                <a16:creationId xmlns:a16="http://schemas.microsoft.com/office/drawing/2014/main" id="{51CD1356-385A-418C-A4A0-8AC406E18445}"/>
              </a:ext>
            </a:extLst>
          </p:cNvPr>
          <p:cNvSpPr txBox="1"/>
          <p:nvPr/>
        </p:nvSpPr>
        <p:spPr>
          <a:xfrm>
            <a:off x="1046894" y="2345900"/>
            <a:ext cx="9022753" cy="2370329"/>
          </a:xfrm>
          <a:prstGeom prst="rect">
            <a:avLst/>
          </a:prstGeom>
          <a:noFill/>
        </p:spPr>
        <p:txBody>
          <a:bodyPr wrap="square">
            <a:spAutoFit/>
          </a:bodyPr>
          <a:lstStyle/>
          <a:p>
            <a:pPr marL="342900" lvl="0" indent="-342900">
              <a:lnSpc>
                <a:spcPct val="107000"/>
              </a:lnSpc>
              <a:spcAft>
                <a:spcPts val="800"/>
              </a:spcAft>
              <a:buAutoNum type="arabicPeriod"/>
            </a:pPr>
            <a:r>
              <a:rPr lang="en-US" spc="-10" dirty="0">
                <a:solidFill>
                  <a:srgbClr val="000000"/>
                </a:solidFill>
                <a:latin typeface="Calibri" panose="020F0502020204030204" pitchFamily="34" charset="0"/>
                <a:ea typeface="Calibri" panose="020F0502020204030204" pitchFamily="34" charset="0"/>
                <a:cs typeface="Calibri" panose="020F0502020204030204" pitchFamily="34" charset="0"/>
              </a:rPr>
              <a:t>What does ODP stand for?</a:t>
            </a:r>
          </a:p>
          <a:p>
            <a:pPr marL="342900" lvl="0" indent="-342900">
              <a:lnSpc>
                <a:spcPct val="107000"/>
              </a:lnSpc>
              <a:spcAft>
                <a:spcPts val="800"/>
              </a:spcAft>
              <a:buAutoNum type="arabicPeriod"/>
            </a:pPr>
            <a:r>
              <a:rPr lang="en-US" spc="-10" dirty="0">
                <a:solidFill>
                  <a:srgbClr val="000000"/>
                </a:solidFill>
                <a:latin typeface="Calibri" panose="020F0502020204030204" pitchFamily="34" charset="0"/>
                <a:ea typeface="Calibri" panose="020F0502020204030204" pitchFamily="34" charset="0"/>
                <a:cs typeface="Calibri" panose="020F0502020204030204" pitchFamily="34" charset="0"/>
              </a:rPr>
              <a:t>What is the ODP’s role within a hospital? </a:t>
            </a:r>
          </a:p>
          <a:p>
            <a:pPr marL="342900" indent="-342900">
              <a:lnSpc>
                <a:spcPct val="107000"/>
              </a:lnSpc>
              <a:spcAft>
                <a:spcPts val="800"/>
              </a:spcAft>
              <a:buFontTx/>
              <a:buAutoNum type="arabicPeriod"/>
            </a:pPr>
            <a:r>
              <a:rPr lang="en-US" spc="-10" dirty="0">
                <a:solidFill>
                  <a:srgbClr val="000000"/>
                </a:solidFill>
                <a:latin typeface="Calibri" panose="020F0502020204030204" pitchFamily="34" charset="0"/>
                <a:ea typeface="Calibri" panose="020F0502020204030204" pitchFamily="34" charset="0"/>
                <a:cs typeface="Calibri" panose="020F0502020204030204" pitchFamily="34" charset="0"/>
              </a:rPr>
              <a:t>How does the ODP role differ across NHS hospitals? </a:t>
            </a:r>
          </a:p>
          <a:p>
            <a:pPr marL="342900" indent="-342900">
              <a:lnSpc>
                <a:spcPct val="107000"/>
              </a:lnSpc>
              <a:spcAft>
                <a:spcPts val="800"/>
              </a:spcAft>
              <a:buFontTx/>
              <a:buAutoNum type="arabicPeriod"/>
            </a:pPr>
            <a:r>
              <a:rPr lang="en-US" spc="-10" dirty="0">
                <a:solidFill>
                  <a:srgbClr val="000000"/>
                </a:solidFill>
                <a:latin typeface="Calibri" panose="020F0502020204030204" pitchFamily="34" charset="0"/>
                <a:ea typeface="Calibri" panose="020F0502020204030204" pitchFamily="34" charset="0"/>
                <a:cs typeface="Calibri" panose="020F0502020204030204" pitchFamily="34" charset="0"/>
              </a:rPr>
              <a:t>What is the difference between an ODP and a nurse? </a:t>
            </a:r>
          </a:p>
          <a:p>
            <a:pPr>
              <a:lnSpc>
                <a:spcPct val="107000"/>
              </a:lnSpc>
              <a:spcAft>
                <a:spcPts val="800"/>
              </a:spcAft>
            </a:pPr>
            <a:r>
              <a:rPr lang="en-US" spc="-10" dirty="0">
                <a:solidFill>
                  <a:srgbClr val="000000"/>
                </a:solidFill>
                <a:latin typeface="Calibri" panose="020F0502020204030204" pitchFamily="34" charset="0"/>
                <a:ea typeface="Calibri" panose="020F0502020204030204" pitchFamily="34" charset="0"/>
                <a:cs typeface="Calibri" panose="020F0502020204030204" pitchFamily="34" charset="0"/>
              </a:rPr>
              <a:t>5.   What are the main skills needed to work as an ODP? </a:t>
            </a:r>
          </a:p>
          <a:p>
            <a:pPr>
              <a:lnSpc>
                <a:spcPct val="107000"/>
              </a:lnSpc>
              <a:spcAft>
                <a:spcPts val="800"/>
              </a:spcAft>
            </a:pPr>
            <a:r>
              <a:rPr lang="en-US" spc="-10" dirty="0">
                <a:solidFill>
                  <a:srgbClr val="000000"/>
                </a:solidFill>
                <a:latin typeface="Calibri" panose="020F0502020204030204" pitchFamily="34" charset="0"/>
                <a:ea typeface="Calibri" panose="020F0502020204030204" pitchFamily="34" charset="0"/>
                <a:cs typeface="Calibri" panose="020F0502020204030204" pitchFamily="34" charset="0"/>
              </a:rPr>
              <a:t>6.   What are the two different routes a student can take to qualify to become an ODP?  </a:t>
            </a:r>
          </a:p>
        </p:txBody>
      </p:sp>
    </p:spTree>
    <p:extLst>
      <p:ext uri="{BB962C8B-B14F-4D97-AF65-F5344CB8AC3E}">
        <p14:creationId xmlns:p14="http://schemas.microsoft.com/office/powerpoint/2010/main" val="672128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500" fill="hold"/>
                                        <p:tgtEl>
                                          <p:spTgt spid="7"/>
                                        </p:tgtEl>
                                        <p:attrNameLst>
                                          <p:attrName>ppt_x</p:attrName>
                                        </p:attrNameLst>
                                      </p:cBhvr>
                                      <p:tavLst>
                                        <p:tav tm="0">
                                          <p:val>
                                            <p:strVal val="#ppt_x"/>
                                          </p:val>
                                        </p:tav>
                                        <p:tav tm="100000">
                                          <p:val>
                                            <p:strVal val="#ppt_x"/>
                                          </p:val>
                                        </p:tav>
                                      </p:tavLst>
                                    </p:anim>
                                    <p:anim calcmode="lin" valueType="num">
                                      <p:cBhvr additive="base">
                                        <p:cTn id="8" dur="1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3070</TotalTime>
  <Words>237</Words>
  <Application>Microsoft Office PowerPoint</Application>
  <PresentationFormat>Widescreen</PresentationFormat>
  <Paragraphs>10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Custom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Suzi Smith</dc:creator>
  <cp:lastModifiedBy>Lesleyann Craig</cp:lastModifiedBy>
  <cp:revision>40</cp:revision>
  <dcterms:created xsi:type="dcterms:W3CDTF">2020-09-22T13:29:36Z</dcterms:created>
  <dcterms:modified xsi:type="dcterms:W3CDTF">2021-06-16T08:29:52Z</dcterms:modified>
</cp:coreProperties>
</file>