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9610" autoAdjust="0"/>
  </p:normalViewPr>
  <p:slideViewPr>
    <p:cSldViewPr snapToGrid="0">
      <p:cViewPr varScale="1">
        <p:scale>
          <a:sx n="80" d="100"/>
          <a:sy n="80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3DA8F-9BBC-4CD2-95EE-ED4759981F0C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D9417-C0DE-4E6D-8FED-DD6FBAE90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9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9417-C0DE-4E6D-8FED-DD6FBAE90B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F647-C18C-465F-9B33-BCB3C6765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2E128-EEA1-409F-B98F-6235D9DA2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E27EA-2436-4045-871E-518F71B3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87E0-D6DD-4E6A-B98B-8601C4671D97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18ABC-513C-4B70-95B0-BC91F6E1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8FE99-FE71-4BCB-92EB-A8A11C12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E0EE-53D7-40FF-BD0C-B461133A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7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FBE1-0FE5-41FB-BF9B-CFF43C70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1D060-5066-4AAF-B26E-AFC953B4B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4C079-FCAC-4253-87CB-DABD9EAE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87E0-D6DD-4E6A-B98B-8601C4671D97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D1D3B-6218-4025-AD04-863072E9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7C2B-6F68-49D0-9D1E-6185A6E4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E0EE-53D7-40FF-BD0C-B461133A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7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E3597-F9B9-4C73-B3D8-C929DF781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A623F-54D8-4CFB-AE71-BE3DAF40D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39586-3A1F-48F1-83C7-9AAD8FD7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87E0-D6DD-4E6A-B98B-8601C4671D97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C911-2422-4751-BCFD-EB595845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0193B-C732-4D4F-B306-519DD474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E0EE-53D7-40FF-BD0C-B461133A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23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AE94-EB95-4D25-930B-4A501B46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D904-5A9E-498A-A8CE-092F71963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2E7E8-EDA7-4DE4-837B-F1F067A2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87E0-D6DD-4E6A-B98B-8601C4671D97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1F313-9F62-4798-BCB8-95C63E9E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390AF-0F87-47E3-A904-81EBEB80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E0EE-53D7-40FF-BD0C-B461133A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80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A411-7B23-4A8C-BE30-F03D8489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F5DBF-3257-4307-8DFF-3822AF6F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8B049-F381-4CBF-94E8-CFC46775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87E0-D6DD-4E6A-B98B-8601C4671D97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8D1C2-BF70-4447-8659-999A205E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6B44A-810B-4EB0-A9DE-91A98FB6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E0EE-53D7-40FF-BD0C-B461133A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9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0635-6FF9-49F1-A8A7-B88E37FB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58927-676C-4415-AE03-21EDA096A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0E1B0-7F7B-47F9-BA9B-6A40B7EA3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6F72D-7BCA-4F61-AA11-18247F4F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87E0-D6DD-4E6A-B98B-8601C4671D97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9FF27-7699-405A-92AC-F82918A7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28D1B-2D7A-49BA-A54D-367F6BE9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E0EE-53D7-40FF-BD0C-B461133A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7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065D-F289-4804-BC55-6C697779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5EF37-DF4C-42A1-B39F-D93B7CC22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A7342-1938-458A-ACA1-25D34075C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4DAF6-7167-49DC-B3F7-BE842835B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6D87F-F0C4-4002-976E-4C1572DA9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9F6690-4D04-478D-AD6B-7C1D5EC1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87E0-D6DD-4E6A-B98B-8601C4671D97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5E5083-5DBE-44F2-ADD7-E25B319EF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6E6D9-9A4B-4860-999F-AEB43099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E0EE-53D7-40FF-BD0C-B461133A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F075-FD36-4658-9BEA-8042FD8E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86EA0-0999-480C-94DF-C3141494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87E0-D6DD-4E6A-B98B-8601C4671D97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E094A-D71D-4C2F-99B9-17A7ABB3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D063B-FD07-4A7F-BC1E-859ECFE0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E0EE-53D7-40FF-BD0C-B461133A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08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AF69CB-CB79-40D7-8402-7FBA6288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87E0-D6DD-4E6A-B98B-8601C4671D97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06EB9-136F-4123-9634-4B8D5942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55B97-4E27-48B9-B955-F856A52A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E0EE-53D7-40FF-BD0C-B461133A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49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F596-B973-474A-9A65-20E16EC2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4558F-D603-43C5-A680-BF62E4881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D93A5-3F3F-4DE5-8709-E1B795D43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397DC-DE08-4AEA-A3B1-59088FDA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87E0-D6DD-4E6A-B98B-8601C4671D97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88A5C-D99A-4586-9E96-42494E8F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20C67-E72D-4890-A145-D6046D2A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E0EE-53D7-40FF-BD0C-B461133A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5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1C03-1DB3-4A43-B0A8-14DB5EC2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6C7F88-4DE5-4121-BAA9-312C2C1A1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54294-709A-4BE7-BA10-1A031048B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8DCD2-3553-4232-B72B-3DE50E67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87E0-D6DD-4E6A-B98B-8601C4671D97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7E64A-EFAF-432B-AE74-D8BF6973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4965F-FA8D-4BE8-B392-81AEEF13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E0EE-53D7-40FF-BD0C-B461133A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42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52149-3EBE-4D92-B1CB-AB1B51F3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D54B6-5960-46F0-B77F-2BB913854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73963-2F8D-4E9E-ACDD-793450633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87E0-D6DD-4E6A-B98B-8601C4671D97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576B2-D0D4-43B7-B9E0-E812B03E0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78DD6-847A-4823-96D5-E4A034D8B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3E0EE-53D7-40FF-BD0C-B461133A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9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lton.ac.uk/join-us/apprenticeships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healthcareers.nhs.uk/explore-roles/healthcare-support-worker/roles-healthcare-support-worker/healthcare-assista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dgehill.ac.uk/health/clinical-skills-and-simulation-centre-facilities/?tab-areas=theatre-areas" TargetMode="External"/><Relationship Id="rId5" Type="http://schemas.openxmlformats.org/officeDocument/2006/relationships/hyperlink" Target="https://www.edgehill.ac.uk/courses/operating-department-practice/" TargetMode="External"/><Relationship Id="rId4" Type="http://schemas.openxmlformats.org/officeDocument/2006/relationships/hyperlink" Target="https://www.liverpoolwomens.nhs.uk/about-us/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8812F72-8992-4183-B4CA-D0DC8D355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" y="-1"/>
            <a:ext cx="2037456" cy="915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48C91A-840F-456D-AF95-2D3D3BE68504}"/>
              </a:ext>
            </a:extLst>
          </p:cNvPr>
          <p:cNvSpPr txBox="1"/>
          <p:nvPr/>
        </p:nvSpPr>
        <p:spPr>
          <a:xfrm>
            <a:off x="1973372" y="8102"/>
            <a:ext cx="7128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Liverpool City Region, Creating Careers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1" dirty="0">
                <a:solidFill>
                  <a:prstClr val="black"/>
                </a:solidFill>
              </a:rPr>
              <a:t>Liverpool Women’s Hospital: Operating Department Practitioner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CAA93-A7CB-4784-A409-813B23BA1852}"/>
              </a:ext>
            </a:extLst>
          </p:cNvPr>
          <p:cNvSpPr txBox="1"/>
          <p:nvPr/>
        </p:nvSpPr>
        <p:spPr>
          <a:xfrm>
            <a:off x="6288767" y="798864"/>
            <a:ext cx="5804452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sz="1200" dirty="0"/>
              <a:t>Using what you have learned </a:t>
            </a:r>
            <a:r>
              <a:rPr lang="en-GB" sz="1200"/>
              <a:t>from the </a:t>
            </a:r>
            <a:r>
              <a:rPr lang="en-GB" sz="1200" dirty="0"/>
              <a:t>pre-work, write down </a:t>
            </a:r>
            <a:r>
              <a:rPr lang="en-GB" sz="1200" b="1" dirty="0"/>
              <a:t>three</a:t>
            </a:r>
            <a:r>
              <a:rPr lang="en-GB" sz="1200" dirty="0"/>
              <a:t> questions you would like to ask about ODPs. Is there anything </a:t>
            </a:r>
            <a:r>
              <a:rPr lang="en-GB" sz="1200" b="1" dirty="0">
                <a:solidFill>
                  <a:srgbClr val="00B050"/>
                </a:solidFill>
              </a:rPr>
              <a:t>you</a:t>
            </a:r>
            <a:r>
              <a:rPr lang="en-GB" sz="1200" dirty="0"/>
              <a:t> </a:t>
            </a:r>
            <a:r>
              <a:rPr lang="en-GB" sz="1200" b="1" dirty="0">
                <a:solidFill>
                  <a:srgbClr val="00B050"/>
                </a:solidFill>
              </a:rPr>
              <a:t>don’t understand </a:t>
            </a:r>
            <a:r>
              <a:rPr lang="en-GB" sz="1200" dirty="0"/>
              <a:t>or would like </a:t>
            </a:r>
            <a:r>
              <a:rPr lang="en-GB" sz="1200" b="1" dirty="0">
                <a:solidFill>
                  <a:srgbClr val="7030A0"/>
                </a:solidFill>
              </a:rPr>
              <a:t>more information </a:t>
            </a:r>
            <a:r>
              <a:rPr lang="en-GB" sz="1200" dirty="0"/>
              <a:t>on? 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r>
              <a:rPr lang="en-GB" dirty="0"/>
              <a:t>3.</a:t>
            </a:r>
          </a:p>
          <a:p>
            <a:r>
              <a:rPr lang="en-GB" sz="1200" dirty="0"/>
              <a:t>If any of your questions are answered during the recording, make a note of the answer next to your question. </a:t>
            </a:r>
          </a:p>
          <a:p>
            <a:r>
              <a:rPr lang="en-GB" sz="1200" dirty="0"/>
              <a:t>If you still have unanswered questions, ask your teacher to send them through to us and we will get them answered.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67FE9-289A-4B04-977D-08E3DBFBFE71}"/>
              </a:ext>
            </a:extLst>
          </p:cNvPr>
          <p:cNvSpPr txBox="1"/>
          <p:nvPr/>
        </p:nvSpPr>
        <p:spPr>
          <a:xfrm>
            <a:off x="6288767" y="4103396"/>
            <a:ext cx="5804452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Useful careers tips</a:t>
            </a:r>
          </a:p>
          <a:p>
            <a:r>
              <a:rPr lang="en-GB" sz="1200" dirty="0"/>
              <a:t>Whilst listening, note down any inspirational or interesting advice that you hear which could help you on your careers journey.</a:t>
            </a:r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1400" b="1" dirty="0"/>
              <a:t>Now head over to your </a:t>
            </a:r>
            <a:r>
              <a:rPr lang="en-GB" sz="1400" b="1" i="1" dirty="0">
                <a:solidFill>
                  <a:srgbClr val="00B0F0"/>
                </a:solidFill>
              </a:rPr>
              <a:t>Creating Careers Roadmap </a:t>
            </a:r>
            <a:r>
              <a:rPr lang="en-GB" sz="1400" b="1" dirty="0"/>
              <a:t>to evaluate today’s session…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0C73-1928-41D2-B348-0067250B6209}"/>
              </a:ext>
            </a:extLst>
          </p:cNvPr>
          <p:cNvSpPr txBox="1"/>
          <p:nvPr/>
        </p:nvSpPr>
        <p:spPr>
          <a:xfrm>
            <a:off x="118673" y="799958"/>
            <a:ext cx="5982643" cy="6001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hlinkClick r:id="rId4"/>
              </a:rPr>
              <a:t>Liverpool Women’s </a:t>
            </a:r>
            <a:r>
              <a:rPr lang="en-US" sz="1200" dirty="0" err="1"/>
              <a:t>specialise</a:t>
            </a:r>
            <a:r>
              <a:rPr lang="en-US" sz="1200" dirty="0"/>
              <a:t> in the health of women and their babies. They are the only such specialist trust in the UK and the largest women’s hospital of its kind. </a:t>
            </a:r>
          </a:p>
          <a:p>
            <a:endParaRPr lang="en-US" sz="1200" dirty="0"/>
          </a:p>
          <a:p>
            <a:r>
              <a:rPr lang="en-US" sz="1200" dirty="0"/>
              <a:t>Today’s recording focuses on Liverpool Women’s </a:t>
            </a:r>
            <a:r>
              <a:rPr lang="en-US" sz="1200" i="1" dirty="0"/>
              <a:t>Operating Department Practitioners (ODPs). </a:t>
            </a:r>
            <a:r>
              <a:rPr lang="en-US" sz="1200" dirty="0"/>
              <a:t>ODPs work in operating theatres caring for patients before, during and after surgery. </a:t>
            </a:r>
          </a:p>
          <a:p>
            <a:endParaRPr lang="en-US" sz="1200" dirty="0"/>
          </a:p>
          <a:p>
            <a:r>
              <a:rPr lang="en-US" sz="1200" b="1" dirty="0"/>
              <a:t>Research task: There are three areas that ODPs </a:t>
            </a:r>
            <a:r>
              <a:rPr lang="en-US" sz="1200" b="1" dirty="0" err="1"/>
              <a:t>specialise</a:t>
            </a:r>
            <a:r>
              <a:rPr lang="en-US" sz="1200" b="1" dirty="0"/>
              <a:t> in. Next to each area, write down what it is </a:t>
            </a:r>
            <a:r>
              <a:rPr lang="en-US" sz="1200" b="1" u="sng" dirty="0"/>
              <a:t>and why it is so important to the safety of the patient. </a:t>
            </a:r>
          </a:p>
          <a:p>
            <a:r>
              <a:rPr lang="en-US" sz="1200" i="1" dirty="0"/>
              <a:t>Hint: Include relevant key words in your search such as hospital, operating theatres or NHS. </a:t>
            </a:r>
          </a:p>
          <a:p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/>
              <a:t>Anesthetics</a:t>
            </a:r>
          </a:p>
          <a:p>
            <a:pPr marL="228600" indent="-228600">
              <a:buAutoNum type="arabicPeriod"/>
            </a:pPr>
            <a:r>
              <a:rPr lang="en-US" sz="1200" dirty="0"/>
              <a:t>Surgical Scrubbing</a:t>
            </a:r>
          </a:p>
          <a:p>
            <a:pPr marL="228600" indent="-228600">
              <a:buAutoNum type="arabicPeriod"/>
            </a:pPr>
            <a:r>
              <a:rPr lang="en-US" sz="1200" dirty="0"/>
              <a:t>Recovery Room</a:t>
            </a:r>
          </a:p>
          <a:p>
            <a:endParaRPr lang="en-US" sz="1200" b="1" dirty="0"/>
          </a:p>
          <a:p>
            <a:r>
              <a:rPr lang="en-US" sz="1200" i="1" dirty="0"/>
              <a:t>Edge Hill University </a:t>
            </a:r>
            <a:r>
              <a:rPr lang="en-US" sz="1200" dirty="0"/>
              <a:t>offer a </a:t>
            </a:r>
            <a:r>
              <a:rPr lang="en-US" sz="1200" b="1" dirty="0">
                <a:hlinkClick r:id="rId5"/>
              </a:rPr>
              <a:t>three-year ODP degree course</a:t>
            </a:r>
            <a:r>
              <a:rPr lang="en-US" sz="1200" dirty="0"/>
              <a:t>. Part of this course involves training in Edge Hill’s state of the art </a:t>
            </a:r>
            <a:r>
              <a:rPr lang="en-US" sz="1200" i="1" dirty="0"/>
              <a:t>Clinical Skills and Simulation Centre</a:t>
            </a:r>
            <a:r>
              <a:rPr lang="en-US" sz="1200" dirty="0"/>
              <a:t>. </a:t>
            </a:r>
          </a:p>
          <a:p>
            <a:r>
              <a:rPr lang="en-US" sz="1200" dirty="0"/>
              <a:t>Click </a:t>
            </a:r>
            <a:r>
              <a:rPr lang="en-US" sz="1200" b="1" dirty="0">
                <a:hlinkClick r:id="rId6"/>
              </a:rPr>
              <a:t>here</a:t>
            </a:r>
            <a:r>
              <a:rPr lang="en-US" sz="1200" dirty="0"/>
              <a:t> to find out more about the Simulation Centre and view the interactive 360</a:t>
            </a:r>
            <a:r>
              <a:rPr lang="en-GB" sz="1200" b="0" i="0" dirty="0">
                <a:solidFill>
                  <a:srgbClr val="202124"/>
                </a:solidFill>
                <a:effectLst/>
              </a:rPr>
              <a:t>° tour of operating theatres. </a:t>
            </a:r>
          </a:p>
          <a:p>
            <a:endParaRPr lang="en-GB" sz="1200" dirty="0">
              <a:solidFill>
                <a:srgbClr val="202124"/>
              </a:solidFill>
            </a:endParaRPr>
          </a:p>
          <a:p>
            <a:r>
              <a:rPr lang="en-GB" sz="1200" b="1" dirty="0">
                <a:solidFill>
                  <a:srgbClr val="202124"/>
                </a:solidFill>
              </a:rPr>
              <a:t>What is the Clinical Skills and Simulation Centre? </a:t>
            </a:r>
          </a:p>
          <a:p>
            <a:endParaRPr lang="en-GB" sz="1200" b="1" dirty="0">
              <a:solidFill>
                <a:srgbClr val="202124"/>
              </a:solidFill>
            </a:endParaRPr>
          </a:p>
          <a:p>
            <a:r>
              <a:rPr lang="en-GB" sz="1200" b="1" dirty="0">
                <a:solidFill>
                  <a:srgbClr val="202124"/>
                </a:solidFill>
              </a:rPr>
              <a:t>Why is this centre so important to students who are training for roles within the NHS?</a:t>
            </a:r>
            <a:endParaRPr lang="en-US" sz="1200" b="1" dirty="0"/>
          </a:p>
          <a:p>
            <a:endParaRPr lang="en-US" sz="1200" dirty="0"/>
          </a:p>
          <a:p>
            <a:r>
              <a:rPr lang="en-US" sz="1200" dirty="0"/>
              <a:t>Apprenticeships offer an alternative route into the ODP profession. Currently, you must already be working in the NHS to get a place on their apprenticeship schemes. Most people start off in entry-level jobs such as the </a:t>
            </a:r>
            <a:r>
              <a:rPr lang="en-US" sz="1200" b="1" dirty="0">
                <a:hlinkClick r:id="rId7"/>
              </a:rPr>
              <a:t>Healthcare Assistant </a:t>
            </a:r>
            <a:r>
              <a:rPr lang="en-US" sz="1200" dirty="0"/>
              <a:t>role before applying. </a:t>
            </a:r>
          </a:p>
          <a:p>
            <a:r>
              <a:rPr lang="en-US" sz="1200" dirty="0"/>
              <a:t>Click </a:t>
            </a:r>
            <a:r>
              <a:rPr lang="en-US" sz="1200" b="1" dirty="0">
                <a:hlinkClick r:id="rId8"/>
              </a:rPr>
              <a:t>here</a:t>
            </a:r>
            <a:r>
              <a:rPr lang="en-US" sz="1200" dirty="0"/>
              <a:t> to find out more about the ODP apprenticeship.</a:t>
            </a:r>
          </a:p>
          <a:p>
            <a:endParaRPr lang="en-US" sz="1200" dirty="0"/>
          </a:p>
          <a:p>
            <a:r>
              <a:rPr lang="en-US" sz="1200" b="1" dirty="0"/>
              <a:t>What are the main benefits of the apprenticeship route? </a:t>
            </a:r>
          </a:p>
          <a:p>
            <a:endParaRPr lang="en-US" sz="1200" b="1" dirty="0"/>
          </a:p>
          <a:p>
            <a:r>
              <a:rPr lang="en-US" sz="1200" b="1" dirty="0"/>
              <a:t>Which route appeals you more – the degree apprenticeship or the traditional degree? </a:t>
            </a:r>
          </a:p>
          <a:p>
            <a:r>
              <a:rPr lang="en-US" sz="1200" b="1" dirty="0"/>
              <a:t>Explain your answer.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F1B04E-1E24-4B36-BDC5-F681F69C19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07" y="40847"/>
            <a:ext cx="3212093" cy="7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416</Words>
  <Application>Microsoft Office PowerPoint</Application>
  <PresentationFormat>Widescreen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Lesleyann Craig</dc:creator>
  <cp:lastModifiedBy>Lesleyann Craig</cp:lastModifiedBy>
  <cp:revision>114</cp:revision>
  <dcterms:created xsi:type="dcterms:W3CDTF">2020-06-25T11:38:22Z</dcterms:created>
  <dcterms:modified xsi:type="dcterms:W3CDTF">2021-06-16T08:24:47Z</dcterms:modified>
</cp:coreProperties>
</file>