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28"/>
    <a:srgbClr val="063C2A"/>
    <a:srgbClr val="F2B800"/>
    <a:srgbClr val="474B53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5" autoAdjust="0"/>
  </p:normalViewPr>
  <p:slideViewPr>
    <p:cSldViewPr snapToGrid="0" showGuides="1">
      <p:cViewPr varScale="1">
        <p:scale>
          <a:sx n="46" d="100"/>
          <a:sy n="46" d="100"/>
        </p:scale>
        <p:origin x="2218" y="22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1/31/2023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uccessatschool.org/advicedetails/636/Is-university-for-me%3F" TargetMode="External"/><Relationship Id="rId3" Type="http://schemas.openxmlformats.org/officeDocument/2006/relationships/image" Target="../media/image49.png"/><Relationship Id="rId7" Type="http://schemas.openxmlformats.org/officeDocument/2006/relationships/hyperlink" Target="https://digital.ucas.com/search" TargetMode="External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aping-futures.org.uk/students/" TargetMode="External"/><Relationship Id="rId5" Type="http://schemas.openxmlformats.org/officeDocument/2006/relationships/hyperlink" Target="https://nationalcareers.service.gov.uk/explore-careers" TargetMode="External"/><Relationship Id="rId4" Type="http://schemas.openxmlformats.org/officeDocument/2006/relationships/hyperlink" Target="https://lcrbemor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866" y="107198"/>
            <a:ext cx="3581073" cy="411004"/>
          </a:xfrm>
        </p:spPr>
        <p:txBody>
          <a:bodyPr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Liverpool City Region, Creating Careers</a:t>
            </a:r>
            <a:br>
              <a:rPr lang="en-GB" sz="1200" i="1" dirty="0">
                <a:solidFill>
                  <a:schemeClr val="bg1"/>
                </a:solidFill>
              </a:rPr>
            </a:br>
            <a:r>
              <a:rPr lang="en-GB" sz="1200" i="1" dirty="0">
                <a:solidFill>
                  <a:schemeClr val="bg1"/>
                </a:solidFill>
              </a:rPr>
              <a:t>Roadmap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67711" y="1763892"/>
            <a:ext cx="914400" cy="435871"/>
          </a:xfrm>
        </p:spPr>
        <p:txBody>
          <a:bodyPr/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8623" y="2660309"/>
            <a:ext cx="1594360" cy="1333659"/>
          </a:xfrm>
        </p:spPr>
        <p:txBody>
          <a:bodyPr/>
          <a:lstStyle/>
          <a:p>
            <a:pPr algn="l"/>
            <a:endParaRPr lang="en-GB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ru-RU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2960" y="2637567"/>
            <a:ext cx="1861438" cy="1333659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 Shafi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Engineer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711" y="4659714"/>
            <a:ext cx="914400" cy="435871"/>
          </a:xfrm>
        </p:spPr>
        <p:txBody>
          <a:bodyPr/>
          <a:lstStyle/>
          <a:p>
            <a:r>
              <a:rPr lang="en-GB" dirty="0"/>
              <a:t>6</a:t>
            </a:r>
            <a:endParaRPr lang="ru-RU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1" y="6103240"/>
            <a:ext cx="914400" cy="440256"/>
          </a:xfrm>
        </p:spPr>
        <p:txBody>
          <a:bodyPr/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6186" y="7070042"/>
            <a:ext cx="1659234" cy="1375687"/>
          </a:xfrm>
        </p:spPr>
        <p:txBody>
          <a:bodyPr/>
          <a:lstStyle/>
          <a:p>
            <a:pPr algn="l"/>
            <a:br>
              <a:rPr lang="en-GB" sz="1100" dirty="0">
                <a:solidFill>
                  <a:schemeClr val="tx1"/>
                </a:solidFill>
              </a:rPr>
            </a:b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23403" y="7664816"/>
            <a:ext cx="914400" cy="304102"/>
          </a:xfrm>
        </p:spPr>
        <p:txBody>
          <a:bodyPr/>
          <a:lstStyle/>
          <a:p>
            <a:r>
              <a:rPr lang="en-US" dirty="0"/>
              <a:t>10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9B981-6EF8-4C1B-A945-E57999003BB6}"/>
              </a:ext>
            </a:extLst>
          </p:cNvPr>
          <p:cNvSpPr txBox="1"/>
          <p:nvPr/>
        </p:nvSpPr>
        <p:spPr>
          <a:xfrm>
            <a:off x="1110460" y="8081554"/>
            <a:ext cx="793938" cy="4719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F661F-2FFE-49AB-B4DD-E2253CB85360}"/>
              </a:ext>
            </a:extLst>
          </p:cNvPr>
          <p:cNvSpPr txBox="1"/>
          <p:nvPr/>
        </p:nvSpPr>
        <p:spPr>
          <a:xfrm>
            <a:off x="3494497" y="533126"/>
            <a:ext cx="3266161" cy="104644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Complete the roadmap as you watch each video in the Creating Careers series.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For each stop, write the name of the person being interviewed, their job role &amp; company.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Give the job role a score out of 10</a:t>
            </a:r>
            <a:r>
              <a:rPr lang="en-GB" sz="1200" b="1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 to show how interested you are in that role and </a:t>
            </a:r>
            <a:r>
              <a:rPr lang="en-GB" sz="1000" b="1" u="sng" dirty="0">
                <a:solidFill>
                  <a:schemeClr val="bg1"/>
                </a:solidFill>
              </a:rPr>
              <a:t>explain</a:t>
            </a:r>
            <a:r>
              <a:rPr lang="en-GB" sz="1000" dirty="0">
                <a:solidFill>
                  <a:schemeClr val="bg1"/>
                </a:solidFill>
              </a:rPr>
              <a:t> your score.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4B476-5711-4CD8-80F9-3BAB2461CBEC}"/>
              </a:ext>
            </a:extLst>
          </p:cNvPr>
          <p:cNvSpPr txBox="1"/>
          <p:nvPr/>
        </p:nvSpPr>
        <p:spPr>
          <a:xfrm>
            <a:off x="1281120" y="8195269"/>
            <a:ext cx="1582606" cy="86177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10 = this is my dream job.</a:t>
            </a:r>
          </a:p>
          <a:p>
            <a:r>
              <a:rPr lang="en-GB" sz="1000" dirty="0">
                <a:solidFill>
                  <a:schemeClr val="bg1"/>
                </a:solidFill>
              </a:rPr>
              <a:t>0 = I have no interest in this role. </a:t>
            </a:r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D9B884F-5768-41C0-9DB9-C1596FE74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63" y="0"/>
            <a:ext cx="1154657" cy="1152000"/>
          </a:xfrm>
          <a:prstGeom prst="rect">
            <a:avLst/>
          </a:prstGeom>
        </p:spPr>
      </p:pic>
      <p:sp>
        <p:nvSpPr>
          <p:cNvPr id="6" name="Text Placeholder 37">
            <a:extLst>
              <a:ext uri="{FF2B5EF4-FFF2-40B4-BE49-F238E27FC236}">
                <a16:creationId xmlns:a16="http://schemas.microsoft.com/office/drawing/2014/main" id="{02E661DE-952E-D94A-BE86-4963C007C44F}"/>
              </a:ext>
            </a:extLst>
          </p:cNvPr>
          <p:cNvSpPr txBox="1">
            <a:spLocks/>
          </p:cNvSpPr>
          <p:nvPr/>
        </p:nvSpPr>
        <p:spPr>
          <a:xfrm>
            <a:off x="5116480" y="1888961"/>
            <a:ext cx="1678227" cy="1501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Metcalfe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Trainee 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Placeholder 37">
            <a:extLst>
              <a:ext uri="{FF2B5EF4-FFF2-40B4-BE49-F238E27FC236}">
                <a16:creationId xmlns:a16="http://schemas.microsoft.com/office/drawing/2014/main" id="{C3D55650-DE8B-4A40-8E91-EA5C1E513806}"/>
              </a:ext>
            </a:extLst>
          </p:cNvPr>
          <p:cNvSpPr txBox="1">
            <a:spLocks/>
          </p:cNvSpPr>
          <p:nvPr/>
        </p:nvSpPr>
        <p:spPr>
          <a:xfrm>
            <a:off x="5163837" y="6258987"/>
            <a:ext cx="1944746" cy="1501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Ellie Chapman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Trainee Sales Administrator 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Placeholder 37">
            <a:extLst>
              <a:ext uri="{FF2B5EF4-FFF2-40B4-BE49-F238E27FC236}">
                <a16:creationId xmlns:a16="http://schemas.microsoft.com/office/drawing/2014/main" id="{77F975CF-C5CE-FE4C-A818-82F1FCA2F036}"/>
              </a:ext>
            </a:extLst>
          </p:cNvPr>
          <p:cNvSpPr txBox="1">
            <a:spLocks noGrp="1"/>
          </p:cNvSpPr>
          <p:nvPr>
            <p:ph type="body" sz="quarter" idx="30"/>
          </p:nvPr>
        </p:nvSpPr>
        <p:spPr>
          <a:xfrm>
            <a:off x="5116480" y="3314351"/>
            <a:ext cx="1931261" cy="1390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Olivia Hughes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Quantity Surveyor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(Commercial Team) </a:t>
            </a:r>
            <a:endParaRPr lang="ru-RU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Placeholder 37">
            <a:extLst>
              <a:ext uri="{FF2B5EF4-FFF2-40B4-BE49-F238E27FC236}">
                <a16:creationId xmlns:a16="http://schemas.microsoft.com/office/drawing/2014/main" id="{48784632-414A-A246-84B8-87C8599B5E73}"/>
              </a:ext>
            </a:extLst>
          </p:cNvPr>
          <p:cNvSpPr txBox="1">
            <a:spLocks noGrp="1"/>
          </p:cNvSpPr>
          <p:nvPr>
            <p:ph type="body" sz="quarter" idx="32"/>
          </p:nvPr>
        </p:nvSpPr>
        <p:spPr>
          <a:xfrm>
            <a:off x="64497" y="5499677"/>
            <a:ext cx="1690687" cy="1304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Lizzie Byrne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Apprentice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Placeholder 37">
            <a:extLst>
              <a:ext uri="{FF2B5EF4-FFF2-40B4-BE49-F238E27FC236}">
                <a16:creationId xmlns:a16="http://schemas.microsoft.com/office/drawing/2014/main" id="{AA0C7BD1-EB6A-F744-BEE8-11C964991DF7}"/>
              </a:ext>
            </a:extLst>
          </p:cNvPr>
          <p:cNvSpPr txBox="1">
            <a:spLocks noGrp="1"/>
          </p:cNvSpPr>
          <p:nvPr>
            <p:ph type="body" sz="quarter" idx="34"/>
          </p:nvPr>
        </p:nvSpPr>
        <p:spPr>
          <a:xfrm>
            <a:off x="5223402" y="4804352"/>
            <a:ext cx="1690687" cy="1390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Faye Boniface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Accountant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Placeholder 37">
            <a:extLst>
              <a:ext uri="{FF2B5EF4-FFF2-40B4-BE49-F238E27FC236}">
                <a16:creationId xmlns:a16="http://schemas.microsoft.com/office/drawing/2014/main" id="{7D1E2114-3A66-334D-8933-EF1C5A549B00}"/>
              </a:ext>
            </a:extLst>
          </p:cNvPr>
          <p:cNvSpPr txBox="1">
            <a:spLocks noGrp="1"/>
          </p:cNvSpPr>
          <p:nvPr>
            <p:ph type="body" sz="quarter" idx="36"/>
          </p:nvPr>
        </p:nvSpPr>
        <p:spPr>
          <a:xfrm>
            <a:off x="-20184" y="6952906"/>
            <a:ext cx="1791244" cy="123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Chloe Carruthers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Customer Care Coordinator 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Placeholder 37">
            <a:extLst>
              <a:ext uri="{FF2B5EF4-FFF2-40B4-BE49-F238E27FC236}">
                <a16:creationId xmlns:a16="http://schemas.microsoft.com/office/drawing/2014/main" id="{CFCA30C4-B8F9-A14B-A95C-A883FC04B15A}"/>
              </a:ext>
            </a:extLst>
          </p:cNvPr>
          <p:cNvSpPr txBox="1">
            <a:spLocks noGrp="1"/>
          </p:cNvSpPr>
          <p:nvPr>
            <p:ph type="body" sz="quarter" idx="38"/>
          </p:nvPr>
        </p:nvSpPr>
        <p:spPr>
          <a:xfrm>
            <a:off x="48623" y="4032016"/>
            <a:ext cx="1722437" cy="1090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 Stone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Sustainability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37">
            <a:extLst>
              <a:ext uri="{FF2B5EF4-FFF2-40B4-BE49-F238E27FC236}">
                <a16:creationId xmlns:a16="http://schemas.microsoft.com/office/drawing/2014/main" id="{6151DC87-C63C-9547-8B34-00F401A55C6A}"/>
              </a:ext>
            </a:extLst>
          </p:cNvPr>
          <p:cNvSpPr txBox="1">
            <a:spLocks/>
          </p:cNvSpPr>
          <p:nvPr/>
        </p:nvSpPr>
        <p:spPr>
          <a:xfrm>
            <a:off x="-22953" y="1173756"/>
            <a:ext cx="2124594" cy="1174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Rosie Mead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Land and Partnership Graduate </a:t>
            </a:r>
            <a:endParaRPr lang="ru-RU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05BC8078-C5A9-4DE7-9638-E256F96CF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179" y="131623"/>
            <a:ext cx="1392365" cy="360000"/>
          </a:xfrm>
          <a:prstGeom prst="rect">
            <a:avLst/>
          </a:prstGeom>
        </p:spPr>
      </p:pic>
      <p:sp>
        <p:nvSpPr>
          <p:cNvPr id="28" name="Text Placeholder 37">
            <a:extLst>
              <a:ext uri="{FF2B5EF4-FFF2-40B4-BE49-F238E27FC236}">
                <a16:creationId xmlns:a16="http://schemas.microsoft.com/office/drawing/2014/main" id="{04FB0210-1CC3-4992-A297-89909B862918}"/>
              </a:ext>
            </a:extLst>
          </p:cNvPr>
          <p:cNvSpPr txBox="1">
            <a:spLocks/>
          </p:cNvSpPr>
          <p:nvPr/>
        </p:nvSpPr>
        <p:spPr>
          <a:xfrm>
            <a:off x="4926896" y="7905653"/>
            <a:ext cx="1944746" cy="1501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forget to check out our final episode with </a:t>
            </a:r>
            <a:r>
              <a:rPr lang="en-GB" sz="11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Anthony Martin, Regional Finance Director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Anthony talks about how all the above departments work together. </a:t>
            </a:r>
            <a:endParaRPr lang="ru-RU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98032" y="642963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i="1" dirty="0">
                <a:solidFill>
                  <a:schemeClr val="bg1"/>
                </a:solidFill>
              </a:rPr>
              <a:t>Liverpool City Region, Creating Careers</a:t>
            </a:r>
            <a:br>
              <a:rPr lang="en-GB" sz="1200" b="1" i="1" dirty="0">
                <a:solidFill>
                  <a:schemeClr val="bg1"/>
                </a:solidFill>
              </a:rPr>
            </a:br>
            <a:r>
              <a:rPr lang="en-GB" sz="1200" b="1" i="1" dirty="0">
                <a:solidFill>
                  <a:schemeClr val="bg1"/>
                </a:solidFill>
              </a:rPr>
              <a:t>Series Evaluation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8403BF-E456-4676-9335-ABAB2EF72CBB}"/>
              </a:ext>
            </a:extLst>
          </p:cNvPr>
          <p:cNvSpPr txBox="1"/>
          <p:nvPr/>
        </p:nvSpPr>
        <p:spPr>
          <a:xfrm>
            <a:off x="194480" y="1256692"/>
            <a:ext cx="6469039" cy="14465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Pick out the TWO highest scoring job roles from your roadmap. </a:t>
            </a:r>
          </a:p>
          <a:p>
            <a:pPr algn="ctr"/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a research plan of how you can find out more about these roles. Think about qualifications, skills &amp; experience and how you can gain them, companies who offer that type of role and what the job is like day to day. </a:t>
            </a:r>
            <a:r>
              <a:rPr lang="en-GB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outside the box, websites are a great resource but there are other ways you can do your research</a:t>
            </a:r>
          </a:p>
          <a:p>
            <a:pPr algn="ctr"/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 have finished your research, write your findings below and evaluate whether you are still interested in the role.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5AA36-0E1D-47B6-AC4B-C8F090ED2348}"/>
              </a:ext>
            </a:extLst>
          </p:cNvPr>
          <p:cNvSpPr txBox="1"/>
          <p:nvPr/>
        </p:nvSpPr>
        <p:spPr>
          <a:xfrm>
            <a:off x="526463" y="2945504"/>
            <a:ext cx="5724212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FCC5454-006C-457E-B74F-DB6A1B37C5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67"/>
          <a:stretch/>
        </p:blipFill>
        <p:spPr>
          <a:xfrm>
            <a:off x="5616438" y="0"/>
            <a:ext cx="1118574" cy="1091802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0AEF38E8-B37B-444E-9AD1-1A2E8A861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30" y="223376"/>
            <a:ext cx="1392365" cy="36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895DB92-72B1-402E-B142-9A58D3F2C779}"/>
              </a:ext>
            </a:extLst>
          </p:cNvPr>
          <p:cNvSpPr txBox="1"/>
          <p:nvPr/>
        </p:nvSpPr>
        <p:spPr>
          <a:xfrm>
            <a:off x="528963" y="5736170"/>
            <a:ext cx="5724212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62971" y="917581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Websites to help with research</a:t>
            </a:r>
            <a:endParaRPr lang="ru-RU" sz="1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2C139-FED6-42AF-BB09-114383BCD2A2}"/>
              </a:ext>
            </a:extLst>
          </p:cNvPr>
          <p:cNvSpPr txBox="1"/>
          <p:nvPr/>
        </p:nvSpPr>
        <p:spPr>
          <a:xfrm>
            <a:off x="397747" y="1838363"/>
            <a:ext cx="606250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Visit the Careers Hub website where you will find a variety of general resources and sector specific information to support your learning and research: 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www.lcrcareershub.co.uk</a:t>
            </a:r>
          </a:p>
          <a:p>
            <a:endParaRPr lang="en-GB" sz="1100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782A6B1B-FC6A-4CAE-A940-99BFA5C01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4044" y="-1"/>
            <a:ext cx="1519475" cy="1515979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57E4C50A-9653-4B88-AEBA-3C57CD85B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47" y="227803"/>
            <a:ext cx="1392365" cy="36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697423-5E16-83F7-8095-94D060F35892}"/>
              </a:ext>
            </a:extLst>
          </p:cNvPr>
          <p:cNvSpPr txBox="1"/>
          <p:nvPr/>
        </p:nvSpPr>
        <p:spPr>
          <a:xfrm>
            <a:off x="212659" y="3212209"/>
            <a:ext cx="6450860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General Careers Support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LCR Be More – the best place to discover your skills and career options in Liverpool City Region: </a:t>
            </a:r>
            <a:r>
              <a:rPr lang="en-GB" sz="1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https://lcrbemore.co.uk/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National Careers Service, Explore careers: </a:t>
            </a:r>
            <a:r>
              <a:rPr lang="en-GB" sz="10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https://nationalcareers.service.gov.uk/explore-careers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r>
              <a:rPr lang="en-GB" sz="1000" b="1" u="sng" dirty="0">
                <a:solidFill>
                  <a:srgbClr val="FF0000"/>
                </a:solidFill>
              </a:rPr>
              <a:t>University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Shaping Futures – helping students across Liverpool </a:t>
            </a:r>
            <a:r>
              <a:rPr lang="en-GB" sz="1000" dirty="0" err="1">
                <a:solidFill>
                  <a:schemeClr val="bg1"/>
                </a:solidFill>
              </a:rPr>
              <a:t>Ctiy</a:t>
            </a:r>
            <a:r>
              <a:rPr lang="en-GB" sz="1000" dirty="0">
                <a:solidFill>
                  <a:schemeClr val="bg1"/>
                </a:solidFill>
              </a:rPr>
              <a:t> Region to make informed choices about their future through impartial information, advice and guidance: </a:t>
            </a:r>
            <a:r>
              <a:rPr lang="en-GB" sz="10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https://shaping-futures.org.uk/students/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UCAS Course Finder: </a:t>
            </a:r>
            <a:r>
              <a:rPr lang="en-GB" sz="10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https://digital.ucas.com/search</a:t>
            </a:r>
            <a:endParaRPr lang="en-GB" sz="1000" dirty="0">
              <a:solidFill>
                <a:srgbClr val="0070C0"/>
              </a:solidFill>
            </a:endParaRPr>
          </a:p>
          <a:p>
            <a:endParaRPr lang="en-GB" sz="1000" dirty="0"/>
          </a:p>
          <a:p>
            <a:r>
              <a:rPr lang="en-GB" sz="1000" dirty="0">
                <a:solidFill>
                  <a:schemeClr val="bg1"/>
                </a:solidFill>
              </a:rPr>
              <a:t>Is university for me? </a:t>
            </a:r>
            <a:r>
              <a:rPr lang="en-GB" sz="10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https://successatschool.org/advicedetails/636/Is-university-for-me%3F#</a:t>
            </a:r>
            <a:endParaRPr lang="en-GB" sz="1000" dirty="0">
              <a:solidFill>
                <a:srgbClr val="0070C0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b="1" u="sng" dirty="0">
                <a:solidFill>
                  <a:srgbClr val="FF0000"/>
                </a:solidFill>
              </a:rPr>
              <a:t>Apprenticeships and Technical Education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>
                <a:solidFill>
                  <a:schemeClr val="bg1"/>
                </a:solidFill>
              </a:rPr>
              <a:t>Be More, </a:t>
            </a:r>
            <a:r>
              <a:rPr lang="en-GB" sz="1000" dirty="0">
                <a:solidFill>
                  <a:schemeClr val="bg1"/>
                </a:solidFill>
              </a:rPr>
              <a:t>Liverpool City Region: </a:t>
            </a:r>
            <a:r>
              <a:rPr lang="en-GB" sz="1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https://lcrbemore.co.uk/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9BB5DF-A591-4D29-BE35-88A9CE3D2EA6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464</Words>
  <Application>Microsoft Office PowerPoint</Application>
  <PresentationFormat>On-screen Show (4:3)</PresentationFormat>
  <Paragraphs>92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Liverpool City Region, Creating Careers Roadmap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Liverpool City Region, Creating Careers Roadmap</dc:title>
  <dc:creator/>
  <cp:lastModifiedBy/>
  <cp:revision>2</cp:revision>
  <dcterms:created xsi:type="dcterms:W3CDTF">2020-04-03T08:36:28Z</dcterms:created>
  <dcterms:modified xsi:type="dcterms:W3CDTF">2023-01-31T16:52:34Z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