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57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E28"/>
    <a:srgbClr val="063C2A"/>
    <a:srgbClr val="F2B800"/>
    <a:srgbClr val="474B53"/>
    <a:srgbClr val="DF3A42"/>
    <a:srgbClr val="E75B2B"/>
    <a:srgbClr val="F47200"/>
    <a:srgbClr val="E28D17"/>
    <a:srgbClr val="D5A300"/>
    <a:srgbClr val="A1A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5" autoAdjust="0"/>
  </p:normalViewPr>
  <p:slideViewPr>
    <p:cSldViewPr snapToGrid="0" showGuides="1">
      <p:cViewPr>
        <p:scale>
          <a:sx n="110" d="100"/>
          <a:sy n="110" d="100"/>
        </p:scale>
        <p:origin x="1242" y="78"/>
      </p:cViewPr>
      <p:guideLst>
        <p:guide pos="2160"/>
        <p:guide orient="horz"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1/31/2023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1/31/2023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36092-2EDF-47BF-99B1-B87430F95B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9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36092-2EDF-47BF-99B1-B87430F95B70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5362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46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svg"/><Relationship Id="rId45" Type="http://schemas.openxmlformats.org/officeDocument/2006/relationships/image" Target="../media/image44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Picture 9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Picture Placeholder 73">
            <a:extLst>
              <a:ext uri="{FF2B5EF4-FFF2-40B4-BE49-F238E27FC236}">
                <a16:creationId xmlns:a16="http://schemas.microsoft.com/office/drawing/2014/main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97" name="Picture 9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Picture Placeholder 73">
            <a:extLst>
              <a:ext uri="{FF2B5EF4-FFF2-40B4-BE49-F238E27FC236}">
                <a16:creationId xmlns:a16="http://schemas.microsoft.com/office/drawing/2014/main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Picture Placeholder 73">
            <a:extLst>
              <a:ext uri="{FF2B5EF4-FFF2-40B4-BE49-F238E27FC236}">
                <a16:creationId xmlns:a16="http://schemas.microsoft.com/office/drawing/2014/main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5" name="Picture 10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Picture Placeholder 73">
            <a:extLst>
              <a:ext uri="{FF2B5EF4-FFF2-40B4-BE49-F238E27FC236}">
                <a16:creationId xmlns:a16="http://schemas.microsoft.com/office/drawing/2014/main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Picture Placeholder 73">
            <a:extLst>
              <a:ext uri="{FF2B5EF4-FFF2-40B4-BE49-F238E27FC236}">
                <a16:creationId xmlns:a16="http://schemas.microsoft.com/office/drawing/2014/main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Graphic 115">
            <a:extLst>
              <a:ext uri="{FF2B5EF4-FFF2-40B4-BE49-F238E27FC236}">
                <a16:creationId xmlns:a16="http://schemas.microsoft.com/office/drawing/2014/main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le 123">
            <a:extLst>
              <a:ext uri="{FF2B5EF4-FFF2-40B4-BE49-F238E27FC236}">
                <a16:creationId xmlns:a16="http://schemas.microsoft.com/office/drawing/2014/main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>
            <a:noAutofit/>
          </a:bodyPr>
          <a:lstStyle>
            <a:lvl1pPr algn="r">
              <a:defRPr sz="3100" b="1"/>
            </a:lvl1pPr>
          </a:lstStyle>
          <a:p>
            <a:r>
              <a:rPr lang="en-US" dirty="0"/>
              <a:t>PRODUCT</a:t>
            </a:r>
            <a:br>
              <a:rPr lang="en-US" dirty="0"/>
            </a:br>
            <a:r>
              <a:rPr lang="en-US" dirty="0"/>
              <a:t>ROADMAP</a:t>
            </a:r>
            <a:endParaRPr lang="ru-RU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27" name="Text Placeholder 125">
            <a:extLst>
              <a:ext uri="{FF2B5EF4-FFF2-40B4-BE49-F238E27FC236}">
                <a16:creationId xmlns:a16="http://schemas.microsoft.com/office/drawing/2014/main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125">
            <a:extLst>
              <a:ext uri="{FF2B5EF4-FFF2-40B4-BE49-F238E27FC236}">
                <a16:creationId xmlns:a16="http://schemas.microsoft.com/office/drawing/2014/main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0" name="Text Placeholder 125">
            <a:extLst>
              <a:ext uri="{FF2B5EF4-FFF2-40B4-BE49-F238E27FC236}">
                <a16:creationId xmlns:a16="http://schemas.microsoft.com/office/drawing/2014/main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Text Placeholder 125">
            <a:extLst>
              <a:ext uri="{FF2B5EF4-FFF2-40B4-BE49-F238E27FC236}">
                <a16:creationId xmlns:a16="http://schemas.microsoft.com/office/drawing/2014/main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2" name="Text Placeholder 125">
            <a:extLst>
              <a:ext uri="{FF2B5EF4-FFF2-40B4-BE49-F238E27FC236}">
                <a16:creationId xmlns:a16="http://schemas.microsoft.com/office/drawing/2014/main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3" name="Text Placeholder 125">
            <a:extLst>
              <a:ext uri="{FF2B5EF4-FFF2-40B4-BE49-F238E27FC236}">
                <a16:creationId xmlns:a16="http://schemas.microsoft.com/office/drawing/2014/main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4" name="Text Placeholder 125">
            <a:extLst>
              <a:ext uri="{FF2B5EF4-FFF2-40B4-BE49-F238E27FC236}">
                <a16:creationId xmlns:a16="http://schemas.microsoft.com/office/drawing/2014/main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5" name="Text Placeholder 125">
            <a:extLst>
              <a:ext uri="{FF2B5EF4-FFF2-40B4-BE49-F238E27FC236}">
                <a16:creationId xmlns:a16="http://schemas.microsoft.com/office/drawing/2014/main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6" name="Text Placeholder 125">
            <a:extLst>
              <a:ext uri="{FF2B5EF4-FFF2-40B4-BE49-F238E27FC236}">
                <a16:creationId xmlns:a16="http://schemas.microsoft.com/office/drawing/2014/main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7" name="Text Placeholder 125">
            <a:extLst>
              <a:ext uri="{FF2B5EF4-FFF2-40B4-BE49-F238E27FC236}">
                <a16:creationId xmlns:a16="http://schemas.microsoft.com/office/drawing/2014/main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8" name="Text Placeholder 125">
            <a:extLst>
              <a:ext uri="{FF2B5EF4-FFF2-40B4-BE49-F238E27FC236}">
                <a16:creationId xmlns:a16="http://schemas.microsoft.com/office/drawing/2014/main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9" name="Text Placeholder 125">
            <a:extLst>
              <a:ext uri="{FF2B5EF4-FFF2-40B4-BE49-F238E27FC236}">
                <a16:creationId xmlns:a16="http://schemas.microsoft.com/office/drawing/2014/main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0" name="Text Placeholder 125">
            <a:extLst>
              <a:ext uri="{FF2B5EF4-FFF2-40B4-BE49-F238E27FC236}">
                <a16:creationId xmlns:a16="http://schemas.microsoft.com/office/drawing/2014/main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1" name="Text Placeholder 125">
            <a:extLst>
              <a:ext uri="{FF2B5EF4-FFF2-40B4-BE49-F238E27FC236}">
                <a16:creationId xmlns:a16="http://schemas.microsoft.com/office/drawing/2014/main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2" name="Text Placeholder 125">
            <a:extLst>
              <a:ext uri="{FF2B5EF4-FFF2-40B4-BE49-F238E27FC236}">
                <a16:creationId xmlns:a16="http://schemas.microsoft.com/office/drawing/2014/main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3" name="Text Placeholder 125">
            <a:extLst>
              <a:ext uri="{FF2B5EF4-FFF2-40B4-BE49-F238E27FC236}">
                <a16:creationId xmlns:a16="http://schemas.microsoft.com/office/drawing/2014/main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4" name="Text Placeholder 125">
            <a:extLst>
              <a:ext uri="{FF2B5EF4-FFF2-40B4-BE49-F238E27FC236}">
                <a16:creationId xmlns:a16="http://schemas.microsoft.com/office/drawing/2014/main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5" name="Text Placeholder 125">
            <a:extLst>
              <a:ext uri="{FF2B5EF4-FFF2-40B4-BE49-F238E27FC236}">
                <a16:creationId xmlns:a16="http://schemas.microsoft.com/office/drawing/2014/main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6" name="Text Placeholder 125">
            <a:extLst>
              <a:ext uri="{FF2B5EF4-FFF2-40B4-BE49-F238E27FC236}">
                <a16:creationId xmlns:a16="http://schemas.microsoft.com/office/drawing/2014/main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8" name="Text Placeholder 125">
            <a:extLst>
              <a:ext uri="{FF2B5EF4-FFF2-40B4-BE49-F238E27FC236}">
                <a16:creationId xmlns:a16="http://schemas.microsoft.com/office/drawing/2014/main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br>
              <a:rPr lang="en-US" dirty="0"/>
            </a:br>
            <a:r>
              <a:rPr lang="en-US" dirty="0"/>
              <a:t>20YY</a:t>
            </a:r>
            <a:endParaRPr lang="ru-RU" dirty="0"/>
          </a:p>
        </p:txBody>
      </p:sp>
      <p:pic>
        <p:nvPicPr>
          <p:cNvPr id="151" name="Graphic 150">
            <a:extLst>
              <a:ext uri="{FF2B5EF4-FFF2-40B4-BE49-F238E27FC236}">
                <a16:creationId xmlns:a16="http://schemas.microsoft.com/office/drawing/2014/main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Graphic 151">
            <a:extLst>
              <a:ext uri="{FF2B5EF4-FFF2-40B4-BE49-F238E27FC236}">
                <a16:creationId xmlns:a16="http://schemas.microsoft.com/office/drawing/2014/main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3" name="Picture Placeholder 161">
            <a:extLst>
              <a:ext uri="{FF2B5EF4-FFF2-40B4-BE49-F238E27FC236}">
                <a16:creationId xmlns:a16="http://schemas.microsoft.com/office/drawing/2014/main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4" name="Picture Placeholder 161">
            <a:extLst>
              <a:ext uri="{FF2B5EF4-FFF2-40B4-BE49-F238E27FC236}">
                <a16:creationId xmlns:a16="http://schemas.microsoft.com/office/drawing/2014/main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5" name="Picture Placeholder 161">
            <a:extLst>
              <a:ext uri="{FF2B5EF4-FFF2-40B4-BE49-F238E27FC236}">
                <a16:creationId xmlns:a16="http://schemas.microsoft.com/office/drawing/2014/main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6" name="Picture Placeholder 161">
            <a:extLst>
              <a:ext uri="{FF2B5EF4-FFF2-40B4-BE49-F238E27FC236}">
                <a16:creationId xmlns:a16="http://schemas.microsoft.com/office/drawing/2014/main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7" name="Picture Placeholder 161">
            <a:extLst>
              <a:ext uri="{FF2B5EF4-FFF2-40B4-BE49-F238E27FC236}">
                <a16:creationId xmlns:a16="http://schemas.microsoft.com/office/drawing/2014/main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8" name="Picture Placeholder 161">
            <a:extLst>
              <a:ext uri="{FF2B5EF4-FFF2-40B4-BE49-F238E27FC236}">
                <a16:creationId xmlns:a16="http://schemas.microsoft.com/office/drawing/2014/main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69" name="Picture Placeholder 161">
            <a:extLst>
              <a:ext uri="{FF2B5EF4-FFF2-40B4-BE49-F238E27FC236}">
                <a16:creationId xmlns:a16="http://schemas.microsoft.com/office/drawing/2014/main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70" name="Picture Placeholder 161">
            <a:extLst>
              <a:ext uri="{FF2B5EF4-FFF2-40B4-BE49-F238E27FC236}">
                <a16:creationId xmlns:a16="http://schemas.microsoft.com/office/drawing/2014/main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71" name="Picture Placeholder 161">
            <a:extLst>
              <a:ext uri="{FF2B5EF4-FFF2-40B4-BE49-F238E27FC236}">
                <a16:creationId xmlns:a16="http://schemas.microsoft.com/office/drawing/2014/main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Graphic 178">
            <a:extLst>
              <a:ext uri="{FF2B5EF4-FFF2-40B4-BE49-F238E27FC236}">
                <a16:creationId xmlns:a16="http://schemas.microsoft.com/office/drawing/2014/main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Graphic 179">
            <a:extLst>
              <a:ext uri="{FF2B5EF4-FFF2-40B4-BE49-F238E27FC236}">
                <a16:creationId xmlns:a16="http://schemas.microsoft.com/office/drawing/2014/main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Graphic 152">
            <a:extLst>
              <a:ext uri="{FF2B5EF4-FFF2-40B4-BE49-F238E27FC236}">
                <a16:creationId xmlns:a16="http://schemas.microsoft.com/office/drawing/2014/main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Picture Placeholder 73">
            <a:extLst>
              <a:ext uri="{FF2B5EF4-FFF2-40B4-BE49-F238E27FC236}">
                <a16:creationId xmlns:a16="http://schemas.microsoft.com/office/drawing/2014/main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03" name="Picture 10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Picture Placeholder 73">
            <a:extLst>
              <a:ext uri="{FF2B5EF4-FFF2-40B4-BE49-F238E27FC236}">
                <a16:creationId xmlns:a16="http://schemas.microsoft.com/office/drawing/2014/main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Picture Placeholder 73">
            <a:extLst>
              <a:ext uri="{FF2B5EF4-FFF2-40B4-BE49-F238E27FC236}">
                <a16:creationId xmlns:a16="http://schemas.microsoft.com/office/drawing/2014/main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2" name="Graphic 181">
            <a:extLst>
              <a:ext uri="{FF2B5EF4-FFF2-40B4-BE49-F238E27FC236}">
                <a16:creationId xmlns:a16="http://schemas.microsoft.com/office/drawing/2014/main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Picture 1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Picture Placeholder 73">
            <a:extLst>
              <a:ext uri="{FF2B5EF4-FFF2-40B4-BE49-F238E27FC236}">
                <a16:creationId xmlns:a16="http://schemas.microsoft.com/office/drawing/2014/main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Graphic 183">
            <a:extLst>
              <a:ext uri="{FF2B5EF4-FFF2-40B4-BE49-F238E27FC236}">
                <a16:creationId xmlns:a16="http://schemas.microsoft.com/office/drawing/2014/main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Picture 9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4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growthplatform.org/enhancing-skills/careers-hub/creating-careers-2/" TargetMode="External"/><Relationship Id="rId3" Type="http://schemas.openxmlformats.org/officeDocument/2006/relationships/hyperlink" Target="https://www.healthcareers.nhs.uk/we-are-nhs/we-are-nhs" TargetMode="External"/><Relationship Id="rId7" Type="http://schemas.openxmlformats.org/officeDocument/2006/relationships/hyperlink" Target="https://www.healthcareers.nhs.uk/glossa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eethedifference.co.uk/" TargetMode="External"/><Relationship Id="rId11" Type="http://schemas.openxmlformats.org/officeDocument/2006/relationships/image" Target="../media/image48.png"/><Relationship Id="rId5" Type="http://schemas.openxmlformats.org/officeDocument/2006/relationships/hyperlink" Target="https://www.e-lfh.org.uk/AHP-Careers/Routes-into-AHP-Careers.html" TargetMode="External"/><Relationship Id="rId10" Type="http://schemas.openxmlformats.org/officeDocument/2006/relationships/hyperlink" Target="https://growthplatform.org/enhancing-skills/careers-hub/careers-resources/" TargetMode="External"/><Relationship Id="rId4" Type="http://schemas.openxmlformats.org/officeDocument/2006/relationships/hyperlink" Target="https://read.bookcreator.com/XFVL4UXh9jQDft74MAEerZDekBO2/-NRLt0MCQiO3EOoDzbXWKw" TargetMode="External"/><Relationship Id="rId9" Type="http://schemas.openxmlformats.org/officeDocument/2006/relationships/hyperlink" Target="https://shaping-futures.org.uk/activities/?utm_medium=popcard&amp;cameFrom=https%3A%2F%2Fshaping-futures.org.uk%2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866" y="107198"/>
            <a:ext cx="3581073" cy="411004"/>
          </a:xfrm>
        </p:spPr>
        <p:txBody>
          <a:bodyPr/>
          <a:lstStyle/>
          <a:p>
            <a:pPr algn="ctr"/>
            <a:r>
              <a:rPr lang="en-GB" sz="1200" i="1" dirty="0">
                <a:solidFill>
                  <a:schemeClr val="bg1"/>
                </a:solidFill>
              </a:rPr>
              <a:t>Creating Careers</a:t>
            </a:r>
            <a:br>
              <a:rPr lang="en-GB" sz="1200" i="1" dirty="0">
                <a:solidFill>
                  <a:schemeClr val="bg1"/>
                </a:solidFill>
              </a:rPr>
            </a:br>
            <a:r>
              <a:rPr lang="en-GB" sz="1200" i="1" dirty="0">
                <a:solidFill>
                  <a:schemeClr val="bg1"/>
                </a:solidFill>
              </a:rPr>
              <a:t>Health and Social Care Roadmap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C731E8C-632F-45FC-92FD-29CD284AB64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653260" y="2797957"/>
            <a:ext cx="833993" cy="433403"/>
          </a:xfrm>
        </p:spPr>
        <p:txBody>
          <a:bodyPr/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94741B7-D929-4272-B25B-81E711AF29A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777302" y="5449187"/>
            <a:ext cx="914400" cy="304102"/>
          </a:xfrm>
        </p:spPr>
        <p:txBody>
          <a:bodyPr/>
          <a:lstStyle/>
          <a:p>
            <a:r>
              <a:rPr lang="en-US" dirty="0"/>
              <a:t>7</a:t>
            </a:r>
            <a:endParaRPr lang="ru-RU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167711" y="6103240"/>
            <a:ext cx="914400" cy="440256"/>
          </a:xfrm>
        </p:spPr>
        <p:txBody>
          <a:bodyPr/>
          <a:lstStyle/>
          <a:p>
            <a:r>
              <a:rPr lang="en-US" dirty="0"/>
              <a:t>8</a:t>
            </a:r>
            <a:endParaRPr lang="ru-RU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50ACADB9-C1A2-43B7-AD69-4E7B9A980FD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23403" y="7664816"/>
            <a:ext cx="914400" cy="304102"/>
          </a:xfrm>
        </p:spPr>
        <p:txBody>
          <a:bodyPr/>
          <a:lstStyle/>
          <a:p>
            <a:r>
              <a:rPr lang="en-US" dirty="0"/>
              <a:t>10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9B981-6EF8-4C1B-A945-E57999003BB6}"/>
              </a:ext>
            </a:extLst>
          </p:cNvPr>
          <p:cNvSpPr txBox="1"/>
          <p:nvPr/>
        </p:nvSpPr>
        <p:spPr>
          <a:xfrm>
            <a:off x="1110460" y="8081554"/>
            <a:ext cx="793938" cy="4719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EF661F-2FFE-49AB-B4DD-E2253CB85360}"/>
              </a:ext>
            </a:extLst>
          </p:cNvPr>
          <p:cNvSpPr txBox="1"/>
          <p:nvPr/>
        </p:nvSpPr>
        <p:spPr>
          <a:xfrm>
            <a:off x="3494497" y="533126"/>
            <a:ext cx="3266161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Complete the roadmap as you watch each webinar in the Creating Careers series. (Each stop represents a different webinar) </a:t>
            </a:r>
          </a:p>
          <a:p>
            <a:r>
              <a:rPr lang="en-GB" sz="1000" dirty="0">
                <a:solidFill>
                  <a:schemeClr val="bg1"/>
                </a:solidFill>
              </a:rPr>
              <a:t>Under the webinar title, note down the job roles being discussed. Give the job title a score out of 10</a:t>
            </a:r>
            <a:r>
              <a:rPr lang="en-GB" sz="1200" b="1" dirty="0">
                <a:solidFill>
                  <a:schemeClr val="bg1"/>
                </a:solidFill>
              </a:rPr>
              <a:t>*</a:t>
            </a:r>
            <a:r>
              <a:rPr lang="en-GB" sz="1000" dirty="0">
                <a:solidFill>
                  <a:schemeClr val="bg1"/>
                </a:solidFill>
              </a:rPr>
              <a:t> to show how interested you are in that role and </a:t>
            </a:r>
            <a:r>
              <a:rPr lang="en-GB" sz="1000" b="1" u="sng" dirty="0">
                <a:solidFill>
                  <a:schemeClr val="bg1"/>
                </a:solidFill>
              </a:rPr>
              <a:t>explain</a:t>
            </a:r>
            <a:r>
              <a:rPr lang="en-GB" sz="1000" dirty="0">
                <a:solidFill>
                  <a:schemeClr val="bg1"/>
                </a:solidFill>
              </a:rPr>
              <a:t> your score.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F4B476-5711-4CD8-80F9-3BAB2461CBEC}"/>
              </a:ext>
            </a:extLst>
          </p:cNvPr>
          <p:cNvSpPr txBox="1"/>
          <p:nvPr/>
        </p:nvSpPr>
        <p:spPr>
          <a:xfrm>
            <a:off x="2172613" y="8122567"/>
            <a:ext cx="1582606" cy="86177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*</a:t>
            </a:r>
            <a:r>
              <a:rPr lang="en-GB" sz="1000" dirty="0">
                <a:solidFill>
                  <a:schemeClr val="bg1"/>
                </a:solidFill>
              </a:rPr>
              <a:t>10 = this is my dream job.</a:t>
            </a:r>
          </a:p>
          <a:p>
            <a:r>
              <a:rPr lang="en-GB" sz="1000" dirty="0">
                <a:solidFill>
                  <a:schemeClr val="bg1"/>
                </a:solidFill>
              </a:rPr>
              <a:t>0 = I have no interest in this role.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403A6C-6BB0-4B65-B3BF-B4156DBC9F8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2467" y="1287018"/>
            <a:ext cx="1696943" cy="159764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Social Care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25</a:t>
            </a:r>
            <a:r>
              <a:rPr lang="en-US" b="1" baseline="30000" dirty="0">
                <a:solidFill>
                  <a:schemeClr val="bg1"/>
                </a:solidFill>
              </a:rPr>
              <a:t>th</a:t>
            </a:r>
            <a:r>
              <a:rPr lang="en-US" b="1" dirty="0">
                <a:solidFill>
                  <a:schemeClr val="bg1"/>
                </a:solidFill>
              </a:rPr>
              <a:t> November 2021 </a:t>
            </a:r>
            <a:endParaRPr lang="en-GB" b="1" dirty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021A76B7-7719-46F7-BB59-B6A71866D7E2}"/>
              </a:ext>
            </a:extLst>
          </p:cNvPr>
          <p:cNvSpPr txBox="1">
            <a:spLocks/>
          </p:cNvSpPr>
          <p:nvPr/>
        </p:nvSpPr>
        <p:spPr>
          <a:xfrm>
            <a:off x="5154667" y="1989379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DA1B0657-F74D-4556-AC7E-F4A37D463CB3}"/>
              </a:ext>
            </a:extLst>
          </p:cNvPr>
          <p:cNvSpPr txBox="1">
            <a:spLocks/>
          </p:cNvSpPr>
          <p:nvPr/>
        </p:nvSpPr>
        <p:spPr>
          <a:xfrm>
            <a:off x="27455" y="4155649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A603A314-A679-4059-B8ED-504A38AB29E9}"/>
              </a:ext>
            </a:extLst>
          </p:cNvPr>
          <p:cNvSpPr txBox="1">
            <a:spLocks/>
          </p:cNvSpPr>
          <p:nvPr/>
        </p:nvSpPr>
        <p:spPr>
          <a:xfrm>
            <a:off x="5127577" y="4868843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5CA4F83D-76DF-47C7-AF56-C2CA8CDAAF96}"/>
              </a:ext>
            </a:extLst>
          </p:cNvPr>
          <p:cNvSpPr txBox="1">
            <a:spLocks/>
          </p:cNvSpPr>
          <p:nvPr/>
        </p:nvSpPr>
        <p:spPr>
          <a:xfrm>
            <a:off x="28666" y="6677578"/>
            <a:ext cx="1696943" cy="15990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638E6792-64C2-4A38-A914-88225E3D7543}"/>
              </a:ext>
            </a:extLst>
          </p:cNvPr>
          <p:cNvSpPr txBox="1">
            <a:spLocks/>
          </p:cNvSpPr>
          <p:nvPr/>
        </p:nvSpPr>
        <p:spPr>
          <a:xfrm>
            <a:off x="5127576" y="7386701"/>
            <a:ext cx="1696943" cy="1597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9" name="Picture 1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323E6610-2538-482C-A70B-04966D030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79098" cy="9948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C54FA0A-9647-6780-CB27-55C0C894C231}"/>
              </a:ext>
            </a:extLst>
          </p:cNvPr>
          <p:cNvSpPr txBox="1"/>
          <p:nvPr/>
        </p:nvSpPr>
        <p:spPr>
          <a:xfrm>
            <a:off x="4247955" y="2010334"/>
            <a:ext cx="35103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Occupational Therapy &amp;</a:t>
            </a:r>
          </a:p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Physiotherapy</a:t>
            </a:r>
          </a:p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9</a:t>
            </a:r>
            <a:r>
              <a:rPr lang="en-US" sz="800" b="1" baseline="30000" dirty="0">
                <a:solidFill>
                  <a:schemeClr val="bg1"/>
                </a:solidFill>
              </a:rPr>
              <a:t>th</a:t>
            </a:r>
            <a:r>
              <a:rPr lang="en-US" sz="800" b="1" dirty="0">
                <a:solidFill>
                  <a:schemeClr val="bg1"/>
                </a:solidFill>
              </a:rPr>
              <a:t> December 2021 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F99D8D-ABC0-E670-C311-C6DFC2E91FB8}"/>
              </a:ext>
            </a:extLst>
          </p:cNvPr>
          <p:cNvSpPr txBox="1"/>
          <p:nvPr/>
        </p:nvSpPr>
        <p:spPr>
          <a:xfrm>
            <a:off x="145501" y="4178196"/>
            <a:ext cx="14608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Dietician, Speech and Language Therapy &amp; </a:t>
            </a:r>
          </a:p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Drama Therapy</a:t>
            </a:r>
          </a:p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 13</a:t>
            </a:r>
            <a:r>
              <a:rPr lang="en-US" sz="800" b="1" baseline="30000" dirty="0">
                <a:solidFill>
                  <a:schemeClr val="bg1"/>
                </a:solidFill>
              </a:rPr>
              <a:t>th</a:t>
            </a:r>
            <a:r>
              <a:rPr lang="en-US" sz="800" b="1" dirty="0">
                <a:solidFill>
                  <a:schemeClr val="bg1"/>
                </a:solidFill>
              </a:rPr>
              <a:t> January 2022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B92C5D-073D-0F6B-7E00-41D86CBCDE65}"/>
              </a:ext>
            </a:extLst>
          </p:cNvPr>
          <p:cNvSpPr txBox="1"/>
          <p:nvPr/>
        </p:nvSpPr>
        <p:spPr>
          <a:xfrm>
            <a:off x="4034885" y="4954469"/>
            <a:ext cx="38823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Orthoptics and Prosthetics</a:t>
            </a:r>
          </a:p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 27</a:t>
            </a:r>
            <a:r>
              <a:rPr lang="en-US" sz="800" b="1" baseline="30000" dirty="0">
                <a:solidFill>
                  <a:schemeClr val="bg1"/>
                </a:solidFill>
              </a:rPr>
              <a:t>th</a:t>
            </a:r>
            <a:r>
              <a:rPr lang="en-US" sz="800" b="1" dirty="0">
                <a:solidFill>
                  <a:schemeClr val="bg1"/>
                </a:solidFill>
              </a:rPr>
              <a:t> January 2022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838738-172B-230A-E2E2-D1799D18F790}"/>
              </a:ext>
            </a:extLst>
          </p:cNvPr>
          <p:cNvSpPr txBox="1"/>
          <p:nvPr/>
        </p:nvSpPr>
        <p:spPr>
          <a:xfrm>
            <a:off x="-117553" y="6695600"/>
            <a:ext cx="19622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Diagnostic and Therapeutic Radiography</a:t>
            </a:r>
          </a:p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 10</a:t>
            </a:r>
            <a:r>
              <a:rPr lang="en-US" sz="800" b="1" baseline="30000" dirty="0">
                <a:solidFill>
                  <a:schemeClr val="bg1"/>
                </a:solidFill>
              </a:rPr>
              <a:t>th</a:t>
            </a:r>
            <a:r>
              <a:rPr lang="en-US" sz="800" b="1" dirty="0">
                <a:solidFill>
                  <a:schemeClr val="bg1"/>
                </a:solidFill>
              </a:rPr>
              <a:t> February 2022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3FD3C1-953D-94D3-7875-E5D76CEC81FE}"/>
              </a:ext>
            </a:extLst>
          </p:cNvPr>
          <p:cNvSpPr txBox="1"/>
          <p:nvPr/>
        </p:nvSpPr>
        <p:spPr>
          <a:xfrm>
            <a:off x="4034885" y="7433374"/>
            <a:ext cx="38823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Podiatry</a:t>
            </a:r>
          </a:p>
          <a:p>
            <a:pPr algn="ctr">
              <a:spcBef>
                <a:spcPts val="0"/>
              </a:spcBef>
            </a:pPr>
            <a:r>
              <a:rPr lang="en-US" sz="800" b="1" dirty="0">
                <a:solidFill>
                  <a:schemeClr val="bg1"/>
                </a:solidFill>
              </a:rPr>
              <a:t> 10</a:t>
            </a:r>
            <a:r>
              <a:rPr lang="en-US" sz="800" b="1" baseline="30000" dirty="0">
                <a:solidFill>
                  <a:schemeClr val="bg1"/>
                </a:solidFill>
              </a:rPr>
              <a:t>th</a:t>
            </a:r>
            <a:r>
              <a:rPr lang="en-US" sz="800" b="1" dirty="0">
                <a:solidFill>
                  <a:schemeClr val="bg1"/>
                </a:solidFill>
              </a:rPr>
              <a:t> March 2022</a:t>
            </a:r>
            <a:endParaRPr lang="en-GB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id="{B3DECA2E-AD96-428F-9692-5BCF4C119440}"/>
              </a:ext>
            </a:extLst>
          </p:cNvPr>
          <p:cNvSpPr txBox="1">
            <a:spLocks/>
          </p:cNvSpPr>
          <p:nvPr/>
        </p:nvSpPr>
        <p:spPr>
          <a:xfrm>
            <a:off x="1598032" y="538033"/>
            <a:ext cx="3581073" cy="411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b="1" i="1" dirty="0">
                <a:solidFill>
                  <a:schemeClr val="bg1"/>
                </a:solidFill>
              </a:rPr>
              <a:t>Creating Careers</a:t>
            </a:r>
            <a:br>
              <a:rPr lang="en-GB" sz="1400" b="1" i="1" dirty="0">
                <a:solidFill>
                  <a:schemeClr val="bg1"/>
                </a:solidFill>
              </a:rPr>
            </a:br>
            <a:r>
              <a:rPr lang="en-GB" sz="1400" b="1" i="1" dirty="0">
                <a:solidFill>
                  <a:schemeClr val="bg1"/>
                </a:solidFill>
              </a:rPr>
              <a:t>Series Evaluation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8403BF-E456-4676-9335-ABAB2EF72CBB}"/>
              </a:ext>
            </a:extLst>
          </p:cNvPr>
          <p:cNvSpPr txBox="1"/>
          <p:nvPr/>
        </p:nvSpPr>
        <p:spPr>
          <a:xfrm>
            <a:off x="194480" y="1166752"/>
            <a:ext cx="6469039" cy="17543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Pick out the TWO highest scoring job roles from your roadmap. </a:t>
            </a: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Make a research plan of how you can find out more about these roles. Think about qualifications, skills &amp; experience and how you can gain them, companies who offer that type of role and what the job is like day to day. </a:t>
            </a:r>
            <a:r>
              <a:rPr lang="en-GB" sz="1200" b="1" dirty="0">
                <a:solidFill>
                  <a:srgbClr val="FF0000"/>
                </a:solidFill>
              </a:rPr>
              <a:t>Think outside the box, websites are a great resource but there are other ways you can do your research</a:t>
            </a: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When you have finished your research, write your findings below and evaluate whether you are still interested in the role.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45AA36-0E1D-47B6-AC4B-C8F090ED2348}"/>
              </a:ext>
            </a:extLst>
          </p:cNvPr>
          <p:cNvSpPr txBox="1"/>
          <p:nvPr/>
        </p:nvSpPr>
        <p:spPr>
          <a:xfrm>
            <a:off x="526463" y="2945504"/>
            <a:ext cx="5724212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Job title: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Research plan: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Findings: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Evaluation: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4C4AFA-957F-40AE-865B-304B17DED0E7}"/>
              </a:ext>
            </a:extLst>
          </p:cNvPr>
          <p:cNvSpPr txBox="1"/>
          <p:nvPr/>
        </p:nvSpPr>
        <p:spPr>
          <a:xfrm>
            <a:off x="526463" y="5725144"/>
            <a:ext cx="5724212" cy="280076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Job title: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Research plan: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Findings: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Evaluation: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2" name="Picture 1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91A5983-1D29-409D-8057-01139753E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902" y="0"/>
            <a:ext cx="1879098" cy="99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7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id="{B3DECA2E-AD96-428F-9692-5BCF4C119440}"/>
              </a:ext>
            </a:extLst>
          </p:cNvPr>
          <p:cNvSpPr txBox="1">
            <a:spLocks/>
          </p:cNvSpPr>
          <p:nvPr/>
        </p:nvSpPr>
        <p:spPr>
          <a:xfrm>
            <a:off x="1638462" y="1344780"/>
            <a:ext cx="3581073" cy="411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00" b="1" i="1" dirty="0">
              <a:solidFill>
                <a:schemeClr val="bg1"/>
              </a:solidFill>
            </a:endParaRPr>
          </a:p>
          <a:p>
            <a:r>
              <a:rPr lang="en-GB" sz="2400" b="1" i="1" dirty="0">
                <a:solidFill>
                  <a:schemeClr val="bg1"/>
                </a:solidFill>
              </a:rPr>
              <a:t>Websites to help with research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058CBC-E8E1-46EF-AABA-910503FAB72E}"/>
              </a:ext>
            </a:extLst>
          </p:cNvPr>
          <p:cNvSpPr txBox="1"/>
          <p:nvPr/>
        </p:nvSpPr>
        <p:spPr>
          <a:xfrm>
            <a:off x="212658" y="3156228"/>
            <a:ext cx="6450860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NHS </a:t>
            </a:r>
            <a:r>
              <a:rPr lang="en-GB" sz="1200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</a:t>
            </a:r>
            <a:r>
              <a:rPr lang="en-GB" sz="1200" b="1" u="sng" dirty="0">
                <a:solidFill>
                  <a:srgbClr val="0070C0"/>
                </a:solidFill>
              </a:rPr>
              <a:t> Careers </a:t>
            </a:r>
          </a:p>
          <a:p>
            <a:endParaRPr lang="en-GB" sz="1200" b="1" u="sng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Health &amp; Social Care Careers </a:t>
            </a:r>
            <a:r>
              <a:rPr lang="en-GB" sz="1200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</a:t>
            </a:r>
            <a:r>
              <a:rPr lang="en-GB" sz="1200" b="1" u="sng" dirty="0">
                <a:solidFill>
                  <a:srgbClr val="0070C0"/>
                </a:solidFill>
              </a:rPr>
              <a:t> (open in Chrome)</a:t>
            </a:r>
          </a:p>
          <a:p>
            <a:endParaRPr lang="en-GB" sz="1200" b="1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Routes</a:t>
            </a:r>
            <a:r>
              <a:rPr lang="en-GB" sz="1200" b="1" u="sng" dirty="0">
                <a:solidFill>
                  <a:srgbClr val="0070C0"/>
                </a:solidFill>
              </a:rPr>
              <a:t> into AHP Careers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I See the Difference – </a:t>
            </a:r>
            <a:r>
              <a:rPr lang="en-GB" sz="1200" b="1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AHP</a:t>
            </a:r>
            <a:r>
              <a:rPr lang="en-GB" sz="1200" b="1" u="sng" dirty="0">
                <a:solidFill>
                  <a:srgbClr val="0070C0"/>
                </a:solidFill>
              </a:rPr>
              <a:t> Careers Support</a:t>
            </a:r>
            <a:endParaRPr lang="en-GB" sz="1200" b="1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</a:rPr>
              <a:t>Health </a:t>
            </a:r>
            <a:r>
              <a:rPr lang="en-GB" sz="1200" b="1" u="sng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Sector</a:t>
            </a:r>
            <a:r>
              <a:rPr lang="en-GB" sz="1200" b="1" u="sng" dirty="0">
                <a:solidFill>
                  <a:srgbClr val="0070C0"/>
                </a:solidFill>
              </a:rPr>
              <a:t> Glossary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LCR Creating Careers</a:t>
            </a:r>
            <a:r>
              <a:rPr lang="en-GB" sz="1200" b="1" u="sng" dirty="0">
                <a:solidFill>
                  <a:srgbClr val="0070C0"/>
                </a:solidFill>
              </a:rPr>
              <a:t> – Health and Life Science Section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u="sng" dirty="0">
              <a:solidFill>
                <a:srgbClr val="B3B3B3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Shaping Futures, Live Chat – ask about Sixth-Form or College choices and everything university related. </a:t>
            </a:r>
            <a:endParaRPr lang="en-GB" sz="1200" b="1" u="sng" dirty="0">
              <a:solidFill>
                <a:srgbClr val="0070C0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72C139-FED6-42AF-BB09-114383BCD2A2}"/>
              </a:ext>
            </a:extLst>
          </p:cNvPr>
          <p:cNvSpPr txBox="1"/>
          <p:nvPr/>
        </p:nvSpPr>
        <p:spPr>
          <a:xfrm>
            <a:off x="406836" y="2077427"/>
            <a:ext cx="60625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Visit the Careers Hub website where you will find a variety of general resources and sector specific information to support your learning and research: </a:t>
            </a:r>
          </a:p>
          <a:p>
            <a:pPr algn="ctr"/>
            <a:r>
              <a:rPr lang="en-GB" sz="1200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https://growthplatform.org/enhancing-skills/careers-hub/careers-resources/</a:t>
            </a:r>
            <a:r>
              <a:rPr lang="en-GB" sz="1200" dirty="0">
                <a:solidFill>
                  <a:srgbClr val="0070C0"/>
                </a:solidFill>
              </a:rPr>
              <a:t> </a:t>
            </a:r>
            <a:endParaRPr lang="en-GB" sz="1100" dirty="0">
              <a:solidFill>
                <a:srgbClr val="0070C0"/>
              </a:solidFill>
            </a:endParaRPr>
          </a:p>
        </p:txBody>
      </p:sp>
      <p:pic>
        <p:nvPicPr>
          <p:cNvPr id="6" name="Picture 5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DB1445B8-64D2-4C0A-9EE8-79DD11F7B71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902" y="0"/>
            <a:ext cx="1879098" cy="99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00954201_Product roadmap infographics poster_SL_V1.potx" id="{7139280B-9022-43B4-AEAB-A4D3C6DDD7CD}" vid="{D3A0CA3A-729C-48B6-BD69-38CFD8DF4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9BB5DF-A591-4D29-BE35-88A9CE3D2EA6}">
  <ds:schemaRefs>
    <ds:schemaRef ds:uri="71af3243-3dd4-4a8d-8c0d-dd76da1f02a5"/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B497774-A265-4891-A41E-034F9A8FA7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9253B6-8750-4AE7-9310-C85B843486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Product roadmap infographics poster</Template>
  <TotalTime>0</TotalTime>
  <Words>360</Words>
  <Application>Microsoft Office PowerPoint</Application>
  <PresentationFormat>On-screen Show (4:3)</PresentationFormat>
  <Paragraphs>77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Creating Careers Health and Social Care Roadmap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2020-04-03T08:36:28Z</dcterms:created>
  <dcterms:modified xsi:type="dcterms:W3CDTF">2023-01-31T17:25:28Z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